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sldIdLst>
    <p:sldId id="332" r:id="rId2"/>
    <p:sldId id="381" r:id="rId3"/>
    <p:sldId id="333" r:id="rId4"/>
    <p:sldId id="335" r:id="rId5"/>
    <p:sldId id="260" r:id="rId6"/>
    <p:sldId id="316" r:id="rId7"/>
    <p:sldId id="328" r:id="rId8"/>
    <p:sldId id="337" r:id="rId9"/>
    <p:sldId id="348" r:id="rId10"/>
    <p:sldId id="338" r:id="rId11"/>
    <p:sldId id="352" r:id="rId12"/>
    <p:sldId id="349" r:id="rId13"/>
    <p:sldId id="353" r:id="rId14"/>
    <p:sldId id="354" r:id="rId15"/>
    <p:sldId id="355" r:id="rId16"/>
    <p:sldId id="356" r:id="rId17"/>
    <p:sldId id="357" r:id="rId18"/>
    <p:sldId id="358" r:id="rId19"/>
    <p:sldId id="385" r:id="rId20"/>
    <p:sldId id="383" r:id="rId21"/>
    <p:sldId id="362" r:id="rId22"/>
    <p:sldId id="375" r:id="rId23"/>
    <p:sldId id="374" r:id="rId24"/>
    <p:sldId id="378" r:id="rId25"/>
    <p:sldId id="379" r:id="rId26"/>
    <p:sldId id="380" r:id="rId27"/>
    <p:sldId id="377" r:id="rId28"/>
    <p:sldId id="386" r:id="rId29"/>
    <p:sldId id="384" r:id="rId30"/>
    <p:sldId id="370" r:id="rId31"/>
    <p:sldId id="341" r:id="rId32"/>
    <p:sldId id="342" r:id="rId33"/>
    <p:sldId id="343" r:id="rId34"/>
    <p:sldId id="344" r:id="rId35"/>
    <p:sldId id="345" r:id="rId36"/>
    <p:sldId id="346" r:id="rId37"/>
    <p:sldId id="387" r:id="rId38"/>
    <p:sldId id="329"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F0F0"/>
    <a:srgbClr val="000000"/>
    <a:srgbClr val="F16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5" autoAdjust="0"/>
    <p:restoredTop sz="86891" autoAdjust="0"/>
  </p:normalViewPr>
  <p:slideViewPr>
    <p:cSldViewPr>
      <p:cViewPr>
        <p:scale>
          <a:sx n="120" d="100"/>
          <a:sy n="120" d="100"/>
        </p:scale>
        <p:origin x="-1672" y="-8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71D28-5E13-40A3-92E5-EB4C94655B7A}" type="datetimeFigureOut">
              <a:rPr lang="en-GB" smtClean="0"/>
              <a:t>11/24/15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D3D4-DB53-4358-9EA7-E0891F1961E5}" type="slidenum">
              <a:rPr lang="en-GB" smtClean="0"/>
              <a:t>‹#›</a:t>
            </a:fld>
            <a:endParaRPr lang="en-GB"/>
          </a:p>
        </p:txBody>
      </p:sp>
    </p:spTree>
    <p:extLst>
      <p:ext uri="{BB962C8B-B14F-4D97-AF65-F5344CB8AC3E}">
        <p14:creationId xmlns:p14="http://schemas.microsoft.com/office/powerpoint/2010/main" val="268566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hriskresser.com/placebos-as-effective-as-antidepressants" TargetMode="External"/><Relationship Id="rId4" Type="http://schemas.openxmlformats.org/officeDocument/2006/relationships/hyperlink" Target="http://www.huffingtonpost.com/dr-peter-breggin/antidepressants-long-term-depression_b_1077185.html"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engreenfieldfitness.com/?p=14320" TargetMode="External"/><Relationship Id="rId4" Type="http://schemas.openxmlformats.org/officeDocument/2006/relationships/hyperlink" Target="http://www.gopjn.com/t/S0BMSEZFQEpDRUdDQERDQ0pGRQ"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ulletproofexec.com/why-bad-coffee-makes-you-weak/" TargetMode="External"/><Relationship Id="rId4" Type="http://schemas.openxmlformats.org/officeDocument/2006/relationships/hyperlink" Target="http://www.bengreenfieldfitness.com/2013/08/how-to-detox-your-home/"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engreenfieldfitness.com/2013/07/how-to-fix-your-gut/" TargetMode="External"/><Relationship Id="rId4" Type="http://schemas.openxmlformats.org/officeDocument/2006/relationships/hyperlink" Target="http://www.bengreenfieldfitness.com/2013/08/how-to-fix-your-brain/"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engreenfieldfitness.com/2013/04/power-and-speed/" TargetMode="External"/><Relationship Id="rId4" Type="http://schemas.openxmlformats.org/officeDocument/2006/relationships/hyperlink" Target="https://greenfieldfitnesssystems.com/product/natureaminos-essential-amino-acids-tablets/" TargetMode="External"/><Relationship Id="rId5" Type="http://schemas.openxmlformats.org/officeDocument/2006/relationships/hyperlink" Target="http://api.viglink.com/api/click?format=go&amp;key=8e19f9ff1fbcd4b780446ae96d05c6f7&amp;loc=http://www.bengreenfieldfitness.com/2012/05/everything-i-have-ever-recommended-for-performance-fat-loss-recovery-digestion-brain-sleep-hormones-all-in-one-place/&amp;v=1&amp;libId=087adba8-4015-4c2e-8501-a357ba106715&amp;out=http://go.redirectingat.com/?id=1624X537911&amp;site=bengreenfieldfitness.com&amp;xs=1&amp;url=http://www.amazon.com/s/?_encoding=UTF8&amp;camp=1789&amp;creative=390957&amp;field-keywords=liposomal%20vitamin%20b12&amp;linkCode=ur2&amp;tag=bengree-20&amp;url=search-alias=aps&amp;xguid=d3a61254bc8a2b638eaff763cdecd7b3&amp;xcreo=0&amp;sref=http://www.bengreenfieldfitness.com/2012/05/everything-i-have-ever-recommended-for-performance-fat-loss-recovery-digestion-brain-sleep-hormones-all-in-one-place/&amp;pref=&amp;title=Ben%20Greenfield%20Recommends&amp;txt=Brands%20vary&amp;jsonp=vglnk_jsonp_13765803881208" TargetMode="External"/><Relationship Id="rId6" Type="http://schemas.openxmlformats.org/officeDocument/2006/relationships/hyperlink" Target="http://www.pacificfit.net/items/lifeshotz" TargetMode="External"/><Relationship Id="rId7" Type="http://schemas.openxmlformats.org/officeDocument/2006/relationships/hyperlink" Target="http://www.bengreenfieldfitness.com/2013/07/how-much-carbohydrate-protein-and-fat-you-need/" TargetMode="External"/><Relationship Id="rId8" Type="http://schemas.openxmlformats.org/officeDocument/2006/relationships/hyperlink" Target="http://www.bengreenfieldfitness.com/?p=14630" TargetMode="External"/><Relationship Id="rId9" Type="http://schemas.openxmlformats.org/officeDocument/2006/relationships/hyperlink" Target="https://greenfieldfitnesssystems.com/product/deep30-whey-casein-protein-powder-blend/" TargetMode="External"/><Relationship Id="rId10" Type="http://schemas.openxmlformats.org/officeDocument/2006/relationships/hyperlink" Target="https://greenfieldfitnesssystems.com/product/natural-life-trace-liquid-minerals/" TargetMode="External"/><Relationship Id="rId11" Type="http://schemas.openxmlformats.org/officeDocument/2006/relationships/hyperlink" Target="https://www.onnit.com/?a_aid=bengreenfield"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1" Type="http://schemas.openxmlformats.org/officeDocument/2006/relationships/hyperlink" Target="http://kalishinstitute.com/" TargetMode="External"/><Relationship Id="rId12" Type="http://schemas.openxmlformats.org/officeDocument/2006/relationships/hyperlink" Target="http://www.amazon.com/gp/product/1477612726/ref=as_li_ss_tl?ie=UTF8&amp;camp=1789&amp;creative=390957&amp;creativeASIN=1477612726&amp;linkCode=as2&amp;tag=bengree-20" TargetMode="External"/><Relationship Id="rId13" Type="http://schemas.openxmlformats.org/officeDocument/2006/relationships/hyperlink" Target="http://neuroassist.com/" TargetMode="External"/><Relationship Id="rId14" Type="http://schemas.openxmlformats.org/officeDocument/2006/relationships/hyperlink" Target="https://www.neurorelief.com/?p=testDet&amp;testID=32" TargetMode="External"/><Relationship Id="rId15" Type="http://schemas.openxmlformats.org/officeDocument/2006/relationships/hyperlink" Target="http://labdbs.com/" TargetMode="External"/><Relationship Id="rId16" Type="http://schemas.openxmlformats.org/officeDocument/2006/relationships/hyperlink" Target="http://www.bengreenfieldfitness.com/2013/08/how-to-fix-your-brain/" TargetMode="External"/><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amazon.com/gp/product/B000ELR896/ref=as_li_ss_tl?ie=UTF8&amp;tag=bengree-20&amp;linkCode=as2&amp;camp=1789&amp;creative=390957&amp;creativeASIN=B000ELR896" TargetMode="External"/><Relationship Id="rId4" Type="http://schemas.openxmlformats.org/officeDocument/2006/relationships/hyperlink" Target="http://www.amazon.com/gp/product/B0013OQI1W/ref=as_li_ss_tl?ie=UTF8&amp;tag=bengree-20&amp;linkCode=as2&amp;camp=1789&amp;creative=390957&amp;creativeASIN=B0013OQI1W" TargetMode="External"/><Relationship Id="rId5" Type="http://schemas.openxmlformats.org/officeDocument/2006/relationships/hyperlink" Target="http://www.amazon.com/gp/product/B000GU9SFW/ref=as_li_ss_tl?ie=UTF8&amp;camp=1789&amp;creative=390957&amp;creativeASIN=B000GU9SFW&amp;linkCode=as2&amp;tag=bengree-20" TargetMode="External"/><Relationship Id="rId6" Type="http://schemas.openxmlformats.org/officeDocument/2006/relationships/hyperlink" Target="http://www.amazon.com/gp/product/B0032AEDCQ/ref=as_li_ss_tl?ie=UTF8&amp;camp=1789&amp;creative=390957&amp;creativeASIN=B0032AEDCQ&amp;linkCode=as2&amp;tag=bengree-20" TargetMode="External"/><Relationship Id="rId7" Type="http://schemas.openxmlformats.org/officeDocument/2006/relationships/hyperlink" Target="http://www.amazon.com/gp/product/B003ZVJRPK/ref=as_li_ss_tl?ie=UTF8&amp;camp=1789&amp;creative=390957&amp;creativeASIN=B003ZVJRPK&amp;linkCode=as2&amp;tag=bengree-20" TargetMode="External"/><Relationship Id="rId8" Type="http://schemas.openxmlformats.org/officeDocument/2006/relationships/hyperlink" Target="http://store.iprogressivemed.com/NeuroReplete.html" TargetMode="External"/><Relationship Id="rId9" Type="http://schemas.openxmlformats.org/officeDocument/2006/relationships/hyperlink" Target="http://store.iprogressivemed.com/CysReplete.html" TargetMode="External"/><Relationship Id="rId10" Type="http://schemas.openxmlformats.org/officeDocument/2006/relationships/hyperlink" Target="http://www.amazon.com/s/?_encoding=UTF8&amp;camp=1789&amp;creative=390957&amp;field-keywords=mucuna&amp;linkCode=ur2&amp;tag=bengree-20&amp;url=search-alias=hpc"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engreenfieldfitness.com/?p=14808" TargetMode="External"/><Relationship Id="rId4" Type="http://schemas.openxmlformats.org/officeDocument/2006/relationships/hyperlink" Target="http://www.energybits.com/" TargetMode="External"/><Relationship Id="rId5" Type="http://schemas.openxmlformats.org/officeDocument/2006/relationships/hyperlink" Target="http://www.activationproducts.com/jointventures?AFFID=126333" TargetMode="External"/><Relationship Id="rId6" Type="http://schemas.openxmlformats.org/officeDocument/2006/relationships/hyperlink" Target="https://www.freshpressedoliveoil.com/a/APSHN001_Q313/dl"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bengreenfieldfitness.com/2013/04/power-and-speed/" TargetMode="External"/><Relationship Id="rId4" Type="http://schemas.openxmlformats.org/officeDocument/2006/relationships/hyperlink" Target="http://www.bengreenfieldfitness.com/2013/08/how-to-fix-your-brain/"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bengreenfieldfitness.com/2011/03/episode-138-tim-noakes-tells-you-how-you-can-use-the-central-governor-to-tap-into-your-muscles-hidden-potentia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bengreenfieldfitness.com/?p=14143" TargetMode="External"/><Relationship Id="rId4" Type="http://schemas.openxmlformats.org/officeDocument/2006/relationships/hyperlink" Target="http://www.bengreenfieldfitness.com/?p=14282" TargetMode="External"/><Relationship Id="rId5" Type="http://schemas.openxmlformats.org/officeDocument/2006/relationships/hyperlink" Target="http://www.bengreenfieldfitness.com/?p=14320" TargetMode="External"/><Relationship Id="rId6" Type="http://schemas.openxmlformats.org/officeDocument/2006/relationships/hyperlink" Target="http://www.bengreenfieldfitness.com/2013/08/how-to-fix-your-brain/" TargetMode="External"/><Relationship Id="rId7" Type="http://schemas.openxmlformats.org/officeDocument/2006/relationships/hyperlink" Target="http://www.bengreenfieldfitness.com/2013/08/how-to-fix-hpa-axis-dysfunction/"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bengreenfieldfitness.com/?p=14143" TargetMode="External"/><Relationship Id="rId4" Type="http://schemas.openxmlformats.org/officeDocument/2006/relationships/hyperlink" Target="http://www.bengreenfieldfitness.com/?p=14282" TargetMode="External"/><Relationship Id="rId5" Type="http://schemas.openxmlformats.org/officeDocument/2006/relationships/hyperlink" Target="http://www.bengreenfieldfitness.com/?p=14320" TargetMode="External"/><Relationship Id="rId6" Type="http://schemas.openxmlformats.org/officeDocument/2006/relationships/hyperlink" Target="http://www.bengreenfieldfitness.com/2013/08/how-to-fix-your-brain/" TargetMode="External"/><Relationship Id="rId7" Type="http://schemas.openxmlformats.org/officeDocument/2006/relationships/hyperlink" Target="http://www.bengreenfieldfitness.com/2013/08/how-to-fix-hpa-axis-dysfunction/"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bengreenfieldfitness.com/2013/06/how-to-know-with-laser-like-accuracy-if-your-body-is-truly-recovered-and-ready-to-train/" TargetMode="External"/><Relationship Id="rId4" Type="http://schemas.openxmlformats.org/officeDocument/2006/relationships/hyperlink" Target="http://www.bengreenfieldfitness.com/2013/06/7-of-the-best-ways-to-stop-stress/" TargetMode="External"/><Relationship Id="rId5" Type="http://schemas.openxmlformats.org/officeDocument/2006/relationships/hyperlink" Target="http://www.bengreenfieldfitness.com/2013/08/how-to-fix-hpa-axis-dysfunction/"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1" Type="http://schemas.openxmlformats.org/officeDocument/2006/relationships/hyperlink" Target="https://greenfieldfitnesssystems.com/product/superessentials-omega-natural-fish-oil/" TargetMode="External"/><Relationship Id="rId12" Type="http://schemas.openxmlformats.org/officeDocument/2006/relationships/hyperlink" Target="http://pacificfit.net/items/hormone-supplements/" TargetMode="External"/><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bengreenfieldfitness.com/2013/06/how-to-cure-your-hormones/" TargetMode="External"/><Relationship Id="rId4" Type="http://schemas.openxmlformats.org/officeDocument/2006/relationships/hyperlink" Target="http://www.bengreenfieldfitness.com/?p=14143" TargetMode="External"/><Relationship Id="rId5" Type="http://schemas.openxmlformats.org/officeDocument/2006/relationships/hyperlink" Target="http://www.bengreenfieldfitness.com/?p=14282" TargetMode="External"/><Relationship Id="rId6" Type="http://schemas.openxmlformats.org/officeDocument/2006/relationships/hyperlink" Target="http://www.bengreenfieldfitness.com/?p=14320" TargetMode="External"/><Relationship Id="rId7" Type="http://schemas.openxmlformats.org/officeDocument/2006/relationships/hyperlink" Target="http://www.pacificfit.net/items/TianChi" TargetMode="External"/><Relationship Id="rId8" Type="http://schemas.openxmlformats.org/officeDocument/2006/relationships/hyperlink" Target="https://greenfieldfitnesssystems.com/product/natural-life-trace-liquid-minerals/" TargetMode="External"/><Relationship Id="rId9" Type="http://schemas.openxmlformats.org/officeDocument/2006/relationships/hyperlink" Target="https://www.onnit.com/?a_aid=bengreenfield" TargetMode="External"/><Relationship Id="rId10" Type="http://schemas.openxmlformats.org/officeDocument/2006/relationships/hyperlink" Target="http://www.amazon.com/s/?_encoding=UTF8&amp;camp=1789&amp;creative=390957&amp;field-keywords=whole%20foods%20vitamin%20c&amp;linkCode=ur2&amp;tag=bengree-20&amp;url=search-alias=ap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pacificfit.net/items/phenocane" TargetMode="External"/><Relationship Id="rId4" Type="http://schemas.openxmlformats.org/officeDocument/2006/relationships/hyperlink" Target="http://www.bengreenfieldfitness.com/2013/06/how-to-recover-quickly-from-workouts/"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www.bengreenfieldfitness.com/2013/07/get-better-sleep/"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www.bengreenfieldfitness.com/2013/08/how-to-fix-hpa-axis-dysfunction/"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zsecure.com/delavo/funnels/3320/?aff_id=477855" TargetMode="External"/><Relationship Id="rId4" Type="http://schemas.openxmlformats.org/officeDocument/2006/relationships/hyperlink" Target="http://www.bengreenfieldfitness.com/2013/08/are-supplements-absorbed/" TargetMode="External"/><Relationship Id="rId5" Type="http://schemas.openxmlformats.org/officeDocument/2006/relationships/hyperlink" Target="http://www.bengreenfieldfitness.com/?p=14808"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amazon.com/mn/search/?_encoding=UTF8&amp;x=0&amp;tag=bengree-20&amp;linkCode=ur2&amp;y=0&amp;camp=1789&amp;creative=390957&amp;field-keywords=cod%20liver%20oil&amp;url=search-alias=aps" TargetMode="External"/><Relationship Id="rId4" Type="http://schemas.openxmlformats.org/officeDocument/2006/relationships/hyperlink" Target="http://www.amazon.com/s/?_encoding=UTF8&amp;camp=1789&amp;creative=390957&amp;field-keywords=vitamin%20d%20spray&amp;linkCode=ur2&amp;rh=i:hpc,k:vitamin%20d%20spray&amp;sprefix=vitamin%20d%20spray,hpc&amp;tag=bengree-20&amp;url=search-alias=hpc" TargetMode="External"/><Relationship Id="rId5" Type="http://schemas.openxmlformats.org/officeDocument/2006/relationships/hyperlink" Target="http://www.amazon.com/s/?_encoding=UTF8&amp;camp=1789&amp;creative=390957&amp;field-keywords=vitamin%20d%20oil&amp;linkCode=ur2&amp;rh=n:3760901,k:vitamin%20d%20oil&amp;tag=bengree-20&amp;url=search-alias=hpc" TargetMode="External"/><Relationship Id="rId6" Type="http://schemas.openxmlformats.org/officeDocument/2006/relationships/hyperlink" Target="http://www.bengreenfieldfitness.com/?p=14656" TargetMode="External"/><Relationship Id="rId7" Type="http://schemas.openxmlformats.org/officeDocument/2006/relationships/hyperlink" Target="http://www.amazon.com/mn/search/?_encoding=UTF8&amp;x=0&amp;tag=bengree-20&amp;linkCode=ur2&amp;y=0&amp;camp=1789&amp;creative=390957&amp;field-keywords=phosphatidylserine&amp;url=search-alias=aps" TargetMode="External"/><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1" Type="http://schemas.openxmlformats.org/officeDocument/2006/relationships/hyperlink" Target="http://www.amazon.com/gp/product/B000GU9SFW/ref=as_li_ss_tl?ie=UTF8&amp;camp=1789&amp;creative=390957&amp;creativeASIN=B000GU9SFW&amp;linkCode=as2&amp;tag=bengree-20" TargetMode="External"/><Relationship Id="rId12" Type="http://schemas.openxmlformats.org/officeDocument/2006/relationships/hyperlink" Target="http://pacificfit.net/items/delta-e-energy-drink/" TargetMode="External"/><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s://greenfieldfitnesssystems.com/product/superessentials-omega-natural-fish-oil/" TargetMode="External"/><Relationship Id="rId4" Type="http://schemas.openxmlformats.org/officeDocument/2006/relationships/hyperlink" Target="http://www.gopjn.com/t/R0JGSExITktCTEVHSUVCRkVFTEhH" TargetMode="External"/><Relationship Id="rId5" Type="http://schemas.openxmlformats.org/officeDocument/2006/relationships/hyperlink" Target="http://www.bengreenfieldfitness.com/?p=14656" TargetMode="External"/><Relationship Id="rId6" Type="http://schemas.openxmlformats.org/officeDocument/2006/relationships/hyperlink" Target="http://store.nutiva.com/aff/6D7C42681632CB0136E21337B8051400/index.html" TargetMode="External"/><Relationship Id="rId7" Type="http://schemas.openxmlformats.org/officeDocument/2006/relationships/hyperlink" Target="http://www.ketoresearchchem.com/" TargetMode="External"/><Relationship Id="rId8" Type="http://schemas.openxmlformats.org/officeDocument/2006/relationships/hyperlink" Target="http://www.gopjn.com/t/S0BMSEZFQEpDRUdDQERDQ0pGRQ" TargetMode="External"/><Relationship Id="rId9" Type="http://schemas.openxmlformats.org/officeDocument/2006/relationships/hyperlink" Target="http://www.bengreenfieldfitness.com/?p=14630" TargetMode="External"/><Relationship Id="rId10" Type="http://schemas.openxmlformats.org/officeDocument/2006/relationships/hyperlink" Target="http://www.shareasale.com/r.cfm?B=316785&amp;U=279818&amp;M=30194&amp;urllink="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greenfieldfitnesssystems.com/product/natureaminos-essential-amino-acids-tablets/" TargetMode="External"/><Relationship Id="rId4" Type="http://schemas.openxmlformats.org/officeDocument/2006/relationships/hyperlink" Target="http://www.bengreenfieldfitness.com/2013/03/what-are-the-best-biohacks-of-the-worlds-top-biohackers/" TargetMode="External"/><Relationship Id="rId5" Type="http://schemas.openxmlformats.org/officeDocument/2006/relationships/hyperlink" Target="http://www.amazon.com/s/?_encoding=UTF8&amp;camp=1789&amp;creative=390957&amp;field-keywords=millennium%20sports%20creatine&amp;linkCode=ur2&amp;rh=i:aps,k:millennium%20sports%20creatine&amp;tag=bengree-20&amp;url=search-alias=aps" TargetMode="External"/><Relationship Id="rId6" Type="http://schemas.openxmlformats.org/officeDocument/2006/relationships/hyperlink" Target="http://www.bengreenfieldfitness.com/2013/04/strength-training-for-endurance/" TargetMode="External"/><Relationship Id="rId7" Type="http://schemas.openxmlformats.org/officeDocument/2006/relationships/hyperlink" Target="http://www.amazon.com/s/?_encoding=UTF8&amp;camp=1789&amp;creative=390957&amp;field-keywords=l-carnitine&amp;linkCode=ur2&amp;rh=i:aps,k:l-carnitine&amp;tag=bengree-20&amp;url=search-alias=aps" TargetMode="External"/><Relationship Id="rId8" Type="http://schemas.openxmlformats.org/officeDocument/2006/relationships/hyperlink" Target="http://www.amazon.com/s/?_encoding=UTF8&amp;camp=1789&amp;creative=390957&amp;field-keywords=alpha%20lipoic%20acid&amp;linkCode=ur2&amp;sprefix=k,aps,532&amp;tag=bengree-20&amp;url=search-alias=aps"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bengreenfieldfitness.com/2011/01/the-4-hour-body-book-review-why-tim-ferrisss-book-could-be-a-huge-waste-of-your-time/" TargetMode="External"/><Relationship Id="rId4" Type="http://schemas.openxmlformats.org/officeDocument/2006/relationships/hyperlink" Target="http://www.pacificfit.net/items/tianchi"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9" Type="http://schemas.openxmlformats.org/officeDocument/2006/relationships/hyperlink" Target="http://www.superhumanencoder.com/" TargetMode="External"/><Relationship Id="rId20" Type="http://schemas.openxmlformats.org/officeDocument/2006/relationships/hyperlink" Target="http://www.bengreenfieldfitness.com/2013/08/how-to-increase-your-brain-power/www.bcia.org/" TargetMode="External"/><Relationship Id="rId10" Type="http://schemas.openxmlformats.org/officeDocument/2006/relationships/hyperlink" Target="http://www.mindalive.com/store/affiliate?id=91" TargetMode="External"/><Relationship Id="rId11" Type="http://schemas.openxmlformats.org/officeDocument/2006/relationships/hyperlink" Target="http://www.foc.us/" TargetMode="External"/><Relationship Id="rId12" Type="http://schemas.openxmlformats.org/officeDocument/2006/relationships/hyperlink" Target="http://www.fisherwallace.com/" TargetMode="External"/><Relationship Id="rId13" Type="http://schemas.openxmlformats.org/officeDocument/2006/relationships/hyperlink" Target="https://sleep-tech.com/?acc=c51ce410c124a10e0db5e4b97fc2af39" TargetMode="External"/><Relationship Id="rId14" Type="http://schemas.openxmlformats.org/officeDocument/2006/relationships/hyperlink" Target="http://www.quantifiedself.com/" TargetMode="External"/><Relationship Id="rId15" Type="http://schemas.openxmlformats.org/officeDocument/2006/relationships/hyperlink" Target="http://www.bengreenfieldfitness.com/2013/06/how-to-recover-quickly-from-workouts/" TargetMode="External"/><Relationship Id="rId16" Type="http://schemas.openxmlformats.org/officeDocument/2006/relationships/hyperlink" Target="http://www.gopjn.com/t/S0BMSEZFQEpDRUdDQERDQ0pGRQ" TargetMode="External"/><Relationship Id="rId17" Type="http://schemas.openxmlformats.org/officeDocument/2006/relationships/hyperlink" Target="http://www.wilddivine.com/super6" TargetMode="External"/><Relationship Id="rId18" Type="http://schemas.openxmlformats.org/officeDocument/2006/relationships/hyperlink" Target="http://goo.gl/C4soc" TargetMode="External"/><Relationship Id="rId19" Type="http://schemas.openxmlformats.org/officeDocument/2006/relationships/hyperlink" Target="http://click.linksynergy.com/fs-bin/click?id=CQoLzMY2j58&amp;offerid=181219.10000027&amp;type=3&amp;subid=0" TargetMode="External"/><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www.lowbluelights.com/affiliates.asp?id=16" TargetMode="External"/><Relationship Id="rId4" Type="http://schemas.openxmlformats.org/officeDocument/2006/relationships/hyperlink" Target="http://stereopsis.com/flux/" TargetMode="External"/><Relationship Id="rId5" Type="http://schemas.openxmlformats.org/officeDocument/2006/relationships/hyperlink" Target="http://www.amazon.com/s/?_encoding=UTF8&amp;camp=1789&amp;creative=390957&amp;field-keywords=sunrise%20alarm%20clock&amp;linkCode=ur2&amp;sprefix=k,aps,532&amp;tag=bengree-20&amp;url=search-alias=aps" TargetMode="External"/><Relationship Id="rId6" Type="http://schemas.openxmlformats.org/officeDocument/2006/relationships/hyperlink" Target="http://www.bengreenfieldfitness.com/2013/04/how-to-increase-endurance" TargetMode="External"/><Relationship Id="rId7" Type="http://schemas.openxmlformats.org/officeDocument/2006/relationships/hyperlink" Target="http://www.amazon.com/mn/search/?_encoding=UTF8&amp;tag=bengree-20&amp;linkCode=ur2&amp;camp=1789&amp;creative=390957&amp;field-keywords=dr.%20jeffrey%20thompson&amp;url=search-alias=aps" TargetMode="External"/><Relationship Id="rId8" Type="http://schemas.openxmlformats.org/officeDocument/2006/relationships/hyperlink" Target="http://superhumanencoder.com/entrainer-acoustics/"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arlenetaylor.org/brain-aerobic-exercises" TargetMode="External"/><Relationship Id="rId4" Type="http://schemas.openxmlformats.org/officeDocument/2006/relationships/hyperlink" Target="http://www.brainscape.com/" TargetMode="External"/><Relationship Id="rId5" Type="http://schemas.openxmlformats.org/officeDocument/2006/relationships/hyperlink" Target="http://click.linksynergy.com/fs-bin/stat?id=CQoLzMY2j58&amp;offerid=146261&amp;type=3&amp;subid=0&amp;tmpid=1826&amp;RD_PARM1=https://itunes.apple.com/us/app/nback/id384373048?mt=8&amp;uo=4&amp;partnerId=30" TargetMode="External"/><Relationship Id="rId6" Type="http://schemas.openxmlformats.org/officeDocument/2006/relationships/hyperlink" Target="http://www.amazon.com/gp/product/B000RL4UNA/ref=as_li_ss_tl?ie=UTF8&amp;camp=1789&amp;creative=390957&amp;creativeASIN=B000RL4UNA&amp;linkCode=as2&amp;tag=bengree-20" TargetMode="External"/><Relationship Id="rId7" Type="http://schemas.openxmlformats.org/officeDocument/2006/relationships/hyperlink" Target="http://www.ncbi.nlm.nih.gov/pubmed/21722657" TargetMode="External"/><Relationship Id="rId8" Type="http://schemas.openxmlformats.org/officeDocument/2006/relationships/hyperlink" Target="http://quickanddirtytips.com/health-fitness/exercise/do-workout-songs-music-make-you-exercise-harder" TargetMode="External"/><Relationship Id="rId9" Type="http://schemas.openxmlformats.org/officeDocument/2006/relationships/hyperlink" Target="http://www.bengreenfieldfitness.com/2013/08/how-to-increase-your-brain-power/"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pacificfit.net/items/tianchi" TargetMode="External"/><Relationship Id="rId4" Type="http://schemas.openxmlformats.org/officeDocument/2006/relationships/hyperlink" Target="http://www.amazon.com/Eric-R.-Braverman/e/B001IGHJNG/?_encoding=UTF8&amp;camp=1789&amp;creative=390957&amp;linkCode=ur2&amp;qid=1376864785&amp;sr=8-1&amp;tag=bengree-20" TargetMode="External"/><Relationship Id="rId5" Type="http://schemas.openxmlformats.org/officeDocument/2006/relationships/hyperlink" Target="https://czsecure.com/delavo/funnels/3320/?aff_id=477855" TargetMode="External"/><Relationship Id="rId6" Type="http://schemas.openxmlformats.org/officeDocument/2006/relationships/hyperlink" Target="http://www.bengreenfieldfitness.com/2013/08/how-to-increase-your-brain-power/" TargetMode="External"/><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engreenfieldfitness.com/2013/07/get-better-sleep/" TargetMode="External"/><Relationship Id="rId4" Type="http://schemas.openxmlformats.org/officeDocument/2006/relationships/hyperlink" Target="http://www.bengreenfieldfitness.com/2013/07/how-to-fix-your-gut/"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bengreenfieldfitness.com/2013/04/power-and-speed/"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2</a:t>
            </a:fld>
            <a:endParaRPr lang="en-GB"/>
          </a:p>
        </p:txBody>
      </p:sp>
    </p:spTree>
    <p:extLst>
      <p:ext uri="{BB962C8B-B14F-4D97-AF65-F5344CB8AC3E}">
        <p14:creationId xmlns:p14="http://schemas.microsoft.com/office/powerpoint/2010/main" val="1199161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1. Taper Off or Avoid Anti-Depressants</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Prozac, </a:t>
            </a:r>
            <a:r>
              <a:rPr lang="en-GB" sz="1200" b="0" i="1" kern="1200" dirty="0" err="1" smtClean="0">
                <a:solidFill>
                  <a:schemeClr val="tx1"/>
                </a:solidFill>
                <a:effectLst/>
                <a:latin typeface="+mn-lt"/>
                <a:ea typeface="+mn-ea"/>
                <a:cs typeface="+mn-cs"/>
              </a:rPr>
              <a:t>Sarafem</a:t>
            </a:r>
            <a:r>
              <a:rPr lang="en-GB" sz="1200" b="0" i="1" kern="1200" dirty="0" smtClean="0">
                <a:solidFill>
                  <a:schemeClr val="tx1"/>
                </a:solidFill>
                <a:effectLst/>
                <a:latin typeface="+mn-lt"/>
                <a:ea typeface="+mn-ea"/>
                <a:cs typeface="+mn-cs"/>
              </a:rPr>
              <a:t>, Paxil, Zoloft, </a:t>
            </a:r>
            <a:r>
              <a:rPr lang="en-GB" sz="1200" b="0" i="1" kern="1200" dirty="0" err="1" smtClean="0">
                <a:solidFill>
                  <a:schemeClr val="tx1"/>
                </a:solidFill>
                <a:effectLst/>
                <a:latin typeface="+mn-lt"/>
                <a:ea typeface="+mn-ea"/>
                <a:cs typeface="+mn-cs"/>
              </a:rPr>
              <a:t>Celexa</a:t>
            </a:r>
            <a:r>
              <a:rPr lang="en-GB" sz="1200" b="0" i="1" kern="1200" dirty="0" smtClean="0">
                <a:solidFill>
                  <a:schemeClr val="tx1"/>
                </a:solidFill>
                <a:effectLst/>
                <a:latin typeface="+mn-lt"/>
                <a:ea typeface="+mn-ea"/>
                <a:cs typeface="+mn-cs"/>
              </a:rPr>
              <a:t>, Lexapro, Effexor, Cymbalta, </a:t>
            </a:r>
            <a:r>
              <a:rPr lang="en-GB" sz="1200" b="0" i="1" kern="1200" dirty="0" err="1" smtClean="0">
                <a:solidFill>
                  <a:schemeClr val="tx1"/>
                </a:solidFill>
                <a:effectLst/>
                <a:latin typeface="+mn-lt"/>
                <a:ea typeface="+mn-ea"/>
                <a:cs typeface="+mn-cs"/>
              </a:rPr>
              <a:t>Pristiq</a:t>
            </a:r>
            <a:r>
              <a:rPr lang="en-GB" sz="1200" b="0" i="1" kern="1200" dirty="0" smtClean="0">
                <a:solidFill>
                  <a:schemeClr val="tx1"/>
                </a:solidFill>
                <a:effectLst/>
                <a:latin typeface="+mn-lt"/>
                <a:ea typeface="+mn-ea"/>
                <a:cs typeface="+mn-cs"/>
              </a:rPr>
              <a:t>…the list of popular anti-depressant drugs goes on and on – with hundreds of millions of prescriptions handed out and billions of dollars in sales.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 wouldn’t even include this issue in the book unless I had personally done consults with many very active individuals who are either on anti-depressants, depressed, or showing signs of depression. Perhaps it’s the nature of the beast – us physically active people tend to rely on exercise for a high, and when that’s missing or we’re not fulfilled by it anymore, we can tend to get down. And at that point, anti-depressants may seem like an attractive solution.</a:t>
            </a:r>
          </a:p>
          <a:p>
            <a:pPr fontAlgn="base"/>
            <a:r>
              <a:rPr lang="en-GB" sz="1200" b="0" i="0" kern="1200" dirty="0" smtClean="0">
                <a:solidFill>
                  <a:schemeClr val="tx1"/>
                </a:solidFill>
                <a:effectLst/>
                <a:latin typeface="+mn-lt"/>
                <a:ea typeface="+mn-ea"/>
                <a:cs typeface="+mn-cs"/>
              </a:rPr>
              <a:t>Now I’m not a doctor and I’m not recommending that if you’re on an anti-depressant you quit cold turkey, but if you want to gradually taper yourself off these medications, you should certainly pay attention to the other 7 ways you can address neurotransmitter issues</a:t>
            </a:r>
          </a:p>
          <a:p>
            <a:pPr fontAlgn="base"/>
            <a:r>
              <a:rPr lang="en-GB" sz="1200" b="1" i="0" kern="1200" dirty="0" smtClean="0">
                <a:solidFill>
                  <a:schemeClr val="tx1"/>
                </a:solidFill>
                <a:effectLst/>
                <a:latin typeface="+mn-lt"/>
                <a:ea typeface="+mn-ea"/>
                <a:cs typeface="+mn-cs"/>
              </a:rPr>
              <a:t>Here’s why anti-depressants are such a problem: </a:t>
            </a:r>
            <a:r>
              <a:rPr lang="en-GB" sz="1200" b="0" i="0" kern="1200" dirty="0" smtClean="0">
                <a:solidFill>
                  <a:schemeClr val="tx1"/>
                </a:solidFill>
                <a:effectLst/>
                <a:latin typeface="+mn-lt"/>
                <a:ea typeface="+mn-ea"/>
                <a:cs typeface="+mn-cs"/>
              </a:rPr>
              <a:t>they</a:t>
            </a:r>
            <a:r>
              <a:rPr lang="en-GB" sz="1200" b="1"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work in one of two ways – either by increasing the brain levels of serotonin or they block re-uptake of serotonin. That is why most of them are called “SSRI’s”, or Selective Serotonin Reuptake Inhibitors.</a:t>
            </a:r>
          </a:p>
          <a:p>
            <a:pPr fontAlgn="base"/>
            <a:r>
              <a:rPr lang="en-GB" sz="1200" b="0" i="0" kern="1200" dirty="0" smtClean="0">
                <a:solidFill>
                  <a:schemeClr val="tx1"/>
                </a:solidFill>
                <a:effectLst/>
                <a:latin typeface="+mn-lt"/>
                <a:ea typeface="+mn-ea"/>
                <a:cs typeface="+mn-cs"/>
              </a:rPr>
              <a:t>These SSRI’s cause a short term “flooding” of the brain with serotonin, as well as a very fast degrading or breaking down of serotonin as it is left to hang around in the synaptic cleft.</a:t>
            </a:r>
          </a:p>
          <a:p>
            <a:pPr fontAlgn="base"/>
            <a:r>
              <a:rPr lang="en-GB" sz="1200" b="0" i="0" kern="1200" dirty="0" smtClean="0">
                <a:solidFill>
                  <a:schemeClr val="tx1"/>
                </a:solidFill>
                <a:effectLst/>
                <a:latin typeface="+mn-lt"/>
                <a:ea typeface="+mn-ea"/>
                <a:cs typeface="+mn-cs"/>
              </a:rPr>
              <a:t>As a result, not only are more and more levels of serotonin eventually required as serotonin receptors become desensitized to the constant flux of neurotransmitters, but there are also lower levels of naturally available serotonin as your biology begins to rely on external sources of the serotonin (1). When you do actually release your own serotonin, it winds up getting broken down far more quickly than normal, due to the fact that the enzymes in the synaptic clef have been “trained” to rapidly break down serotonin. </a:t>
            </a:r>
          </a:p>
          <a:p>
            <a:pPr fontAlgn="base"/>
            <a:r>
              <a:rPr lang="en-GB" sz="1200" b="0" i="1" kern="1200" dirty="0" smtClean="0">
                <a:solidFill>
                  <a:schemeClr val="tx1"/>
                </a:solidFill>
                <a:effectLst/>
                <a:latin typeface="+mn-lt"/>
                <a:ea typeface="+mn-ea"/>
                <a:cs typeface="+mn-cs"/>
              </a:rPr>
              <a:t>So you not only need constantly increasing dosages of anti-depressants, but you also end up depleting 40-60% of the serotonin receptors in your brain! In addition, the serotonin receptors in your liver, kidneys and colon can become damaged by anti-depressant use, which affects your delicate gut-brain balance and your regulation of appetite. It’s a vicious cycle!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There’s a great deal of evidence out there that anti-depressants don’t really work well anyways. Meta-analyses of studies on anti-depressants have revealed that SSRI’s have no clinically meaningful advantage over a placebo, and claims that anti-depressants are more effective in more severe conditions of depression have little evidence to support them. The few studies that have shown anti-depressants to have a small degree of superiority over placebo were poorly designed studies.</a:t>
            </a:r>
          </a:p>
          <a:p>
            <a:pPr fontAlgn="base"/>
            <a:r>
              <a:rPr lang="en-GB" sz="1200" b="1" i="0" kern="1200" dirty="0" smtClean="0">
                <a:solidFill>
                  <a:schemeClr val="tx1"/>
                </a:solidFill>
                <a:effectLst/>
                <a:latin typeface="+mn-lt"/>
                <a:ea typeface="+mn-ea"/>
                <a:cs typeface="+mn-cs"/>
              </a:rPr>
              <a:t>Ultimately, </a:t>
            </a:r>
            <a:r>
              <a:rPr lang="en-GB" sz="1200" b="1" i="0" u="none" strike="noStrike" kern="1200" dirty="0" smtClean="0">
                <a:solidFill>
                  <a:schemeClr val="tx1"/>
                </a:solidFill>
                <a:effectLst/>
                <a:latin typeface="+mn-lt"/>
                <a:ea typeface="+mn-ea"/>
                <a:cs typeface="+mn-cs"/>
                <a:hlinkClick r:id="rId3"/>
              </a:rPr>
              <a:t>anti-depressants have not been convincingly shown to affect the long-term outcome of depression</a:t>
            </a:r>
            <a:r>
              <a:rPr lang="en-GB" sz="1200" b="1" i="0" kern="1200" dirty="0" smtClean="0">
                <a:solidFill>
                  <a:schemeClr val="tx1"/>
                </a:solidFill>
                <a:effectLst/>
                <a:latin typeface="+mn-lt"/>
                <a:ea typeface="+mn-ea"/>
                <a:cs typeface="+mn-cs"/>
              </a:rPr>
              <a:t> or suicide rates, and </a:t>
            </a:r>
            <a:r>
              <a:rPr lang="en-GB" sz="1200" b="1" i="0" u="none" strike="noStrike" kern="1200" dirty="0" smtClean="0">
                <a:solidFill>
                  <a:schemeClr val="tx1"/>
                </a:solidFill>
                <a:effectLst/>
                <a:latin typeface="+mn-lt"/>
                <a:ea typeface="+mn-ea"/>
                <a:cs typeface="+mn-cs"/>
                <a:hlinkClick r:id="rId4"/>
              </a:rPr>
              <a:t>chronic exposure to SSRI antidepressants can actually make you feel apathetic or less engaged in your life</a:t>
            </a:r>
            <a:r>
              <a:rPr lang="en-GB" sz="1200" b="1"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11</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2. Moderate Stimulants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Low dose caffeine can improve mental performance and protect against Alzheimer’s, so you don’t need to avoid it entirely (unless you are in a state of adrenal fatigue, which I discuss in </a:t>
            </a:r>
            <a:r>
              <a:rPr lang="en-GB" sz="1200" b="0" i="0" u="none" strike="noStrike" kern="1200" dirty="0" smtClean="0">
                <a:solidFill>
                  <a:schemeClr val="tx1"/>
                </a:solidFill>
                <a:effectLst/>
                <a:latin typeface="+mn-lt"/>
                <a:ea typeface="+mn-ea"/>
                <a:cs typeface="+mn-cs"/>
                <a:hlinkClick r:id="rId3"/>
              </a:rPr>
              <a:t>Chapter 8</a:t>
            </a:r>
            <a:r>
              <a:rPr lang="en-GB" sz="1200" b="0" i="0" kern="1200" dirty="0" smtClean="0">
                <a:solidFill>
                  <a:schemeClr val="tx1"/>
                </a:solidFill>
                <a:effectLst/>
                <a:latin typeface="+mn-lt"/>
                <a:ea typeface="+mn-ea"/>
                <a:cs typeface="+mn-cs"/>
              </a:rPr>
              <a:t>) . But acting in a similar manner to anti-depressants, high doses of caffeine, ephedrine, ephedra, guarana, Ritalin, and any other central nervous system stimulant can flood the brain with neurotransmitters, creating neurotransmitter resistance or long term receptor damage (8).</a:t>
            </a:r>
          </a:p>
          <a:p>
            <a:pPr fontAlgn="base"/>
            <a:r>
              <a:rPr lang="en-GB" sz="1200" b="0" i="0" kern="1200" dirty="0" smtClean="0">
                <a:solidFill>
                  <a:schemeClr val="tx1"/>
                </a:solidFill>
                <a:effectLst/>
                <a:latin typeface="+mn-lt"/>
                <a:ea typeface="+mn-ea"/>
                <a:cs typeface="+mn-cs"/>
              </a:rPr>
              <a:t>There’s a reason that I personally drink no more than 8-10 ounces of </a:t>
            </a:r>
            <a:r>
              <a:rPr lang="en-GB" sz="1200" b="0" i="0" u="none" strike="noStrike" kern="1200" dirty="0" smtClean="0">
                <a:solidFill>
                  <a:schemeClr val="tx1"/>
                </a:solidFill>
                <a:effectLst/>
                <a:latin typeface="+mn-lt"/>
                <a:ea typeface="+mn-ea"/>
                <a:cs typeface="+mn-cs"/>
                <a:hlinkClick r:id="rId4"/>
              </a:rPr>
              <a:t>black coffee</a:t>
            </a:r>
            <a:r>
              <a:rPr lang="en-GB" sz="1200" b="0" i="0" kern="1200" dirty="0" smtClean="0">
                <a:solidFill>
                  <a:schemeClr val="tx1"/>
                </a:solidFill>
                <a:effectLst/>
                <a:latin typeface="+mn-lt"/>
                <a:ea typeface="+mn-ea"/>
                <a:cs typeface="+mn-cs"/>
              </a:rPr>
              <a:t> each day, and switch to decaf for at least 1 week every couple month. People who use frequently use coffee, tea, soda or energy drinks actually change their brain’s chemistry and physical characteristics over time. Because it is both water and fat soluble, caffeine can easily cross your blood-brain barrier, and as you dump more and more caffeine into your body, your brain cells actually grow more receptors for a neurotransmitter called adenosine.</a:t>
            </a:r>
          </a:p>
          <a:p>
            <a:pPr fontAlgn="base"/>
            <a:r>
              <a:rPr lang="en-GB" sz="1200" b="0" i="0" kern="1200" dirty="0" smtClean="0">
                <a:solidFill>
                  <a:schemeClr val="tx1"/>
                </a:solidFill>
                <a:effectLst/>
                <a:latin typeface="+mn-lt"/>
                <a:ea typeface="+mn-ea"/>
                <a:cs typeface="+mn-cs"/>
              </a:rPr>
              <a:t>Adenosine causes feelings of tiredness, but as you can see below, the structure of caffeine closely resembles adenosine – so caffeine can easily fit into your brain cells’ receptors for adenosine. With it’s receptors constantly plugged up by caffeine, adenosine can no longer bind to those receptors and cause the feeling of tiredness (9). Unfortunately, your body’s response is to create more and more adenosine receptors – so you eventually need more and more caffeine to block the feeling of tiredness – and over time, you build up tolerance.</a:t>
            </a:r>
          </a:p>
          <a:p>
            <a:pPr fontAlgn="base"/>
            <a:r>
              <a:rPr lang="en-GB" sz="1200" b="0" i="0" kern="1200" dirty="0" smtClean="0">
                <a:solidFill>
                  <a:schemeClr val="tx1"/>
                </a:solidFill>
                <a:effectLst/>
                <a:latin typeface="+mn-lt"/>
                <a:ea typeface="+mn-ea"/>
                <a:cs typeface="+mn-cs"/>
              </a:rPr>
              <a:t>The good news is that to kick a caffeine habit and “reset” your adenosine receptors, you only need to get through about 7-12 days of caffeine avoidance, which is why I recommend taking week long breaks from coffee and</a:t>
            </a: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12</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3. Avoid Toxin Exposure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Whether it’s </a:t>
            </a:r>
            <a:r>
              <a:rPr lang="en-GB" sz="1200" b="0" i="0" u="none" strike="noStrike" kern="1200" dirty="0" smtClean="0">
                <a:solidFill>
                  <a:schemeClr val="tx1"/>
                </a:solidFill>
                <a:effectLst/>
                <a:latin typeface="+mn-lt"/>
                <a:ea typeface="+mn-ea"/>
                <a:cs typeface="+mn-cs"/>
                <a:hlinkClick r:id="rId3"/>
              </a:rPr>
              <a:t>mycotoxins from </a:t>
            </a:r>
            <a:r>
              <a:rPr lang="en-GB" sz="1200" b="0" i="0" u="none" strike="noStrike" kern="1200" dirty="0" err="1" smtClean="0">
                <a:solidFill>
                  <a:schemeClr val="tx1"/>
                </a:solidFill>
                <a:effectLst/>
                <a:latin typeface="+mn-lt"/>
                <a:ea typeface="+mn-ea"/>
                <a:cs typeface="+mn-cs"/>
                <a:hlinkClick r:id="rId3"/>
              </a:rPr>
              <a:t>moldy</a:t>
            </a:r>
            <a:r>
              <a:rPr lang="en-GB" sz="1200" b="0" i="0" u="none" strike="noStrike" kern="1200" dirty="0" smtClean="0">
                <a:solidFill>
                  <a:schemeClr val="tx1"/>
                </a:solidFill>
                <a:effectLst/>
                <a:latin typeface="+mn-lt"/>
                <a:ea typeface="+mn-ea"/>
                <a:cs typeface="+mn-cs"/>
                <a:hlinkClick r:id="rId3"/>
              </a:rPr>
              <a:t> coffee,</a:t>
            </a:r>
            <a:r>
              <a:rPr lang="en-GB" sz="1200" b="0" i="0" kern="1200" dirty="0" smtClean="0">
                <a:solidFill>
                  <a:schemeClr val="tx1"/>
                </a:solidFill>
                <a:effectLst/>
                <a:latin typeface="+mn-lt"/>
                <a:ea typeface="+mn-ea"/>
                <a:cs typeface="+mn-cs"/>
              </a:rPr>
              <a:t> the fragrance of your cologne or perfume wafting into your nasal chambers, or the air freshener hanging your car, toxins affect product of neurotransmitters and sensitivity to neurotransmitters, causing brain damage, brain fog, and fuzzy thinking.</a:t>
            </a:r>
          </a:p>
          <a:p>
            <a:pPr fontAlgn="base"/>
            <a:r>
              <a:rPr lang="en-GB" sz="1200" b="0" i="0" kern="1200" dirty="0" smtClean="0">
                <a:solidFill>
                  <a:schemeClr val="tx1"/>
                </a:solidFill>
                <a:effectLst/>
                <a:latin typeface="+mn-lt"/>
                <a:ea typeface="+mn-ea"/>
                <a:cs typeface="+mn-cs"/>
              </a:rPr>
              <a:t>It’s probably not necessary for me to kick this horse to death much more than I did in Chapter 8 – “</a:t>
            </a:r>
            <a:r>
              <a:rPr lang="en-GB" sz="1200" b="0" i="0" u="none" strike="noStrike" kern="1200" dirty="0" smtClean="0">
                <a:solidFill>
                  <a:schemeClr val="tx1"/>
                </a:solidFill>
                <a:effectLst/>
                <a:latin typeface="+mn-lt"/>
                <a:ea typeface="+mn-ea"/>
                <a:cs typeface="+mn-cs"/>
                <a:hlinkClick r:id="rId4" tooltip="How To Protect Your Body From The 10 Hidden Killers In Your Home."/>
              </a:rPr>
              <a:t>How To Protect Your Body From The 10 Hidden Killers In Your Home.</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Follow the rules there.</a:t>
            </a:r>
            <a:r>
              <a:rPr lang="en-GB" sz="1200" b="0" i="0" kern="1200" dirty="0" smtClean="0">
                <a:solidFill>
                  <a:schemeClr val="tx1"/>
                </a:solidFill>
                <a:effectLst/>
                <a:latin typeface="+mn-lt"/>
                <a:ea typeface="+mn-ea"/>
                <a:cs typeface="+mn-cs"/>
              </a:rPr>
              <a:t> To refresh your mind, a few of the biggies are:</a:t>
            </a:r>
          </a:p>
          <a:p>
            <a:pPr fontAlgn="base"/>
            <a:r>
              <a:rPr lang="en-GB" sz="1200" b="0" i="1" kern="1200" dirty="0" smtClean="0">
                <a:solidFill>
                  <a:schemeClr val="tx1"/>
                </a:solidFill>
                <a:effectLst/>
                <a:latin typeface="+mn-lt"/>
                <a:ea typeface="+mn-ea"/>
                <a:cs typeface="+mn-cs"/>
              </a:rPr>
              <a:t>-Use organic fruits and vegetables when possible (or wash them in a water and vinegar solution)</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-Use natural cleaning chemicals (lemon juice, vinegar, baking soda etc.)</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-Use natural personal care products (avoid parabens, dyes, fragrances, etc.)</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-Use home air and water filters.</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-Use holistic dentistry.</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Once you begin to make these changes, you’ll find it very interesting that when you do encounter an attack against your neurotransmitters, such as walking through the fragrances section of a store in the mall, you’ll be extremely sensitive and notice it almost immediately. It’s important to your body in these situations. If it looks, tastes or smells synthetic, avoid it.</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13</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4. Avoid Sensory Overload</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21st century sensory overload in the form of sounds, rapid visual and auditory effects from television, movies, computer games, electronic monitors flickering faster than the eye can detect, radio and EMF waves, fluorescent lighting, a hurried lifestyle, and excessive work all require your brain to constantly modulate these high levels of sensory bombardment that it would never have encountered in a more ancestral setting.</a:t>
            </a:r>
          </a:p>
          <a:p>
            <a:pPr fontAlgn="base"/>
            <a:r>
              <a:rPr lang="en-GB" sz="1200" b="0" i="0" kern="1200" dirty="0" smtClean="0">
                <a:solidFill>
                  <a:schemeClr val="tx1"/>
                </a:solidFill>
                <a:effectLst/>
                <a:latin typeface="+mn-lt"/>
                <a:ea typeface="+mn-ea"/>
                <a:cs typeface="+mn-cs"/>
              </a:rPr>
              <a:t>Your brain must calm itself down from all this stimuli using it’s own precious supply of calming, inhibitory neurotransmitters such as serotonin and GABA. This overstimulation has a significant impact on neurotransmitters and neurotransmitter receptors. So consider the following:</a:t>
            </a:r>
          </a:p>
          <a:p>
            <a:pPr fontAlgn="base"/>
            <a:r>
              <a:rPr lang="en-GB" sz="1200" b="0" i="1" kern="1200" dirty="0" smtClean="0">
                <a:solidFill>
                  <a:schemeClr val="tx1"/>
                </a:solidFill>
                <a:effectLst/>
                <a:latin typeface="+mn-lt"/>
                <a:ea typeface="+mn-ea"/>
                <a:cs typeface="+mn-cs"/>
              </a:rPr>
              <a:t>Do you listen to loud music while you’re exercising?</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Do you have a steady diet of fast-moving, exciting or violent movies or video games, especially before bed?</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Do you play lots of computer games, often for long periods of time, such as several hours?</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Do you spend much of your day staring at a computer monitor?</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Do you constantly have music such as the radio or streaming music stations playing in the background?</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Does your home or workplace constantly have artificial, fluorescent lighting turned on?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If so, then go back and read the section in Chapter 8 on mitigating the effect of much of this EMF. Do not be afraid of silence, quiet and rest. Do not be afraid to unplug.</a:t>
            </a:r>
          </a:p>
          <a:p>
            <a:pPr fontAlgn="base"/>
            <a:r>
              <a:rPr lang="en-GB" sz="1200" b="1" i="0" kern="1200" dirty="0" smtClean="0">
                <a:solidFill>
                  <a:schemeClr val="tx1"/>
                </a:solidFill>
                <a:effectLst/>
                <a:latin typeface="+mn-lt"/>
                <a:ea typeface="+mn-ea"/>
                <a:cs typeface="+mn-cs"/>
              </a:rPr>
              <a:t>Take time to breathe.</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14</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5. Fix Your Gut</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As you learned in </a:t>
            </a:r>
            <a:r>
              <a:rPr lang="en-GB" sz="1200" b="0" i="0" u="none" strike="noStrike" kern="1200" dirty="0" smtClean="0">
                <a:solidFill>
                  <a:schemeClr val="tx1"/>
                </a:solidFill>
                <a:effectLst/>
                <a:latin typeface="+mn-lt"/>
                <a:ea typeface="+mn-ea"/>
                <a:cs typeface="+mn-cs"/>
                <a:hlinkClick r:id="rId3"/>
              </a:rPr>
              <a:t>Chapter 15</a:t>
            </a:r>
            <a:r>
              <a:rPr lang="en-GB" sz="1200" b="0" i="0" kern="1200" dirty="0" smtClean="0">
                <a:solidFill>
                  <a:schemeClr val="tx1"/>
                </a:solidFill>
                <a:effectLst/>
                <a:latin typeface="+mn-lt"/>
                <a:ea typeface="+mn-ea"/>
                <a:cs typeface="+mn-cs"/>
              </a:rPr>
              <a:t>, your second brain is in your gut.</a:t>
            </a:r>
          </a:p>
          <a:p>
            <a:pPr fontAlgn="base"/>
            <a:r>
              <a:rPr lang="en-GB" sz="1200" b="0" i="0" kern="1200" dirty="0" smtClean="0">
                <a:solidFill>
                  <a:schemeClr val="tx1"/>
                </a:solidFill>
                <a:effectLst/>
                <a:latin typeface="+mn-lt"/>
                <a:ea typeface="+mn-ea"/>
                <a:cs typeface="+mn-cs"/>
              </a:rPr>
              <a:t>The enteric nervous system in your gut uses more than 30 neurotransmitters, just like the brain, and in fact 95 percent of the body’s serotonin is in the gut. This makes sense when you consider that in the nine meters  from your </a:t>
            </a:r>
            <a:r>
              <a:rPr lang="en-GB" sz="1200" b="0" i="0" kern="1200" dirty="0" err="1" smtClean="0">
                <a:solidFill>
                  <a:schemeClr val="tx1"/>
                </a:solidFill>
                <a:effectLst/>
                <a:latin typeface="+mn-lt"/>
                <a:ea typeface="+mn-ea"/>
                <a:cs typeface="+mn-cs"/>
              </a:rPr>
              <a:t>esophagus</a:t>
            </a:r>
            <a:r>
              <a:rPr lang="en-GB" sz="1200" b="0" i="0" kern="1200" dirty="0" smtClean="0">
                <a:solidFill>
                  <a:schemeClr val="tx1"/>
                </a:solidFill>
                <a:effectLst/>
                <a:latin typeface="+mn-lt"/>
                <a:ea typeface="+mn-ea"/>
                <a:cs typeface="+mn-cs"/>
              </a:rPr>
              <a:t> to your anus, there are about 100 million neurons, more than in either your spinal cord or your entire peripheral nervous system!</a:t>
            </a:r>
          </a:p>
          <a:p>
            <a:pPr fontAlgn="base"/>
            <a:r>
              <a:rPr lang="en-GB" sz="1200" b="0" i="0" kern="1200" dirty="0" smtClean="0">
                <a:solidFill>
                  <a:schemeClr val="tx1"/>
                </a:solidFill>
                <a:effectLst/>
                <a:latin typeface="+mn-lt"/>
                <a:ea typeface="+mn-ea"/>
                <a:cs typeface="+mn-cs"/>
              </a:rPr>
              <a:t>This also explains why irritable bowel syndrome, something that afflicts nearly every active individual now and then, arises in part from too much serotonin in your gut – a neurotransmitter imbalance (as you can probably imagine, this is why anti-depressants can cause serious gut issues).</a:t>
            </a:r>
          </a:p>
          <a:p>
            <a:pPr fontAlgn="base"/>
            <a:r>
              <a:rPr lang="en-GB" sz="1200" b="0" i="0" kern="1200" dirty="0" smtClean="0">
                <a:solidFill>
                  <a:schemeClr val="tx1"/>
                </a:solidFill>
                <a:effectLst/>
                <a:latin typeface="+mn-lt"/>
                <a:ea typeface="+mn-ea"/>
                <a:cs typeface="+mn-cs"/>
              </a:rPr>
              <a:t>Not only does your gut lining produce neurotransmitters, but the billions of bacteria living in your gut also churn out neurotransmitters. So if your gut lining is damaged or your gut flora is out of balance, then you are at serious risk for neurotransmitters deficiencies and imbalances.</a:t>
            </a:r>
          </a:p>
          <a:p>
            <a:pPr fontAlgn="base"/>
            <a:r>
              <a:rPr lang="en-GB" sz="1200" b="0" i="0" kern="1200" dirty="0" smtClean="0">
                <a:solidFill>
                  <a:schemeClr val="tx1"/>
                </a:solidFill>
                <a:effectLst/>
                <a:latin typeface="+mn-lt"/>
                <a:ea typeface="+mn-ea"/>
                <a:cs typeface="+mn-cs"/>
              </a:rPr>
              <a:t>The best step you can take to fix these gut-brain issues have already been spelled out in </a:t>
            </a:r>
            <a:r>
              <a:rPr lang="en-GB" sz="1200" b="0" i="0" u="none" strike="noStrike" kern="1200" dirty="0" smtClean="0">
                <a:solidFill>
                  <a:schemeClr val="tx1"/>
                </a:solidFill>
                <a:effectLst/>
                <a:latin typeface="+mn-lt"/>
                <a:ea typeface="+mn-ea"/>
                <a:cs typeface="+mn-cs"/>
                <a:hlinkClick r:id="rId3"/>
              </a:rPr>
              <a:t>Chapter 15</a:t>
            </a:r>
            <a:r>
              <a:rPr lang="en-GB" sz="1200" b="0" i="0" kern="1200" dirty="0" smtClean="0">
                <a:solidFill>
                  <a:schemeClr val="tx1"/>
                </a:solidFill>
                <a:effectLst/>
                <a:latin typeface="+mn-lt"/>
                <a:ea typeface="+mn-ea"/>
                <a:cs typeface="+mn-cs"/>
              </a:rPr>
              <a:t> – listen to your body, test, and fix the issues. Everything you need to do it is in that chapter.</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Read more </a:t>
            </a:r>
            <a:r>
              <a:rPr lang="en-GB" sz="1200" b="0" i="0" u="none" strike="noStrike" kern="1200" dirty="0" smtClean="0">
                <a:solidFill>
                  <a:schemeClr val="tx1"/>
                </a:solidFill>
                <a:effectLst/>
                <a:latin typeface="+mn-lt"/>
                <a:ea typeface="+mn-ea"/>
                <a:cs typeface="+mn-cs"/>
                <a:hlinkClick r:id="rId4"/>
              </a:rPr>
              <a:t>http://www.bengreenfieldfitness.com/2013/08/how-to-fix-your-brain/</a:t>
            </a: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15</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6. Replace Building Blocks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Neurotransmitters are primarily comprised of amino acids, vitamin B, and minerals. A deficiency of any of these three crucial compounds can leave you with inadequate neurotransmitter building blocks.</a:t>
            </a:r>
          </a:p>
          <a:p>
            <a:pPr fontAlgn="base"/>
            <a:r>
              <a:rPr lang="en-GB" sz="1200" b="0" i="0" kern="1200" dirty="0" smtClean="0">
                <a:solidFill>
                  <a:schemeClr val="tx1"/>
                </a:solidFill>
                <a:effectLst/>
                <a:latin typeface="+mn-lt"/>
                <a:ea typeface="+mn-ea"/>
                <a:cs typeface="+mn-cs"/>
              </a:rPr>
              <a:t>As you learned in </a:t>
            </a:r>
            <a:r>
              <a:rPr lang="en-GB" sz="1200" b="0" i="0" u="none" strike="noStrike" kern="1200" dirty="0" smtClean="0">
                <a:solidFill>
                  <a:schemeClr val="tx1"/>
                </a:solidFill>
                <a:effectLst/>
                <a:latin typeface="+mn-lt"/>
                <a:ea typeface="+mn-ea"/>
                <a:cs typeface="+mn-cs"/>
                <a:hlinkClick r:id="rId3"/>
              </a:rPr>
              <a:t>Chapter 5,</a:t>
            </a:r>
            <a:r>
              <a:rPr lang="en-GB" sz="1200" b="0" i="0" kern="1200" dirty="0" smtClean="0">
                <a:solidFill>
                  <a:schemeClr val="tx1"/>
                </a:solidFill>
                <a:effectLst/>
                <a:latin typeface="+mn-lt"/>
                <a:ea typeface="+mn-ea"/>
                <a:cs typeface="+mn-cs"/>
              </a:rPr>
              <a:t> some of the best high quality amino acid sources include grass-fed beef, wild salmon, eggs from pastured chickens, raw organic dairy, almond and almond butter, quinoa, and spirulina or chlorella sources. I’ve found that many people who struggle with sleep issues or motivation issues that are tied to neurotransmitter issues also benefit from the use of essential amino acids. When I’m about to head into a workout that I know threatens to beat up my brain with intense levels of focus or competition, I usually take 5-10 grams of </a:t>
            </a:r>
            <a:r>
              <a:rPr lang="en-GB" sz="1200" b="0" i="0" u="none" strike="noStrike" kern="1200" dirty="0" smtClean="0">
                <a:solidFill>
                  <a:schemeClr val="tx1"/>
                </a:solidFill>
                <a:effectLst/>
                <a:latin typeface="+mn-lt"/>
                <a:ea typeface="+mn-ea"/>
                <a:cs typeface="+mn-cs"/>
                <a:hlinkClick r:id="rId4"/>
              </a:rPr>
              <a:t>Master Amino Pattern,</a:t>
            </a:r>
            <a:r>
              <a:rPr lang="en-GB" sz="1200" b="0" i="0" kern="1200" dirty="0" smtClean="0">
                <a:solidFill>
                  <a:schemeClr val="tx1"/>
                </a:solidFill>
                <a:effectLst/>
                <a:latin typeface="+mn-lt"/>
                <a:ea typeface="+mn-ea"/>
                <a:cs typeface="+mn-cs"/>
              </a:rPr>
              <a:t> which is an optimally-balanced blend of all 8 essential amino acids.</a:t>
            </a:r>
          </a:p>
          <a:p>
            <a:pPr fontAlgn="base"/>
            <a:r>
              <a:rPr lang="en-GB" sz="1200" b="0" i="0" kern="1200" dirty="0" smtClean="0">
                <a:solidFill>
                  <a:schemeClr val="tx1"/>
                </a:solidFill>
                <a:effectLst/>
                <a:latin typeface="+mn-lt"/>
                <a:ea typeface="+mn-ea"/>
                <a:cs typeface="+mn-cs"/>
              </a:rPr>
              <a:t>In order for the nervous system to synthesize and circulate the neurotransmitters formed by amino acid precursors, you need to have adequate intake of B complex vitamins, and Vitamins B6, B12, and folate are especially important in nerve metabolism. Excellent food sources of vitamin B6 include bell</a:t>
            </a:r>
          </a:p>
          <a:p>
            <a:pPr fontAlgn="base"/>
            <a:r>
              <a:rPr lang="en-GB" sz="1200" b="0" i="0" kern="1200" dirty="0" smtClean="0">
                <a:solidFill>
                  <a:schemeClr val="tx1"/>
                </a:solidFill>
                <a:effectLst/>
                <a:latin typeface="+mn-lt"/>
                <a:ea typeface="+mn-ea"/>
                <a:cs typeface="+mn-cs"/>
              </a:rPr>
              <a:t>peppers, turnip greens, and spinach; excellent sources of folate include spinach, parsley, broccoli, beets, turnip and mustard greens, asparagus, romaine lettuce, calf’s liver, and lentils, and excellent sources of B12 include calf’s liver and snapper. For Vitamin B supplementation, I recommend either a </a:t>
            </a:r>
            <a:r>
              <a:rPr lang="en-GB" sz="1200" b="0" i="0" u="none" strike="noStrike" kern="1200" dirty="0" smtClean="0">
                <a:solidFill>
                  <a:schemeClr val="tx1"/>
                </a:solidFill>
                <a:effectLst/>
                <a:latin typeface="+mn-lt"/>
                <a:ea typeface="+mn-ea"/>
                <a:cs typeface="+mn-cs"/>
                <a:hlinkClick r:id="rId5"/>
              </a:rPr>
              <a:t>liposomal Vitamin B12 spray,</a:t>
            </a:r>
            <a:r>
              <a:rPr lang="en-GB" sz="1200" b="0" i="0" kern="1200" dirty="0" smtClean="0">
                <a:solidFill>
                  <a:schemeClr val="tx1"/>
                </a:solidFill>
                <a:effectLst/>
                <a:latin typeface="+mn-lt"/>
                <a:ea typeface="+mn-ea"/>
                <a:cs typeface="+mn-cs"/>
              </a:rPr>
              <a:t> or an </a:t>
            </a:r>
            <a:r>
              <a:rPr lang="en-GB" sz="1200" b="0" i="0" u="none" strike="noStrike" kern="1200" dirty="0" smtClean="0">
                <a:solidFill>
                  <a:schemeClr val="tx1"/>
                </a:solidFill>
                <a:effectLst/>
                <a:latin typeface="+mn-lt"/>
                <a:ea typeface="+mn-ea"/>
                <a:cs typeface="+mn-cs"/>
                <a:hlinkClick r:id="rId6"/>
              </a:rPr>
              <a:t>antioxidant/Vitamin B powdered blend</a:t>
            </a:r>
            <a:r>
              <a:rPr lang="en-GB" sz="1200" b="0"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You’ll get very good doses of minerals from a </a:t>
            </a:r>
            <a:r>
              <a:rPr lang="en-GB" sz="1200" b="0" i="0" u="none" strike="noStrike" kern="1200" dirty="0" smtClean="0">
                <a:solidFill>
                  <a:schemeClr val="tx1"/>
                </a:solidFill>
                <a:effectLst/>
                <a:latin typeface="+mn-lt"/>
                <a:ea typeface="+mn-ea"/>
                <a:cs typeface="+mn-cs"/>
                <a:hlinkClick r:id="rId7" tooltip="How Much Carbohydrate, Protein and Fat You Need To Stay Lean, Stay Sexy and Perform Like A Beast."/>
              </a:rPr>
              <a:t>well balanced diet</a:t>
            </a:r>
            <a:r>
              <a:rPr lang="en-GB" sz="1200" b="0" i="0" kern="1200" dirty="0" smtClean="0">
                <a:solidFill>
                  <a:schemeClr val="tx1"/>
                </a:solidFill>
                <a:effectLst/>
                <a:latin typeface="+mn-lt"/>
                <a:ea typeface="+mn-ea"/>
                <a:cs typeface="+mn-cs"/>
              </a:rPr>
              <a:t> that includes a broad spectrum of the </a:t>
            </a:r>
            <a:r>
              <a:rPr lang="en-GB" sz="1200" b="0" i="0" u="none" strike="noStrike" kern="1200" dirty="0" smtClean="0">
                <a:solidFill>
                  <a:schemeClr val="tx1"/>
                </a:solidFill>
                <a:effectLst/>
                <a:latin typeface="+mn-lt"/>
                <a:ea typeface="+mn-ea"/>
                <a:cs typeface="+mn-cs"/>
                <a:hlinkClick r:id="rId8"/>
              </a:rPr>
              <a:t>real foods and nutrient dense sources listed in Chapter 11.</a:t>
            </a:r>
            <a:r>
              <a:rPr lang="en-GB" sz="1200" b="0" i="0" kern="1200" dirty="0" smtClean="0">
                <a:solidFill>
                  <a:schemeClr val="tx1"/>
                </a:solidFill>
                <a:effectLst/>
                <a:latin typeface="+mn-lt"/>
                <a:ea typeface="+mn-ea"/>
                <a:cs typeface="+mn-cs"/>
              </a:rPr>
              <a:t> But if you’re frequently </a:t>
            </a:r>
            <a:r>
              <a:rPr lang="en-GB" sz="1200" b="0" i="0" kern="1200" dirty="0" err="1" smtClean="0">
                <a:solidFill>
                  <a:schemeClr val="tx1"/>
                </a:solidFill>
                <a:effectLst/>
                <a:latin typeface="+mn-lt"/>
                <a:ea typeface="+mn-ea"/>
                <a:cs typeface="+mn-cs"/>
              </a:rPr>
              <a:t>sweatiing</a:t>
            </a:r>
            <a:r>
              <a:rPr lang="en-GB" sz="1200" b="0" i="0" kern="1200" dirty="0" smtClean="0">
                <a:solidFill>
                  <a:schemeClr val="tx1"/>
                </a:solidFill>
                <a:effectLst/>
                <a:latin typeface="+mn-lt"/>
                <a:ea typeface="+mn-ea"/>
                <a:cs typeface="+mn-cs"/>
              </a:rPr>
              <a:t> or under high amounts of exercise or lifestyle stress (remember that adrenal stress depletes minerals), then you should also include a mineral rich source of protein such as a </a:t>
            </a:r>
            <a:r>
              <a:rPr lang="en-GB" sz="1200" b="0" i="0" u="none" strike="noStrike" kern="1200" dirty="0" smtClean="0">
                <a:solidFill>
                  <a:schemeClr val="tx1"/>
                </a:solidFill>
                <a:effectLst/>
                <a:latin typeface="+mn-lt"/>
                <a:ea typeface="+mn-ea"/>
                <a:cs typeface="+mn-cs"/>
                <a:hlinkClick r:id="rId9"/>
              </a:rPr>
              <a:t>goat-based protein powder</a:t>
            </a:r>
            <a:r>
              <a:rPr lang="en-GB" sz="1200" b="0" i="0" kern="1200" dirty="0" smtClean="0">
                <a:solidFill>
                  <a:schemeClr val="tx1"/>
                </a:solidFill>
                <a:effectLst/>
                <a:latin typeface="+mn-lt"/>
                <a:ea typeface="+mn-ea"/>
                <a:cs typeface="+mn-cs"/>
              </a:rPr>
              <a:t> (goat protein is higher in minerals), and a daily dose of either a </a:t>
            </a:r>
            <a:r>
              <a:rPr lang="en-GB" sz="1200" b="0" i="0" u="none" strike="noStrike" kern="1200" dirty="0" smtClean="0">
                <a:solidFill>
                  <a:schemeClr val="tx1"/>
                </a:solidFill>
                <a:effectLst/>
                <a:latin typeface="+mn-lt"/>
                <a:ea typeface="+mn-ea"/>
                <a:cs typeface="+mn-cs"/>
                <a:hlinkClick r:id="rId10"/>
              </a:rPr>
              <a:t>trace liquid mineral supplement </a:t>
            </a:r>
            <a:r>
              <a:rPr lang="en-GB" sz="1200" b="0" i="0" kern="1200" dirty="0" smtClean="0">
                <a:solidFill>
                  <a:schemeClr val="tx1"/>
                </a:solidFill>
                <a:effectLst/>
                <a:latin typeface="+mn-lt"/>
                <a:ea typeface="+mn-ea"/>
                <a:cs typeface="+mn-cs"/>
              </a:rPr>
              <a:t>and liberal use of a high quality salt, such as </a:t>
            </a:r>
            <a:r>
              <a:rPr lang="en-GB" sz="1200" b="0" i="0" u="none" strike="noStrike" kern="1200" dirty="0" smtClean="0">
                <a:solidFill>
                  <a:schemeClr val="tx1"/>
                </a:solidFill>
                <a:effectLst/>
                <a:latin typeface="+mn-lt"/>
                <a:ea typeface="+mn-ea"/>
                <a:cs typeface="+mn-cs"/>
                <a:hlinkClick r:id="rId11"/>
              </a:rPr>
              <a:t>Himalayan sea salt.</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16</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7. Neurotransmitter Repletion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Often, simply eating adequate protein or using essential amino acids supplements is not enough. This can be the scenario in cases of depression, insomnia or severe lack of motivation. In these cases, neurotransmitter repletion via amino acid therapy is something that can be effective, but should ideally be done under medical supervision, because unless you use the proper ratios, you can actually worsen neurotransmitter imbalances and make issues worse – even if you might feel better temporarily.</a:t>
            </a:r>
          </a:p>
          <a:p>
            <a:pPr fontAlgn="base"/>
            <a:r>
              <a:rPr lang="en-GB" sz="1200" b="0" i="0" kern="1200" dirty="0" smtClean="0">
                <a:solidFill>
                  <a:schemeClr val="tx1"/>
                </a:solidFill>
                <a:effectLst/>
                <a:latin typeface="+mn-lt"/>
                <a:ea typeface="+mn-ea"/>
                <a:cs typeface="+mn-cs"/>
              </a:rPr>
              <a:t>One example of neurotransmitter repletion with an amino acid blend that can be helpful for insomnia, depression or lack of motivation is taking 3000mg </a:t>
            </a:r>
            <a:r>
              <a:rPr lang="en-GB" sz="1200" b="0" i="0" u="none" strike="noStrike" kern="1200" dirty="0" smtClean="0">
                <a:solidFill>
                  <a:schemeClr val="tx1"/>
                </a:solidFill>
                <a:effectLst/>
                <a:latin typeface="+mn-lt"/>
                <a:ea typeface="+mn-ea"/>
                <a:cs typeface="+mn-cs"/>
                <a:hlinkClick r:id="rId3" tooltip="Tyrosine"/>
              </a:rPr>
              <a:t>Tyrosine</a:t>
            </a:r>
            <a:r>
              <a:rPr lang="en-GB" sz="1200" b="0" i="0" kern="1200" dirty="0" smtClean="0">
                <a:solidFill>
                  <a:schemeClr val="tx1"/>
                </a:solidFill>
                <a:effectLst/>
                <a:latin typeface="+mn-lt"/>
                <a:ea typeface="+mn-ea"/>
                <a:cs typeface="+mn-cs"/>
              </a:rPr>
              <a:t> and 300mg </a:t>
            </a:r>
            <a:r>
              <a:rPr lang="en-GB" sz="1200" b="0" i="0" u="none" strike="noStrike" kern="1200" dirty="0" smtClean="0">
                <a:solidFill>
                  <a:schemeClr val="tx1"/>
                </a:solidFill>
                <a:effectLst/>
                <a:latin typeface="+mn-lt"/>
                <a:ea typeface="+mn-ea"/>
                <a:cs typeface="+mn-cs"/>
                <a:hlinkClick r:id="rId4" tooltip="5-HTP"/>
              </a:rPr>
              <a:t>5-HTP</a:t>
            </a:r>
            <a:r>
              <a:rPr lang="en-GB" sz="1200" b="0" i="0" kern="1200" dirty="0" smtClean="0">
                <a:solidFill>
                  <a:schemeClr val="tx1"/>
                </a:solidFill>
                <a:effectLst/>
                <a:latin typeface="+mn-lt"/>
                <a:ea typeface="+mn-ea"/>
                <a:cs typeface="+mn-cs"/>
              </a:rPr>
              <a:t>, split into three daily doses. There are several supplements that actually include Tyrosine and 5-HTP in the exact ratios you need them, including </a:t>
            </a:r>
            <a:r>
              <a:rPr lang="en-GB" sz="1200" b="0" i="0" u="none" strike="noStrike" kern="1200" dirty="0" err="1" smtClean="0">
                <a:solidFill>
                  <a:schemeClr val="tx1"/>
                </a:solidFill>
                <a:effectLst/>
                <a:latin typeface="+mn-lt"/>
                <a:ea typeface="+mn-ea"/>
                <a:cs typeface="+mn-cs"/>
                <a:hlinkClick r:id="rId5"/>
              </a:rPr>
              <a:t>Travacor</a:t>
            </a:r>
            <a:r>
              <a:rPr lang="en-GB" sz="1200" b="0" i="0" u="none" strike="noStrike" kern="1200" dirty="0" smtClean="0">
                <a:solidFill>
                  <a:schemeClr val="tx1"/>
                </a:solidFill>
                <a:effectLst/>
                <a:latin typeface="+mn-lt"/>
                <a:ea typeface="+mn-ea"/>
                <a:cs typeface="+mn-cs"/>
                <a:hlinkClick r:id="rId5"/>
              </a:rPr>
              <a:t> by </a:t>
            </a:r>
            <a:r>
              <a:rPr lang="en-GB" sz="1200" b="0" i="0" u="none" strike="noStrike" kern="1200" dirty="0" err="1" smtClean="0">
                <a:solidFill>
                  <a:schemeClr val="tx1"/>
                </a:solidFill>
                <a:effectLst/>
                <a:latin typeface="+mn-lt"/>
                <a:ea typeface="+mn-ea"/>
                <a:cs typeface="+mn-cs"/>
                <a:hlinkClick r:id="rId5"/>
              </a:rPr>
              <a:t>Nutriscience</a:t>
            </a:r>
            <a:r>
              <a:rPr lang="en-GB" sz="1200" b="0" i="0" kern="1200" dirty="0" smtClean="0">
                <a:solidFill>
                  <a:schemeClr val="tx1"/>
                </a:solidFill>
                <a:effectLst/>
                <a:latin typeface="+mn-lt"/>
                <a:ea typeface="+mn-ea"/>
                <a:cs typeface="+mn-cs"/>
              </a:rPr>
              <a:t> (my preferred blend), </a:t>
            </a:r>
            <a:r>
              <a:rPr lang="en-GB" sz="1200" b="0" i="0" u="none" strike="noStrike" kern="1200" dirty="0" smtClean="0">
                <a:solidFill>
                  <a:schemeClr val="tx1"/>
                </a:solidFill>
                <a:effectLst/>
                <a:latin typeface="+mn-lt"/>
                <a:ea typeface="+mn-ea"/>
                <a:cs typeface="+mn-cs"/>
                <a:hlinkClick r:id="rId6"/>
              </a:rPr>
              <a:t>Neuro-5HTP by Biotics</a:t>
            </a:r>
            <a:r>
              <a:rPr lang="en-GB" sz="1200" b="0" i="0" kern="1200" dirty="0" smtClean="0">
                <a:solidFill>
                  <a:schemeClr val="tx1"/>
                </a:solidFill>
                <a:effectLst/>
                <a:latin typeface="+mn-lt"/>
                <a:ea typeface="+mn-ea"/>
                <a:cs typeface="+mn-cs"/>
              </a:rPr>
              <a:t> and </a:t>
            </a:r>
            <a:r>
              <a:rPr lang="en-GB" sz="1200" b="0" i="0" u="none" strike="noStrike" kern="1200" dirty="0" err="1" smtClean="0">
                <a:solidFill>
                  <a:schemeClr val="tx1"/>
                </a:solidFill>
                <a:effectLst/>
                <a:latin typeface="+mn-lt"/>
                <a:ea typeface="+mn-ea"/>
                <a:cs typeface="+mn-cs"/>
                <a:hlinkClick r:id="rId7"/>
              </a:rPr>
              <a:t>CraveArrest</a:t>
            </a:r>
            <a:r>
              <a:rPr lang="en-GB" sz="1200" b="0" i="0" u="none" strike="noStrike" kern="1200" dirty="0" smtClean="0">
                <a:solidFill>
                  <a:schemeClr val="tx1"/>
                </a:solidFill>
                <a:effectLst/>
                <a:latin typeface="+mn-lt"/>
                <a:ea typeface="+mn-ea"/>
                <a:cs typeface="+mn-cs"/>
                <a:hlinkClick r:id="rId7"/>
              </a:rPr>
              <a:t> by Designs For Health</a:t>
            </a:r>
            <a:r>
              <a:rPr lang="en-GB" sz="1200" b="0"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Another example of neurotransmitter repletion would be using a supplement called </a:t>
            </a:r>
            <a:r>
              <a:rPr lang="en-GB" sz="1200" b="0" i="0" u="none" strike="noStrike" kern="1200" dirty="0" err="1" smtClean="0">
                <a:solidFill>
                  <a:schemeClr val="tx1"/>
                </a:solidFill>
                <a:effectLst/>
                <a:latin typeface="+mn-lt"/>
                <a:ea typeface="+mn-ea"/>
                <a:cs typeface="+mn-cs"/>
                <a:hlinkClick r:id="rId8" tooltip="Neuroreplete"/>
              </a:rPr>
              <a:t>NeuroReplete</a:t>
            </a:r>
            <a:r>
              <a:rPr lang="en-GB" sz="1200" b="0" i="0" kern="1200" dirty="0" smtClean="0">
                <a:solidFill>
                  <a:schemeClr val="tx1"/>
                </a:solidFill>
                <a:effectLst/>
                <a:latin typeface="+mn-lt"/>
                <a:ea typeface="+mn-ea"/>
                <a:cs typeface="+mn-cs"/>
              </a:rPr>
              <a:t> to balance </a:t>
            </a:r>
            <a:r>
              <a:rPr lang="en-GB" sz="1200" b="0" i="0" kern="1200" dirty="0" err="1" smtClean="0">
                <a:solidFill>
                  <a:schemeClr val="tx1"/>
                </a:solidFill>
                <a:effectLst/>
                <a:latin typeface="+mn-lt"/>
                <a:ea typeface="+mn-ea"/>
                <a:cs typeface="+mn-cs"/>
              </a:rPr>
              <a:t>catecholamines</a:t>
            </a:r>
            <a:r>
              <a:rPr lang="en-GB" sz="1200" b="0" i="0" kern="1200" dirty="0" smtClean="0">
                <a:solidFill>
                  <a:schemeClr val="tx1"/>
                </a:solidFill>
                <a:effectLst/>
                <a:latin typeface="+mn-lt"/>
                <a:ea typeface="+mn-ea"/>
                <a:cs typeface="+mn-cs"/>
              </a:rPr>
              <a:t> and increase serotonin then combining it with </a:t>
            </a:r>
            <a:r>
              <a:rPr lang="en-GB" sz="1200" b="0" i="0" u="none" strike="noStrike" kern="1200" dirty="0" err="1" smtClean="0">
                <a:solidFill>
                  <a:schemeClr val="tx1"/>
                </a:solidFill>
                <a:effectLst/>
                <a:latin typeface="+mn-lt"/>
                <a:ea typeface="+mn-ea"/>
                <a:cs typeface="+mn-cs"/>
                <a:hlinkClick r:id="rId9" tooltip="CysReplete"/>
              </a:rPr>
              <a:t>CysReplete</a:t>
            </a:r>
            <a:r>
              <a:rPr lang="en-GB" sz="1200" b="0" i="0" u="none" strike="noStrike" kern="1200" dirty="0" smtClean="0">
                <a:solidFill>
                  <a:schemeClr val="tx1"/>
                </a:solidFill>
                <a:effectLst/>
                <a:latin typeface="+mn-lt"/>
                <a:ea typeface="+mn-ea"/>
                <a:cs typeface="+mn-cs"/>
                <a:hlinkClick r:id="rId9" tooltip="CysReplete"/>
              </a:rPr>
              <a:t> </a:t>
            </a:r>
            <a:r>
              <a:rPr lang="en-GB" sz="1200" b="0" i="0" kern="1200" dirty="0" smtClean="0">
                <a:solidFill>
                  <a:schemeClr val="tx1"/>
                </a:solidFill>
                <a:effectLst/>
                <a:latin typeface="+mn-lt"/>
                <a:ea typeface="+mn-ea"/>
                <a:cs typeface="+mn-cs"/>
              </a:rPr>
              <a:t>to increase catecholamine synthesis and </a:t>
            </a:r>
            <a:r>
              <a:rPr lang="en-GB" sz="1200" b="0" i="0" u="none" strike="noStrike" kern="1200" dirty="0" smtClean="0">
                <a:solidFill>
                  <a:schemeClr val="tx1"/>
                </a:solidFill>
                <a:effectLst/>
                <a:latin typeface="+mn-lt"/>
                <a:ea typeface="+mn-ea"/>
                <a:cs typeface="+mn-cs"/>
                <a:hlinkClick r:id="rId10" tooltip="D-5 Mucuna"/>
              </a:rPr>
              <a:t>D-5 </a:t>
            </a:r>
            <a:r>
              <a:rPr lang="en-GB" sz="1200" b="0" i="0" u="none" strike="noStrike" kern="1200" dirty="0" err="1" smtClean="0">
                <a:solidFill>
                  <a:schemeClr val="tx1"/>
                </a:solidFill>
                <a:effectLst/>
                <a:latin typeface="+mn-lt"/>
                <a:ea typeface="+mn-ea"/>
                <a:cs typeface="+mn-cs"/>
                <a:hlinkClick r:id="rId10" tooltip="D-5 Mucuna"/>
              </a:rPr>
              <a:t>Mucuna</a:t>
            </a:r>
            <a:r>
              <a:rPr lang="en-GB" sz="1200" b="0" i="0" kern="1200" dirty="0" smtClean="0">
                <a:solidFill>
                  <a:schemeClr val="tx1"/>
                </a:solidFill>
                <a:effectLst/>
                <a:latin typeface="+mn-lt"/>
                <a:ea typeface="+mn-ea"/>
                <a:cs typeface="+mn-cs"/>
              </a:rPr>
              <a:t> to increase dopamine synthesis. This gets a little more advanced than the options above, so keep reading for the warning and disclaimer.</a:t>
            </a:r>
          </a:p>
          <a:p>
            <a:pPr fontAlgn="base"/>
            <a:r>
              <a:rPr lang="en-GB" sz="1200" b="1" i="0" kern="1200" dirty="0" smtClean="0">
                <a:solidFill>
                  <a:schemeClr val="tx1"/>
                </a:solidFill>
                <a:effectLst/>
                <a:latin typeface="+mn-lt"/>
                <a:ea typeface="+mn-ea"/>
                <a:cs typeface="+mn-cs"/>
              </a:rPr>
              <a:t>You shouldn’t just jump into this repletion without knowing what you are doing.</a:t>
            </a:r>
            <a:r>
              <a:rPr lang="en-GB" sz="1200" b="0" i="0" kern="1200" dirty="0" smtClean="0">
                <a:solidFill>
                  <a:schemeClr val="tx1"/>
                </a:solidFill>
                <a:effectLst/>
                <a:latin typeface="+mn-lt"/>
                <a:ea typeface="+mn-ea"/>
                <a:cs typeface="+mn-cs"/>
              </a:rPr>
              <a:t> For example, taking only 5-HTP or improperly balanced 5-HTP can deplete dopamine. Taking only L-dopa or improperly balanced L-dopa depletes serotonin, </a:t>
            </a:r>
            <a:r>
              <a:rPr lang="en-GB" sz="1200" b="0" i="0" kern="1200" dirty="0" err="1" smtClean="0">
                <a:solidFill>
                  <a:schemeClr val="tx1"/>
                </a:solidFill>
                <a:effectLst/>
                <a:latin typeface="+mn-lt"/>
                <a:ea typeface="+mn-ea"/>
                <a:cs typeface="+mn-cs"/>
              </a:rPr>
              <a:t>sulfur</a:t>
            </a:r>
            <a:r>
              <a:rPr lang="en-GB" sz="1200" b="0" i="0" kern="1200" dirty="0" smtClean="0">
                <a:solidFill>
                  <a:schemeClr val="tx1"/>
                </a:solidFill>
                <a:effectLst/>
                <a:latin typeface="+mn-lt"/>
                <a:ea typeface="+mn-ea"/>
                <a:cs typeface="+mn-cs"/>
              </a:rPr>
              <a:t>-based amino acids, L-tryptophan, and tyrosine. Administration of high amounts of </a:t>
            </a:r>
            <a:r>
              <a:rPr lang="en-GB" sz="1200" b="0" i="0" kern="1200" dirty="0" err="1" smtClean="0">
                <a:solidFill>
                  <a:schemeClr val="tx1"/>
                </a:solidFill>
                <a:effectLst/>
                <a:latin typeface="+mn-lt"/>
                <a:ea typeface="+mn-ea"/>
                <a:cs typeface="+mn-cs"/>
              </a:rPr>
              <a:t>sulfur</a:t>
            </a:r>
            <a:r>
              <a:rPr lang="en-GB" sz="1200" b="0" i="0" kern="1200" dirty="0" smtClean="0">
                <a:solidFill>
                  <a:schemeClr val="tx1"/>
                </a:solidFill>
                <a:effectLst/>
                <a:latin typeface="+mn-lt"/>
                <a:ea typeface="+mn-ea"/>
                <a:cs typeface="+mn-cs"/>
              </a:rPr>
              <a:t>-based amino acids can deplete serotonin and dopamine.</a:t>
            </a:r>
          </a:p>
          <a:p>
            <a:pPr fontAlgn="base"/>
            <a:r>
              <a:rPr lang="en-GB" sz="1200" b="0" i="0" u="none" strike="noStrike" kern="1200" dirty="0" err="1" smtClean="0">
                <a:solidFill>
                  <a:schemeClr val="tx1"/>
                </a:solidFill>
                <a:effectLst/>
                <a:latin typeface="+mn-lt"/>
                <a:ea typeface="+mn-ea"/>
                <a:cs typeface="+mn-cs"/>
                <a:hlinkClick r:id="rId11"/>
              </a:rPr>
              <a:t>Dr.</a:t>
            </a:r>
            <a:r>
              <a:rPr lang="en-GB" sz="1200" b="0" i="0" u="none" strike="noStrike" kern="1200" dirty="0" smtClean="0">
                <a:solidFill>
                  <a:schemeClr val="tx1"/>
                </a:solidFill>
                <a:effectLst/>
                <a:latin typeface="+mn-lt"/>
                <a:ea typeface="+mn-ea"/>
                <a:cs typeface="+mn-cs"/>
                <a:hlinkClick r:id="rId11"/>
              </a:rPr>
              <a:t> Daniel </a:t>
            </a:r>
            <a:r>
              <a:rPr lang="en-GB" sz="1200" b="0" i="0" u="none" strike="noStrike" kern="1200" dirty="0" err="1" smtClean="0">
                <a:solidFill>
                  <a:schemeClr val="tx1"/>
                </a:solidFill>
                <a:effectLst/>
                <a:latin typeface="+mn-lt"/>
                <a:ea typeface="+mn-ea"/>
                <a:cs typeface="+mn-cs"/>
                <a:hlinkClick r:id="rId11"/>
              </a:rPr>
              <a:t>Kalish</a:t>
            </a:r>
            <a:r>
              <a:rPr lang="en-GB" sz="1200" b="0" i="0" kern="1200" dirty="0" smtClean="0">
                <a:solidFill>
                  <a:schemeClr val="tx1"/>
                </a:solidFill>
                <a:effectLst/>
                <a:latin typeface="+mn-lt"/>
                <a:ea typeface="+mn-ea"/>
                <a:cs typeface="+mn-cs"/>
              </a:rPr>
              <a:t> is a real expert when it comes to neurotransmitter repletion therapy, and I’d highly recommend you </a:t>
            </a:r>
            <a:r>
              <a:rPr lang="en-GB" sz="1200" b="0" i="0" u="none" strike="noStrike" kern="1200" dirty="0" smtClean="0">
                <a:solidFill>
                  <a:schemeClr val="tx1"/>
                </a:solidFill>
                <a:effectLst/>
                <a:latin typeface="+mn-lt"/>
                <a:ea typeface="+mn-ea"/>
                <a:cs typeface="+mn-cs"/>
                <a:hlinkClick r:id="rId11"/>
              </a:rPr>
              <a:t>visit the </a:t>
            </a:r>
            <a:r>
              <a:rPr lang="en-GB" sz="1200" b="0" i="0" u="none" strike="noStrike" kern="1200" dirty="0" err="1" smtClean="0">
                <a:solidFill>
                  <a:schemeClr val="tx1"/>
                </a:solidFill>
                <a:effectLst/>
                <a:latin typeface="+mn-lt"/>
                <a:ea typeface="+mn-ea"/>
                <a:cs typeface="+mn-cs"/>
                <a:hlinkClick r:id="rId11"/>
              </a:rPr>
              <a:t>Kalish</a:t>
            </a:r>
            <a:r>
              <a:rPr lang="en-GB" sz="1200" b="0" i="0" u="none" strike="noStrike" kern="1200" dirty="0" smtClean="0">
                <a:solidFill>
                  <a:schemeClr val="tx1"/>
                </a:solidFill>
                <a:effectLst/>
                <a:latin typeface="+mn-lt"/>
                <a:ea typeface="+mn-ea"/>
                <a:cs typeface="+mn-cs"/>
                <a:hlinkClick r:id="rId11"/>
              </a:rPr>
              <a:t> Institute website</a:t>
            </a:r>
            <a:r>
              <a:rPr lang="en-GB" sz="1200" b="0" i="0" kern="1200" dirty="0" smtClean="0">
                <a:solidFill>
                  <a:schemeClr val="tx1"/>
                </a:solidFill>
                <a:effectLst/>
                <a:latin typeface="+mn-lt"/>
                <a:ea typeface="+mn-ea"/>
                <a:cs typeface="+mn-cs"/>
              </a:rPr>
              <a:t>, read the </a:t>
            </a:r>
            <a:r>
              <a:rPr lang="en-GB" sz="1200" b="0" i="0" u="none" strike="noStrike" kern="1200" dirty="0" err="1" smtClean="0">
                <a:solidFill>
                  <a:schemeClr val="tx1"/>
                </a:solidFill>
                <a:effectLst/>
                <a:latin typeface="+mn-lt"/>
                <a:ea typeface="+mn-ea"/>
                <a:cs typeface="+mn-cs"/>
                <a:hlinkClick r:id="rId12" tooltip="Kalish Method"/>
              </a:rPr>
              <a:t>Kalish</a:t>
            </a:r>
            <a:r>
              <a:rPr lang="en-GB" sz="1200" b="0" i="0" u="none" strike="noStrike" kern="1200" dirty="0" smtClean="0">
                <a:solidFill>
                  <a:schemeClr val="tx1"/>
                </a:solidFill>
                <a:effectLst/>
                <a:latin typeface="+mn-lt"/>
                <a:ea typeface="+mn-ea"/>
                <a:cs typeface="+mn-cs"/>
                <a:hlinkClick r:id="rId12" tooltip="Kalish Method"/>
              </a:rPr>
              <a:t> Method book</a:t>
            </a:r>
            <a:r>
              <a:rPr lang="en-GB" sz="1200" b="0" i="0" kern="1200" dirty="0" smtClean="0">
                <a:solidFill>
                  <a:schemeClr val="tx1"/>
                </a:solidFill>
                <a:effectLst/>
                <a:latin typeface="+mn-lt"/>
                <a:ea typeface="+mn-ea"/>
                <a:cs typeface="+mn-cs"/>
              </a:rPr>
              <a:t> or speak with a licensed </a:t>
            </a:r>
            <a:r>
              <a:rPr lang="en-GB" sz="1200" b="0" i="0" kern="1200" dirty="0" err="1" smtClean="0">
                <a:solidFill>
                  <a:schemeClr val="tx1"/>
                </a:solidFill>
                <a:effectLst/>
                <a:latin typeface="+mn-lt"/>
                <a:ea typeface="+mn-ea"/>
                <a:cs typeface="+mn-cs"/>
              </a:rPr>
              <a:t>Kalish</a:t>
            </a:r>
            <a:r>
              <a:rPr lang="en-GB" sz="1200" b="0" i="0" kern="1200" dirty="0" smtClean="0">
                <a:solidFill>
                  <a:schemeClr val="tx1"/>
                </a:solidFill>
                <a:effectLst/>
                <a:latin typeface="+mn-lt"/>
                <a:ea typeface="+mn-ea"/>
                <a:cs typeface="+mn-cs"/>
              </a:rPr>
              <a:t> practitioner prior to experimenting too much with this stuff.  Another very good resource to learn more about neurotransmitter repletion is </a:t>
            </a:r>
            <a:r>
              <a:rPr lang="en-GB" sz="1200" b="0" i="0" u="none" strike="noStrike" kern="1200" dirty="0" smtClean="0">
                <a:solidFill>
                  <a:schemeClr val="tx1"/>
                </a:solidFill>
                <a:effectLst/>
                <a:latin typeface="+mn-lt"/>
                <a:ea typeface="+mn-ea"/>
                <a:cs typeface="+mn-cs"/>
                <a:hlinkClick r:id="rId13"/>
              </a:rPr>
              <a:t>NeuroAssist.com</a:t>
            </a:r>
            <a:r>
              <a:rPr lang="en-GB" sz="1200" b="0"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You can actually test your neurotransmitter levels if you want to see what you might be deficient in. The test I recommend is available from </a:t>
            </a:r>
            <a:r>
              <a:rPr lang="en-GB" sz="1200" b="0" i="0" u="none" strike="noStrike" kern="1200" dirty="0" err="1" smtClean="0">
                <a:solidFill>
                  <a:schemeClr val="tx1"/>
                </a:solidFill>
                <a:effectLst/>
                <a:latin typeface="+mn-lt"/>
                <a:ea typeface="+mn-ea"/>
                <a:cs typeface="+mn-cs"/>
                <a:hlinkClick r:id="rId14"/>
              </a:rPr>
              <a:t>DirectLabs</a:t>
            </a:r>
            <a:r>
              <a:rPr lang="en-GB" sz="1200" b="0" i="0" u="none" strike="noStrike" kern="1200" dirty="0" smtClean="0">
                <a:solidFill>
                  <a:schemeClr val="tx1"/>
                </a:solidFill>
                <a:effectLst/>
                <a:latin typeface="+mn-lt"/>
                <a:ea typeface="+mn-ea"/>
                <a:cs typeface="+mn-cs"/>
                <a:hlinkClick r:id="rId14"/>
              </a:rPr>
              <a:t> and is the </a:t>
            </a:r>
            <a:r>
              <a:rPr lang="en-GB" sz="1200" b="0" i="0" u="none" strike="noStrike" kern="1200" dirty="0" err="1" smtClean="0">
                <a:solidFill>
                  <a:schemeClr val="tx1"/>
                </a:solidFill>
                <a:effectLst/>
                <a:latin typeface="+mn-lt"/>
                <a:ea typeface="+mn-ea"/>
                <a:cs typeface="+mn-cs"/>
                <a:hlinkClick r:id="rId14"/>
              </a:rPr>
              <a:t>NeuroAdrenal</a:t>
            </a:r>
            <a:r>
              <a:rPr lang="en-GB" sz="1200" b="0" i="0" u="none" strike="noStrike" kern="1200" dirty="0" smtClean="0">
                <a:solidFill>
                  <a:schemeClr val="tx1"/>
                </a:solidFill>
                <a:effectLst/>
                <a:latin typeface="+mn-lt"/>
                <a:ea typeface="+mn-ea"/>
                <a:cs typeface="+mn-cs"/>
                <a:hlinkClick r:id="rId14"/>
              </a:rPr>
              <a:t> Expanded test.</a:t>
            </a:r>
            <a:r>
              <a:rPr lang="en-GB" sz="1200" b="0" i="0" kern="1200" dirty="0" smtClean="0">
                <a:solidFill>
                  <a:schemeClr val="tx1"/>
                </a:solidFill>
                <a:effectLst/>
                <a:latin typeface="+mn-lt"/>
                <a:ea typeface="+mn-ea"/>
                <a:cs typeface="+mn-cs"/>
              </a:rPr>
              <a:t> It will screen for the salivary hormones DHEA and Cortisol, along with urinary neurotransmitters Epinephrine, Norepinephrine, Dopamine, DOPAC, Serotonin, 5HIAA, Glycine, Taurine, GABA, Glutamate, PEA, and Histamine.</a:t>
            </a:r>
          </a:p>
          <a:p>
            <a:pPr fontAlgn="base"/>
            <a:r>
              <a:rPr lang="en-GB" sz="1200" b="0" i="0" kern="1200" dirty="0" smtClean="0">
                <a:solidFill>
                  <a:schemeClr val="tx1"/>
                </a:solidFill>
                <a:effectLst/>
                <a:latin typeface="+mn-lt"/>
                <a:ea typeface="+mn-ea"/>
                <a:cs typeface="+mn-cs"/>
              </a:rPr>
              <a:t>Finally, if you are interested in how to combine a highly accurate, gold-standard form of urinary neurotransmitter testing with neurotransmitter repletion, I’d recommend you check out </a:t>
            </a:r>
            <a:r>
              <a:rPr lang="en-GB" sz="1200" b="0" i="0" u="none" strike="noStrike" kern="1200" dirty="0" smtClean="0">
                <a:solidFill>
                  <a:schemeClr val="tx1"/>
                </a:solidFill>
                <a:effectLst/>
                <a:latin typeface="+mn-lt"/>
                <a:ea typeface="+mn-ea"/>
                <a:cs typeface="+mn-cs"/>
                <a:hlinkClick r:id="rId15"/>
              </a:rPr>
              <a:t>LabDBS.com</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Read more </a:t>
            </a:r>
            <a:r>
              <a:rPr lang="en-GB" sz="1200" b="0" i="0" u="none" strike="noStrike" kern="1200" dirty="0" smtClean="0">
                <a:solidFill>
                  <a:schemeClr val="tx1"/>
                </a:solidFill>
                <a:effectLst/>
                <a:latin typeface="+mn-lt"/>
                <a:ea typeface="+mn-ea"/>
                <a:cs typeface="+mn-cs"/>
                <a:hlinkClick r:id="rId16"/>
              </a:rPr>
              <a:t>http://www.bengreenfieldfitness.com/2013/08/how-to-fix-your-brain/</a:t>
            </a: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17</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8. Lube The Nerves With Fats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In Chapter 4, you learned that one of the ways to enhance the speed with which your brain communicates with your body and muscles is to care for the health of your nerves. Your nerves are wrapped in sheaths called myelin sheaths, and a diet for a healthy nervous system should be comprised of specific nutrients that support the formation of these myelin sheaths, and also the health of the nervous system as a whole.</a:t>
            </a:r>
          </a:p>
          <a:p>
            <a:pPr fontAlgn="base"/>
            <a:r>
              <a:rPr lang="en-GB" sz="1200" b="0" i="0" kern="1200" dirty="0" smtClean="0">
                <a:solidFill>
                  <a:schemeClr val="tx1"/>
                </a:solidFill>
                <a:effectLst/>
                <a:latin typeface="+mn-lt"/>
                <a:ea typeface="+mn-ea"/>
                <a:cs typeface="+mn-cs"/>
              </a:rPr>
              <a:t>After all, it doesn’t matter how many </a:t>
            </a:r>
            <a:r>
              <a:rPr lang="en-GB" sz="1200" b="0" i="0" kern="1200" dirty="0" err="1" smtClean="0">
                <a:solidFill>
                  <a:schemeClr val="tx1"/>
                </a:solidFill>
                <a:effectLst/>
                <a:latin typeface="+mn-lt"/>
                <a:ea typeface="+mn-ea"/>
                <a:cs typeface="+mn-cs"/>
              </a:rPr>
              <a:t>neruotransmitters</a:t>
            </a:r>
            <a:r>
              <a:rPr lang="en-GB" sz="1200" b="0" i="0" kern="1200" dirty="0" smtClean="0">
                <a:solidFill>
                  <a:schemeClr val="tx1"/>
                </a:solidFill>
                <a:effectLst/>
                <a:latin typeface="+mn-lt"/>
                <a:ea typeface="+mn-ea"/>
                <a:cs typeface="+mn-cs"/>
              </a:rPr>
              <a:t> you make if the action potentials they are propagating can’t be adequately transmitted because you have broken down, degraded myelin sheaths.</a:t>
            </a:r>
          </a:p>
          <a:p>
            <a:pPr fontAlgn="base"/>
            <a:r>
              <a:rPr lang="en-GB" sz="1200" b="0" i="0" kern="1200" dirty="0" smtClean="0">
                <a:solidFill>
                  <a:schemeClr val="tx1"/>
                </a:solidFill>
                <a:effectLst/>
                <a:latin typeface="+mn-lt"/>
                <a:ea typeface="+mn-ea"/>
                <a:cs typeface="+mn-cs"/>
              </a:rPr>
              <a:t>For this reason, I not only recommend following the fat percentage intake recommendations from </a:t>
            </a:r>
            <a:r>
              <a:rPr lang="en-GB" sz="1200" b="0" i="0" u="none" strike="noStrike" kern="1200" dirty="0" smtClean="0">
                <a:solidFill>
                  <a:schemeClr val="tx1"/>
                </a:solidFill>
                <a:effectLst/>
                <a:latin typeface="+mn-lt"/>
                <a:ea typeface="+mn-ea"/>
                <a:cs typeface="+mn-cs"/>
                <a:hlinkClick r:id="rId3"/>
              </a:rPr>
              <a:t>Chapter 13</a:t>
            </a:r>
            <a:r>
              <a:rPr lang="en-GB" sz="1200" b="0" i="0" kern="1200" dirty="0" smtClean="0">
                <a:solidFill>
                  <a:schemeClr val="tx1"/>
                </a:solidFill>
                <a:effectLst/>
                <a:latin typeface="+mn-lt"/>
                <a:ea typeface="+mn-ea"/>
                <a:cs typeface="+mn-cs"/>
              </a:rPr>
              <a:t>, but I also recommend including a high intake of omega-3 fatty acids, especially docosahexaenoic acid (DHA). DHA is particularly important in building the myelin sheath structure and preventing degrading and breakdown of nerve cells.</a:t>
            </a:r>
          </a:p>
          <a:p>
            <a:pPr fontAlgn="base"/>
            <a:r>
              <a:rPr lang="en-GB" sz="1200" b="0" i="0" kern="1200" dirty="0" smtClean="0">
                <a:solidFill>
                  <a:schemeClr val="tx1"/>
                </a:solidFill>
                <a:effectLst/>
                <a:latin typeface="+mn-lt"/>
                <a:ea typeface="+mn-ea"/>
                <a:cs typeface="+mn-cs"/>
              </a:rPr>
              <a:t>Flax seeds, walnuts, kale collard greens, and winter squash are excellent sources of omega-3 fatty acids, but the amount of DHA actually absorbed from seeds, nuts and plants can be relatively low. Better sources of more readily available omega-3 fatty acids and DHA include salmon, sardines, cloves, grass-fed beef, halibut, shrimp, cod, tuna and (especially for vegans or vegetarians), algae-based DHA supplements such as </a:t>
            </a:r>
            <a:r>
              <a:rPr lang="en-GB" sz="1200" b="0" i="0" u="none" strike="noStrike" kern="1200" dirty="0" err="1" smtClean="0">
                <a:solidFill>
                  <a:schemeClr val="tx1"/>
                </a:solidFill>
                <a:effectLst/>
                <a:latin typeface="+mn-lt"/>
                <a:ea typeface="+mn-ea"/>
                <a:cs typeface="+mn-cs"/>
                <a:hlinkClick r:id="rId4"/>
              </a:rPr>
              <a:t>EnergyBits</a:t>
            </a:r>
            <a:r>
              <a:rPr lang="en-GB" sz="1200" b="0" i="0" kern="1200" dirty="0" smtClean="0">
                <a:solidFill>
                  <a:schemeClr val="tx1"/>
                </a:solidFill>
                <a:effectLst/>
                <a:latin typeface="+mn-lt"/>
                <a:ea typeface="+mn-ea"/>
                <a:cs typeface="+mn-cs"/>
              </a:rPr>
              <a:t> or </a:t>
            </a:r>
            <a:r>
              <a:rPr lang="en-GB" sz="1200" b="0" i="0" u="none" strike="noStrike" kern="1200" dirty="0" smtClean="0">
                <a:solidFill>
                  <a:schemeClr val="tx1"/>
                </a:solidFill>
                <a:effectLst/>
                <a:latin typeface="+mn-lt"/>
                <a:ea typeface="+mn-ea"/>
                <a:cs typeface="+mn-cs"/>
                <a:hlinkClick r:id="rId5"/>
              </a:rPr>
              <a:t>marine phytoplankton. </a:t>
            </a:r>
            <a:r>
              <a:rPr lang="en-GB" sz="1200" b="0" i="0" kern="1200" dirty="0" smtClean="0">
                <a:solidFill>
                  <a:schemeClr val="tx1"/>
                </a:solidFill>
                <a:effectLst/>
                <a:latin typeface="+mn-lt"/>
                <a:ea typeface="+mn-ea"/>
                <a:cs typeface="+mn-cs"/>
              </a:rPr>
              <a:t> Other foods that support neuronal membranes and myelin sheath health due to their high content of oleic acids include </a:t>
            </a:r>
            <a:r>
              <a:rPr lang="en-GB" sz="1200" b="0" i="0" u="none" strike="noStrike" kern="1200" dirty="0" smtClean="0">
                <a:solidFill>
                  <a:schemeClr val="tx1"/>
                </a:solidFill>
                <a:effectLst/>
                <a:latin typeface="+mn-lt"/>
                <a:ea typeface="+mn-ea"/>
                <a:cs typeface="+mn-cs"/>
                <a:hlinkClick r:id="rId6" tooltip="olive oil"/>
              </a:rPr>
              <a:t>olive oil</a:t>
            </a:r>
            <a:r>
              <a:rPr lang="en-GB" sz="1200" b="0" i="0" kern="1200" dirty="0" smtClean="0">
                <a:solidFill>
                  <a:schemeClr val="tx1"/>
                </a:solidFill>
                <a:effectLst/>
                <a:latin typeface="+mn-lt"/>
                <a:ea typeface="+mn-ea"/>
                <a:cs typeface="+mn-cs"/>
              </a:rPr>
              <a:t>, almonds, pecans, macadamias, &amp; avocados.</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18</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Summary</a:t>
            </a:r>
          </a:p>
          <a:p>
            <a:pPr fontAlgn="base"/>
            <a:r>
              <a:rPr lang="en-GB" sz="1200" b="0" i="0" kern="1200" dirty="0" smtClean="0">
                <a:solidFill>
                  <a:schemeClr val="tx1"/>
                </a:solidFill>
                <a:effectLst/>
                <a:latin typeface="+mn-lt"/>
                <a:ea typeface="+mn-ea"/>
                <a:cs typeface="+mn-cs"/>
              </a:rPr>
              <a:t>So there you have it: avoid anti-depressants, modulate stimulants, avoid toxins, avoid sensory overload, fix your gut, replace building blocks, eat healthy fats, and, if necessary, replete with </a:t>
            </a:r>
            <a:r>
              <a:rPr lang="en-GB" sz="1200" b="0" i="0" kern="1200" dirty="0" err="1" smtClean="0">
                <a:solidFill>
                  <a:schemeClr val="tx1"/>
                </a:solidFill>
                <a:effectLst/>
                <a:latin typeface="+mn-lt"/>
                <a:ea typeface="+mn-ea"/>
                <a:cs typeface="+mn-cs"/>
              </a:rPr>
              <a:t>neurotrasmitter</a:t>
            </a:r>
            <a:r>
              <a:rPr lang="en-GB" sz="1200" b="0" i="0" kern="1200" dirty="0" smtClean="0">
                <a:solidFill>
                  <a:schemeClr val="tx1"/>
                </a:solidFill>
                <a:effectLst/>
                <a:latin typeface="+mn-lt"/>
                <a:ea typeface="+mn-ea"/>
                <a:cs typeface="+mn-cs"/>
              </a:rPr>
              <a:t> therapy. You now know how to enable your nerve cells to be highly tuned communicators, ready to listen and respond appropriately to the commands from your brain. Not surprisingly, many of the strategies above are similar to the type of strategies you learned in </a:t>
            </a:r>
            <a:r>
              <a:rPr lang="en-GB" sz="1200" b="0" i="0" u="none" strike="noStrike" kern="1200" dirty="0" smtClean="0">
                <a:solidFill>
                  <a:schemeClr val="tx1"/>
                </a:solidFill>
                <a:effectLst/>
                <a:latin typeface="+mn-lt"/>
                <a:ea typeface="+mn-ea"/>
                <a:cs typeface="+mn-cs"/>
                <a:hlinkClick r:id="rId3"/>
              </a:rPr>
              <a:t>Chapter 4</a:t>
            </a:r>
            <a:r>
              <a:rPr lang="en-GB" sz="1200" b="0" i="0" kern="1200" dirty="0" smtClean="0">
                <a:solidFill>
                  <a:schemeClr val="tx1"/>
                </a:solidFill>
                <a:effectLst/>
                <a:latin typeface="+mn-lt"/>
                <a:ea typeface="+mn-ea"/>
                <a:cs typeface="+mn-cs"/>
              </a:rPr>
              <a:t>, and can be used not just to increase focus, decrease distractions, or feel better, but also to enhance highly nervous system dependent systems in your body such as power and speed.</a:t>
            </a:r>
          </a:p>
          <a:p>
            <a:pPr fontAlgn="base"/>
            <a:r>
              <a:rPr lang="en-GB" sz="1200" b="1" i="0" kern="1200" dirty="0" smtClean="0">
                <a:solidFill>
                  <a:schemeClr val="tx1"/>
                </a:solidFill>
                <a:effectLst/>
                <a:latin typeface="+mn-lt"/>
                <a:ea typeface="+mn-ea"/>
                <a:cs typeface="+mn-cs"/>
              </a:rPr>
              <a:t>In the next chapter, you’re going to learn how to fix the second way that your brain breaks – HPA axis dysfunction. But in the meantime, leave your questions, comments and feedback about motivation, the central governor, fatigue and neurotransmitters below, and I promise to reply!</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Read more </a:t>
            </a:r>
            <a:r>
              <a:rPr lang="en-GB" sz="1200" b="0" i="0" u="none" strike="noStrike" kern="1200" dirty="0" smtClean="0">
                <a:solidFill>
                  <a:schemeClr val="tx1"/>
                </a:solidFill>
                <a:effectLst/>
                <a:latin typeface="+mn-lt"/>
                <a:ea typeface="+mn-ea"/>
                <a:cs typeface="+mn-cs"/>
                <a:hlinkClick r:id="rId4"/>
              </a:rPr>
              <a:t>http://www.bengreenfieldfitness.com/2013/08/how-to-fix-your-brain/</a:t>
            </a: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19</a:t>
            </a:fld>
            <a:endParaRPr lang="en-GB"/>
          </a:p>
        </p:txBody>
      </p:sp>
    </p:spTree>
    <p:extLst>
      <p:ext uri="{BB962C8B-B14F-4D97-AF65-F5344CB8AC3E}">
        <p14:creationId xmlns:p14="http://schemas.microsoft.com/office/powerpoint/2010/main" val="119916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20</a:t>
            </a:fld>
            <a:endParaRPr lang="en-GB"/>
          </a:p>
        </p:txBody>
      </p:sp>
    </p:spTree>
    <p:extLst>
      <p:ext uri="{BB962C8B-B14F-4D97-AF65-F5344CB8AC3E}">
        <p14:creationId xmlns:p14="http://schemas.microsoft.com/office/powerpoint/2010/main" val="119916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The Central Governor Model of Fatigue</a:t>
            </a:r>
          </a:p>
          <a:p>
            <a:pPr fontAlgn="base"/>
            <a:r>
              <a:rPr lang="en-GB" sz="1200" b="0" i="0" kern="1200" dirty="0" smtClean="0">
                <a:solidFill>
                  <a:schemeClr val="tx1"/>
                </a:solidFill>
                <a:effectLst/>
                <a:latin typeface="+mn-lt"/>
                <a:ea typeface="+mn-ea"/>
                <a:cs typeface="+mn-cs"/>
              </a:rPr>
              <a:t>When it comes to achieving peak physical performance or pushing yourself to the extreme limits of endurance exhaustion, what do you think is the most important part of your physiology?</a:t>
            </a:r>
          </a:p>
          <a:p>
            <a:pPr fontAlgn="base"/>
            <a:r>
              <a:rPr lang="en-GB" sz="1200" b="0" i="1" kern="1200" dirty="0" smtClean="0">
                <a:solidFill>
                  <a:schemeClr val="tx1"/>
                </a:solidFill>
                <a:effectLst/>
                <a:latin typeface="+mn-lt"/>
                <a:ea typeface="+mn-ea"/>
                <a:cs typeface="+mn-cs"/>
              </a:rPr>
              <a:t>Your muscles?</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Your heart?</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Your lungs?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The surprising answer is “none of the above”.</a:t>
            </a:r>
          </a:p>
          <a:p>
            <a:pPr fontAlgn="base"/>
            <a:r>
              <a:rPr lang="en-GB" sz="1200" b="1" i="0" kern="1200" dirty="0" smtClean="0">
                <a:solidFill>
                  <a:schemeClr val="tx1"/>
                </a:solidFill>
                <a:effectLst/>
                <a:latin typeface="+mn-lt"/>
                <a:ea typeface="+mn-ea"/>
                <a:cs typeface="+mn-cs"/>
              </a:rPr>
              <a:t>The ultimate arbiter of fatigue is actually situated right between your ears. That’s right: it’s your brain.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The concept of the brain being the central cause of fatigue is a theory I first encountered when I interviewed </a:t>
            </a:r>
            <a:r>
              <a:rPr lang="en-GB" sz="1200" b="0" i="0" kern="1200" dirty="0" err="1" smtClean="0">
                <a:solidFill>
                  <a:schemeClr val="tx1"/>
                </a:solidFill>
                <a:effectLst/>
                <a:latin typeface="+mn-lt"/>
                <a:ea typeface="+mn-ea"/>
                <a:cs typeface="+mn-cs"/>
              </a:rPr>
              <a:t>Dr.</a:t>
            </a:r>
            <a:r>
              <a:rPr lang="en-GB" sz="1200" b="0" i="0" kern="1200" dirty="0" smtClean="0">
                <a:solidFill>
                  <a:schemeClr val="tx1"/>
                </a:solidFill>
                <a:effectLst/>
                <a:latin typeface="+mn-lt"/>
                <a:ea typeface="+mn-ea"/>
                <a:cs typeface="+mn-cs"/>
              </a:rPr>
              <a:t> Timothy </a:t>
            </a:r>
            <a:r>
              <a:rPr lang="en-GB" sz="1200" b="0" i="0" kern="1200" dirty="0" err="1" smtClean="0">
                <a:solidFill>
                  <a:schemeClr val="tx1"/>
                </a:solidFill>
                <a:effectLst/>
                <a:latin typeface="+mn-lt"/>
                <a:ea typeface="+mn-ea"/>
                <a:cs typeface="+mn-cs"/>
              </a:rPr>
              <a:t>Noakes</a:t>
            </a:r>
            <a:r>
              <a:rPr lang="en-GB" sz="1200" b="0" i="0" kern="1200" dirty="0" smtClean="0">
                <a:solidFill>
                  <a:schemeClr val="tx1"/>
                </a:solidFill>
                <a:effectLst/>
                <a:latin typeface="+mn-lt"/>
                <a:ea typeface="+mn-ea"/>
                <a:cs typeface="+mn-cs"/>
              </a:rPr>
              <a:t> in the podcast episode, </a:t>
            </a:r>
            <a:r>
              <a:rPr lang="en-GB" sz="1200" b="0" i="0" u="none" strike="noStrike" kern="1200" dirty="0" smtClean="0">
                <a:solidFill>
                  <a:schemeClr val="tx1"/>
                </a:solidFill>
                <a:effectLst/>
                <a:latin typeface="+mn-lt"/>
                <a:ea typeface="+mn-ea"/>
                <a:cs typeface="+mn-cs"/>
                <a:hlinkClick r:id="rId3"/>
              </a:rPr>
              <a:t>“How You Can Use The “Central Governor” To Tap Into Your Muscle’s Hidden Potential.”</a:t>
            </a:r>
            <a:r>
              <a:rPr lang="en-GB" sz="1200" b="0" i="0" kern="1200" dirty="0" smtClean="0">
                <a:solidFill>
                  <a:schemeClr val="tx1"/>
                </a:solidFill>
                <a:effectLst/>
                <a:latin typeface="+mn-lt"/>
                <a:ea typeface="+mn-ea"/>
                <a:cs typeface="+mn-cs"/>
              </a:rPr>
              <a:t> In this episode, </a:t>
            </a:r>
            <a:r>
              <a:rPr lang="en-GB" sz="1200" b="0" i="0" kern="1200" dirty="0" err="1" smtClean="0">
                <a:solidFill>
                  <a:schemeClr val="tx1"/>
                </a:solidFill>
                <a:effectLst/>
                <a:latin typeface="+mn-lt"/>
                <a:ea typeface="+mn-ea"/>
                <a:cs typeface="+mn-cs"/>
              </a:rPr>
              <a:t>Dr.</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Noakes</a:t>
            </a:r>
            <a:r>
              <a:rPr lang="en-GB" sz="1200" b="0" i="0" kern="1200" dirty="0" smtClean="0">
                <a:solidFill>
                  <a:schemeClr val="tx1"/>
                </a:solidFill>
                <a:effectLst/>
                <a:latin typeface="+mn-lt"/>
                <a:ea typeface="+mn-ea"/>
                <a:cs typeface="+mn-cs"/>
              </a:rPr>
              <a:t> explains how being tired can all be in your mind, and that you can actually trick your body into exercising for a longer period of time, going harder, or lifting heavier, if you “distract” it with techniques like counting to 20, 50 or 100 over and over again, focusing on a small intermediate goal like the next telephone pole, street sign or repetition, listening to driving music, engaging in repetitive self-talk, or even using mental visualization exercises before your big workout or event.</a:t>
            </a:r>
          </a:p>
          <a:p>
            <a:pPr fontAlgn="base"/>
            <a:r>
              <a:rPr lang="en-GB" sz="1200" b="0" i="0" kern="1200" dirty="0" smtClean="0">
                <a:solidFill>
                  <a:schemeClr val="tx1"/>
                </a:solidFill>
                <a:effectLst/>
                <a:latin typeface="+mn-lt"/>
                <a:ea typeface="+mn-ea"/>
                <a:cs typeface="+mn-cs"/>
              </a:rPr>
              <a:t>What </a:t>
            </a:r>
            <a:r>
              <a:rPr lang="en-GB" sz="1200" b="0" i="0" kern="1200" dirty="0" err="1" smtClean="0">
                <a:solidFill>
                  <a:schemeClr val="tx1"/>
                </a:solidFill>
                <a:effectLst/>
                <a:latin typeface="+mn-lt"/>
                <a:ea typeface="+mn-ea"/>
                <a:cs typeface="+mn-cs"/>
              </a:rPr>
              <a:t>Dr.</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Noakes</a:t>
            </a:r>
            <a:r>
              <a:rPr lang="en-GB" sz="1200" b="0" i="0" kern="1200" dirty="0" smtClean="0">
                <a:solidFill>
                  <a:schemeClr val="tx1"/>
                </a:solidFill>
                <a:effectLst/>
                <a:latin typeface="+mn-lt"/>
                <a:ea typeface="+mn-ea"/>
                <a:cs typeface="+mn-cs"/>
              </a:rPr>
              <a:t> calls the “Central Governor” model of fatigue is based on the fact that if your brain or your heart run out of oxygen or experience sustained periods of hypoxia (low oxygen), then you can die or undergo permanent damage to these organs. So your brain (the central governor) is wired to limit how hard, how heavy or how long you can go by reducing your nervous system’s recruitment of muscle </a:t>
            </a:r>
            <a:r>
              <a:rPr lang="en-GB" sz="1200" b="0" i="0" kern="1200" dirty="0" err="1" smtClean="0">
                <a:solidFill>
                  <a:schemeClr val="tx1"/>
                </a:solidFill>
                <a:effectLst/>
                <a:latin typeface="+mn-lt"/>
                <a:ea typeface="+mn-ea"/>
                <a:cs typeface="+mn-cs"/>
              </a:rPr>
              <a:t>fibers</a:t>
            </a:r>
            <a:r>
              <a:rPr lang="en-GB" sz="1200" b="0" i="0" kern="1200" dirty="0" smtClean="0">
                <a:solidFill>
                  <a:schemeClr val="tx1"/>
                </a:solidFill>
                <a:effectLst/>
                <a:latin typeface="+mn-lt"/>
                <a:ea typeface="+mn-ea"/>
                <a:cs typeface="+mn-cs"/>
              </a:rPr>
              <a:t>. And this reduced recruitment causes the sensation of fatigue. Your brain simply says “stop” and your body obeys.</a:t>
            </a:r>
          </a:p>
          <a:p>
            <a:pPr fontAlgn="base"/>
            <a:r>
              <a:rPr lang="en-GB" sz="1200" b="0" i="0" kern="1200" dirty="0" smtClean="0">
                <a:solidFill>
                  <a:schemeClr val="tx1"/>
                </a:solidFill>
                <a:effectLst/>
                <a:latin typeface="+mn-lt"/>
                <a:ea typeface="+mn-ea"/>
                <a:cs typeface="+mn-cs"/>
              </a:rPr>
              <a:t>It’s possible that the fatigue goes beyond simply oxygen, and may also be based on the amount of ketones (fatty acids) or trace amounts of glucose available to your vital organs – so you can think of the central governor model as a kind of survival mechanism in which your brain makes a conscious effort to limit energy expenditure in order to save fuel for other precious organs such as your heart, your lungs and your brain.</a:t>
            </a:r>
          </a:p>
          <a:p>
            <a:pPr fontAlgn="base"/>
            <a:r>
              <a:rPr lang="en-GB" sz="1200" b="0" i="0" kern="1200" dirty="0" smtClean="0">
                <a:solidFill>
                  <a:schemeClr val="tx1"/>
                </a:solidFill>
                <a:effectLst/>
                <a:latin typeface="+mn-lt"/>
                <a:ea typeface="+mn-ea"/>
                <a:cs typeface="+mn-cs"/>
              </a:rPr>
              <a:t>The diagram below shows the vicious cycle that can ensue when your brain begins to shut down circulation to your heart and your muscles.</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3</a:t>
            </a:fld>
            <a:endParaRPr lang="en-GB"/>
          </a:p>
        </p:txBody>
      </p:sp>
    </p:spTree>
    <p:extLst>
      <p:ext uri="{BB962C8B-B14F-4D97-AF65-F5344CB8AC3E}">
        <p14:creationId xmlns:p14="http://schemas.microsoft.com/office/powerpoint/2010/main" val="1367984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What Is HPA Axis Dysfunction?</a:t>
            </a:r>
          </a:p>
          <a:p>
            <a:pPr fontAlgn="base"/>
            <a:r>
              <a:rPr lang="en-GB" sz="1200" b="0" i="0" kern="1200" dirty="0" smtClean="0">
                <a:solidFill>
                  <a:schemeClr val="tx1"/>
                </a:solidFill>
                <a:effectLst/>
                <a:latin typeface="+mn-lt"/>
                <a:ea typeface="+mn-ea"/>
                <a:cs typeface="+mn-cs"/>
              </a:rPr>
              <a:t>The HPA axis includes three specific parts of your body:</a:t>
            </a:r>
          </a:p>
          <a:p>
            <a:pPr fontAlgn="base"/>
            <a:r>
              <a:rPr lang="en-GB" sz="1200" b="0" i="1" kern="1200" dirty="0" smtClean="0">
                <a:solidFill>
                  <a:schemeClr val="tx1"/>
                </a:solidFill>
                <a:effectLst/>
                <a:latin typeface="+mn-lt"/>
                <a:ea typeface="+mn-ea"/>
                <a:cs typeface="+mn-cs"/>
              </a:rPr>
              <a:t>1) the hypothalamus (part of your forebrain);</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2) the pituitary gland (just below the hypothalamus);</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3) the adrenal glands (at the top of the kidneys).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These three parts work together to regulate functions such as stress response, mood, digestion, immune system, libido, metabolism and energy levels. Before understanding how to fix your HPA axis, it’s important to understand how the axis works in the first place, so let’s dive into the specific chemicals utilized by your HPA axis.</a:t>
            </a:r>
          </a:p>
          <a:p>
            <a:pPr fontAlgn="base"/>
            <a:r>
              <a:rPr lang="en-GB" sz="1200" b="1" i="1" kern="1200" dirty="0" smtClean="0">
                <a:solidFill>
                  <a:schemeClr val="tx1"/>
                </a:solidFill>
                <a:effectLst/>
                <a:latin typeface="+mn-lt"/>
                <a:ea typeface="+mn-ea"/>
                <a:cs typeface="+mn-cs"/>
              </a:rPr>
              <a:t>1. </a:t>
            </a:r>
            <a:r>
              <a:rPr lang="en-GB" sz="1200" b="1" i="1" kern="1200" dirty="0" err="1" smtClean="0">
                <a:solidFill>
                  <a:schemeClr val="tx1"/>
                </a:solidFill>
                <a:effectLst/>
                <a:latin typeface="+mn-lt"/>
                <a:ea typeface="+mn-ea"/>
                <a:cs typeface="+mn-cs"/>
              </a:rPr>
              <a:t>Corticotropin</a:t>
            </a:r>
            <a:r>
              <a:rPr lang="en-GB" sz="1200" b="1" i="1" kern="1200" dirty="0" smtClean="0">
                <a:solidFill>
                  <a:schemeClr val="tx1"/>
                </a:solidFill>
                <a:effectLst/>
                <a:latin typeface="+mn-lt"/>
                <a:ea typeface="+mn-ea"/>
                <a:cs typeface="+mn-cs"/>
              </a:rPr>
              <a:t>-Releasing Hormone (CRH)</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Also referred to as </a:t>
            </a:r>
            <a:r>
              <a:rPr lang="en-GB" sz="1200" b="0" i="1" kern="1200" dirty="0" err="1" smtClean="0">
                <a:solidFill>
                  <a:schemeClr val="tx1"/>
                </a:solidFill>
                <a:effectLst/>
                <a:latin typeface="+mn-lt"/>
                <a:ea typeface="+mn-ea"/>
                <a:cs typeface="+mn-cs"/>
              </a:rPr>
              <a:t>corticotropin</a:t>
            </a:r>
            <a:r>
              <a:rPr lang="en-GB" sz="1200" b="0" i="1" kern="1200" dirty="0" smtClean="0">
                <a:solidFill>
                  <a:schemeClr val="tx1"/>
                </a:solidFill>
                <a:effectLst/>
                <a:latin typeface="+mn-lt"/>
                <a:ea typeface="+mn-ea"/>
                <a:cs typeface="+mn-cs"/>
              </a:rPr>
              <a:t>-releasing factor (CRF), this hormone is produced and secreted by the hypothalamus in response to stress, and it then stimulates your pituitary gland to secrete adrenocorticotropic hormone. The more stressed your body is (from diet, lifestyle, work, or anything else) the more CRH your hypothalamus will churn out.</a:t>
            </a:r>
            <a:endParaRPr lang="en-GB" sz="1200" b="0" i="0" kern="1200" dirty="0" smtClean="0">
              <a:solidFill>
                <a:schemeClr val="tx1"/>
              </a:solidFill>
              <a:effectLst/>
              <a:latin typeface="+mn-lt"/>
              <a:ea typeface="+mn-ea"/>
              <a:cs typeface="+mn-cs"/>
            </a:endParaRPr>
          </a:p>
          <a:p>
            <a:pPr fontAlgn="base"/>
            <a:r>
              <a:rPr lang="en-GB" sz="1200" b="1" i="1" kern="1200" dirty="0" smtClean="0">
                <a:solidFill>
                  <a:schemeClr val="tx1"/>
                </a:solidFill>
                <a:effectLst/>
                <a:latin typeface="+mn-lt"/>
                <a:ea typeface="+mn-ea"/>
                <a:cs typeface="+mn-cs"/>
              </a:rPr>
              <a:t>2. Adrenocorticotropic Hormone (ACTH)</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ACTH is released by the pituitary gland, and travels to your kidneys to stimulate the adrenal glands to increase production of glucocorticoids.</a:t>
            </a:r>
            <a:endParaRPr lang="en-GB" sz="1200" b="0" i="0" kern="1200" dirty="0" smtClean="0">
              <a:solidFill>
                <a:schemeClr val="tx1"/>
              </a:solidFill>
              <a:effectLst/>
              <a:latin typeface="+mn-lt"/>
              <a:ea typeface="+mn-ea"/>
              <a:cs typeface="+mn-cs"/>
            </a:endParaRPr>
          </a:p>
          <a:p>
            <a:pPr fontAlgn="base"/>
            <a:r>
              <a:rPr lang="en-GB" sz="1200" b="1" i="1" kern="1200" dirty="0" smtClean="0">
                <a:solidFill>
                  <a:schemeClr val="tx1"/>
                </a:solidFill>
                <a:effectLst/>
                <a:latin typeface="+mn-lt"/>
                <a:ea typeface="+mn-ea"/>
                <a:cs typeface="+mn-cs"/>
              </a:rPr>
              <a:t>3. Glucocorticoids</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The glucocorticoids produced in the adrenal glands are steroids that are necessary regulating metabolic rate, inflammation and immune response. You’ve already learned about the most notorious glucocorticoids: cortisol.</a:t>
            </a:r>
            <a:endParaRPr lang="en-GB" sz="1200" b="0" i="0" kern="1200" dirty="0" smtClean="0">
              <a:solidFill>
                <a:schemeClr val="tx1"/>
              </a:solidFill>
              <a:effectLst/>
              <a:latin typeface="+mn-lt"/>
              <a:ea typeface="+mn-ea"/>
              <a:cs typeface="+mn-cs"/>
            </a:endParaRPr>
          </a:p>
          <a:p>
            <a:pPr fontAlgn="base"/>
            <a:r>
              <a:rPr lang="en-GB" sz="1200" b="1" i="1" kern="1200" dirty="0" smtClean="0">
                <a:solidFill>
                  <a:schemeClr val="tx1"/>
                </a:solidFill>
                <a:effectLst/>
                <a:latin typeface="+mn-lt"/>
                <a:ea typeface="+mn-ea"/>
                <a:cs typeface="+mn-cs"/>
              </a:rPr>
              <a:t>4. Cortisol</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Cortisol is best known for activating our physical response to stress, including injury, lack of sleep, excessive exercise, anxiety, and depression. It prepares your body to withstand these stressful triggers by stimulating norepinephrine (also known as noradrenaline) to active your fight-and-flight reaction.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It’s important to understand is that  your HPA axis operates on feedback loops. A feedback loop occurs when the output of a system in your body somehow loops back to that system as input, and influences its functioning. A positive feedback loop would increase that system’s output, and a negative feedback loop would decrease it.</a:t>
            </a:r>
          </a:p>
          <a:p>
            <a:pPr fontAlgn="base"/>
            <a:r>
              <a:rPr lang="en-GB" sz="1200" b="0" i="0" kern="1200" dirty="0" smtClean="0">
                <a:solidFill>
                  <a:schemeClr val="tx1"/>
                </a:solidFill>
                <a:effectLst/>
                <a:latin typeface="+mn-lt"/>
                <a:ea typeface="+mn-ea"/>
                <a:cs typeface="+mn-cs"/>
              </a:rPr>
              <a:t>So let’s take a look at how a feedback loop would take place in the HPA – in this case with regards to cortisol. At the same time that cortisol activates your fight and flight stress response, it also sends a signal back to your hypothalamus to inhibit CRH production and your pituitary gland to inhibit ACTH. In this feedback loop, cortisol is also able to reduce norepinephrine activity, gradually calming you down and creating a well-functioning checks-and-balances system (3).</a:t>
            </a:r>
          </a:p>
          <a:p>
            <a:pPr fontAlgn="base"/>
            <a:r>
              <a:rPr lang="en-GB" sz="1200" b="0" i="0" kern="1200" dirty="0" smtClean="0">
                <a:solidFill>
                  <a:schemeClr val="tx1"/>
                </a:solidFill>
                <a:effectLst/>
                <a:latin typeface="+mn-lt"/>
                <a:ea typeface="+mn-ea"/>
                <a:cs typeface="+mn-cs"/>
              </a:rPr>
              <a:t>In healthy, low-stress individuals this entire HPA axis feedback loop works in harmony. But when cortisol and norepinephrine are chronically overproduced, the HPA axis eventually becomes desensitized to the negative feedback telling it to “calm down”, leading to chronic stress on the hypothalamus, pituitary gland and adrenal glands. Eventually, this leads to the neural failure that eventually causes all the nasty adrenal fatigue issues you learned about in </a:t>
            </a:r>
            <a:r>
              <a:rPr lang="en-GB" sz="1200" b="0" i="0" u="none" strike="noStrike" kern="1200" dirty="0" smtClean="0">
                <a:solidFill>
                  <a:schemeClr val="tx1"/>
                </a:solidFill>
                <a:effectLst/>
                <a:latin typeface="+mn-lt"/>
                <a:ea typeface="+mn-ea"/>
                <a:cs typeface="+mn-cs"/>
                <a:hlinkClick r:id="rId3"/>
              </a:rPr>
              <a:t>Chapter 6</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4"/>
              </a:rPr>
              <a:t>Chapter 7</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5"/>
              </a:rPr>
              <a:t>Chapter 8</a:t>
            </a:r>
            <a:r>
              <a:rPr lang="en-GB" sz="1200" b="0" i="0" kern="1200" dirty="0" smtClean="0">
                <a:solidFill>
                  <a:schemeClr val="tx1"/>
                </a:solidFill>
                <a:effectLst/>
                <a:latin typeface="+mn-lt"/>
                <a:ea typeface="+mn-ea"/>
                <a:cs typeface="+mn-cs"/>
              </a:rPr>
              <a:t>, and it is called HPA axis dysregulation (5).</a:t>
            </a:r>
          </a:p>
          <a:p>
            <a:pPr fontAlgn="base"/>
            <a:r>
              <a:rPr lang="en-GB" sz="1200" b="0" i="0" kern="1200" dirty="0" smtClean="0">
                <a:solidFill>
                  <a:schemeClr val="tx1"/>
                </a:solidFill>
                <a:effectLst/>
                <a:latin typeface="+mn-lt"/>
                <a:ea typeface="+mn-ea"/>
                <a:cs typeface="+mn-cs"/>
              </a:rPr>
              <a:t>Interestingly, HPA axis dysregulation is 100% linked to the </a:t>
            </a:r>
            <a:r>
              <a:rPr lang="en-GB" sz="1200" b="0" i="0" u="none" strike="noStrike" kern="1200" dirty="0" smtClean="0">
                <a:solidFill>
                  <a:schemeClr val="tx1"/>
                </a:solidFill>
                <a:effectLst/>
                <a:latin typeface="+mn-lt"/>
                <a:ea typeface="+mn-ea"/>
                <a:cs typeface="+mn-cs"/>
                <a:hlinkClick r:id="rId6"/>
              </a:rPr>
              <a:t>neurotransmitter imbalance issue</a:t>
            </a:r>
            <a:r>
              <a:rPr lang="en-GB" sz="1200" b="0" i="0" kern="1200" dirty="0" smtClean="0">
                <a:solidFill>
                  <a:schemeClr val="tx1"/>
                </a:solidFill>
                <a:effectLst/>
                <a:latin typeface="+mn-lt"/>
                <a:ea typeface="+mn-ea"/>
                <a:cs typeface="+mn-cs"/>
              </a:rPr>
              <a:t> you learned about earlier in this chapter. For example, selective serotonin reuptake inhibitor anti-depressants can actually be very effective at treating panic issues. This is because as </a:t>
            </a:r>
            <a:r>
              <a:rPr lang="en-GB" sz="1200" b="0" i="0" kern="1200" dirty="0" err="1" smtClean="0">
                <a:solidFill>
                  <a:schemeClr val="tx1"/>
                </a:solidFill>
                <a:effectLst/>
                <a:latin typeface="+mn-lt"/>
                <a:ea typeface="+mn-ea"/>
                <a:cs typeface="+mn-cs"/>
              </a:rPr>
              <a:t>as</a:t>
            </a:r>
            <a:r>
              <a:rPr lang="en-GB" sz="1200" b="0" i="0" kern="1200" dirty="0" smtClean="0">
                <a:solidFill>
                  <a:schemeClr val="tx1"/>
                </a:solidFill>
                <a:effectLst/>
                <a:latin typeface="+mn-lt"/>
                <a:ea typeface="+mn-ea"/>
                <a:cs typeface="+mn-cs"/>
              </a:rPr>
              <a:t> serotonin levels rise, levels of norepinephrine fall. Of course, as you also learned earlier, this is not the best way to treat stress, since you’ll simply need more and more anti-depressants as time goes on, and your body becomes desensitized to serotonin (2). But it is a good way to point out the fact that as your neurotransmitter production becomes enhanced, you become more equipped to fix HPA axis dysfunction.</a:t>
            </a:r>
          </a:p>
          <a:p>
            <a:pPr fontAlgn="base"/>
            <a:r>
              <a:rPr lang="en-GB" sz="1200" b="0" i="0" kern="1200" dirty="0" smtClean="0">
                <a:solidFill>
                  <a:schemeClr val="tx1"/>
                </a:solidFill>
                <a:effectLst/>
                <a:latin typeface="+mn-lt"/>
                <a:ea typeface="+mn-ea"/>
                <a:cs typeface="+mn-cs"/>
              </a:rPr>
              <a:t>Below are 4 additional ways that you can fix HPA axis dysfunction.</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Read more </a:t>
            </a:r>
            <a:r>
              <a:rPr lang="en-GB" sz="1200" b="0" i="0" u="none" strike="noStrike" kern="1200" dirty="0" smtClean="0">
                <a:solidFill>
                  <a:schemeClr val="tx1"/>
                </a:solidFill>
                <a:effectLst/>
                <a:latin typeface="+mn-lt"/>
                <a:ea typeface="+mn-ea"/>
                <a:cs typeface="+mn-cs"/>
                <a:hlinkClick r:id="rId7"/>
              </a:rPr>
              <a:t>http://www.bengreenfieldfitness.com/2013/08/how-to-fix-hpa-axis-dysfunction/</a:t>
            </a: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21</a:t>
            </a:fld>
            <a:endParaRPr lang="en-GB"/>
          </a:p>
        </p:txBody>
      </p:sp>
    </p:spTree>
    <p:extLst>
      <p:ext uri="{BB962C8B-B14F-4D97-AF65-F5344CB8AC3E}">
        <p14:creationId xmlns:p14="http://schemas.microsoft.com/office/powerpoint/2010/main" val="1367984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What Is HPA Axis Dysfunction?</a:t>
            </a:r>
          </a:p>
          <a:p>
            <a:pPr fontAlgn="base"/>
            <a:r>
              <a:rPr lang="en-GB" sz="1200" b="0" i="0" kern="1200" dirty="0" smtClean="0">
                <a:solidFill>
                  <a:schemeClr val="tx1"/>
                </a:solidFill>
                <a:effectLst/>
                <a:latin typeface="+mn-lt"/>
                <a:ea typeface="+mn-ea"/>
                <a:cs typeface="+mn-cs"/>
              </a:rPr>
              <a:t>The HPA axis includes three specific parts of your body:</a:t>
            </a:r>
          </a:p>
          <a:p>
            <a:pPr fontAlgn="base"/>
            <a:r>
              <a:rPr lang="en-GB" sz="1200" b="0" i="1" kern="1200" dirty="0" smtClean="0">
                <a:solidFill>
                  <a:schemeClr val="tx1"/>
                </a:solidFill>
                <a:effectLst/>
                <a:latin typeface="+mn-lt"/>
                <a:ea typeface="+mn-ea"/>
                <a:cs typeface="+mn-cs"/>
              </a:rPr>
              <a:t>1) the hypothalamus (part of your forebrain);</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2) the pituitary gland (just below the hypothalamus);</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3) the adrenal glands (at the top of the kidneys).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These three parts work together to regulate functions such as stress response, mood, digestion, immune system, libido, metabolism and energy levels. Before understanding how to fix your HPA axis, it’s important to understand how the axis works in the first place, so let’s dive into the specific chemicals utilized by your HPA axis.</a:t>
            </a:r>
          </a:p>
          <a:p>
            <a:pPr fontAlgn="base"/>
            <a:r>
              <a:rPr lang="en-GB" sz="1200" b="1" i="1" kern="1200" dirty="0" smtClean="0">
                <a:solidFill>
                  <a:schemeClr val="tx1"/>
                </a:solidFill>
                <a:effectLst/>
                <a:latin typeface="+mn-lt"/>
                <a:ea typeface="+mn-ea"/>
                <a:cs typeface="+mn-cs"/>
              </a:rPr>
              <a:t>1. </a:t>
            </a:r>
            <a:r>
              <a:rPr lang="en-GB" sz="1200" b="1" i="1" kern="1200" dirty="0" err="1" smtClean="0">
                <a:solidFill>
                  <a:schemeClr val="tx1"/>
                </a:solidFill>
                <a:effectLst/>
                <a:latin typeface="+mn-lt"/>
                <a:ea typeface="+mn-ea"/>
                <a:cs typeface="+mn-cs"/>
              </a:rPr>
              <a:t>Corticotropin</a:t>
            </a:r>
            <a:r>
              <a:rPr lang="en-GB" sz="1200" b="1" i="1" kern="1200" dirty="0" smtClean="0">
                <a:solidFill>
                  <a:schemeClr val="tx1"/>
                </a:solidFill>
                <a:effectLst/>
                <a:latin typeface="+mn-lt"/>
                <a:ea typeface="+mn-ea"/>
                <a:cs typeface="+mn-cs"/>
              </a:rPr>
              <a:t>-Releasing Hormone (CRH)</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Also referred to as </a:t>
            </a:r>
            <a:r>
              <a:rPr lang="en-GB" sz="1200" b="0" i="1" kern="1200" dirty="0" err="1" smtClean="0">
                <a:solidFill>
                  <a:schemeClr val="tx1"/>
                </a:solidFill>
                <a:effectLst/>
                <a:latin typeface="+mn-lt"/>
                <a:ea typeface="+mn-ea"/>
                <a:cs typeface="+mn-cs"/>
              </a:rPr>
              <a:t>corticotropin</a:t>
            </a:r>
            <a:r>
              <a:rPr lang="en-GB" sz="1200" b="0" i="1" kern="1200" dirty="0" smtClean="0">
                <a:solidFill>
                  <a:schemeClr val="tx1"/>
                </a:solidFill>
                <a:effectLst/>
                <a:latin typeface="+mn-lt"/>
                <a:ea typeface="+mn-ea"/>
                <a:cs typeface="+mn-cs"/>
              </a:rPr>
              <a:t>-releasing factor (CRF), this hormone is produced and secreted by the hypothalamus in response to stress, and it then stimulates your pituitary gland to secrete adrenocorticotropic hormone. The more stressed your body is (from diet, lifestyle, work, or anything else) the more CRH your hypothalamus will churn out.</a:t>
            </a:r>
            <a:endParaRPr lang="en-GB" sz="1200" b="0" i="0" kern="1200" dirty="0" smtClean="0">
              <a:solidFill>
                <a:schemeClr val="tx1"/>
              </a:solidFill>
              <a:effectLst/>
              <a:latin typeface="+mn-lt"/>
              <a:ea typeface="+mn-ea"/>
              <a:cs typeface="+mn-cs"/>
            </a:endParaRPr>
          </a:p>
          <a:p>
            <a:pPr fontAlgn="base"/>
            <a:r>
              <a:rPr lang="en-GB" sz="1200" b="1" i="1" kern="1200" dirty="0" smtClean="0">
                <a:solidFill>
                  <a:schemeClr val="tx1"/>
                </a:solidFill>
                <a:effectLst/>
                <a:latin typeface="+mn-lt"/>
                <a:ea typeface="+mn-ea"/>
                <a:cs typeface="+mn-cs"/>
              </a:rPr>
              <a:t>2. Adrenocorticotropic Hormone (ACTH)</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ACTH is released by the pituitary gland, and travels to your kidneys to stimulate the adrenal glands to increase production of glucocorticoids.</a:t>
            </a:r>
            <a:endParaRPr lang="en-GB" sz="1200" b="0" i="0" kern="1200" dirty="0" smtClean="0">
              <a:solidFill>
                <a:schemeClr val="tx1"/>
              </a:solidFill>
              <a:effectLst/>
              <a:latin typeface="+mn-lt"/>
              <a:ea typeface="+mn-ea"/>
              <a:cs typeface="+mn-cs"/>
            </a:endParaRPr>
          </a:p>
          <a:p>
            <a:pPr fontAlgn="base"/>
            <a:r>
              <a:rPr lang="en-GB" sz="1200" b="1" i="1" kern="1200" dirty="0" smtClean="0">
                <a:solidFill>
                  <a:schemeClr val="tx1"/>
                </a:solidFill>
                <a:effectLst/>
                <a:latin typeface="+mn-lt"/>
                <a:ea typeface="+mn-ea"/>
                <a:cs typeface="+mn-cs"/>
              </a:rPr>
              <a:t>3. Glucocorticoids</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The glucocorticoids produced in the adrenal glands are steroids that are necessary regulating metabolic rate, inflammation and immune response. You’ve already learned about the most notorious glucocorticoids: cortisol.</a:t>
            </a:r>
            <a:endParaRPr lang="en-GB" sz="1200" b="0" i="0" kern="1200" dirty="0" smtClean="0">
              <a:solidFill>
                <a:schemeClr val="tx1"/>
              </a:solidFill>
              <a:effectLst/>
              <a:latin typeface="+mn-lt"/>
              <a:ea typeface="+mn-ea"/>
              <a:cs typeface="+mn-cs"/>
            </a:endParaRPr>
          </a:p>
          <a:p>
            <a:pPr fontAlgn="base"/>
            <a:r>
              <a:rPr lang="en-GB" sz="1200" b="1" i="1" kern="1200" dirty="0" smtClean="0">
                <a:solidFill>
                  <a:schemeClr val="tx1"/>
                </a:solidFill>
                <a:effectLst/>
                <a:latin typeface="+mn-lt"/>
                <a:ea typeface="+mn-ea"/>
                <a:cs typeface="+mn-cs"/>
              </a:rPr>
              <a:t>4. Cortisol</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Cortisol is best known for activating our physical response to stress, including injury, lack of sleep, excessive exercise, anxiety, and depression. It prepares your body to withstand these stressful triggers by stimulating norepinephrine (also known as noradrenaline) to active your fight-and-flight reaction.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It’s important to understand is that  your HPA axis operates on feedback loops. A feedback loop occurs when the output of a system in your body somehow loops back to that system as input, and influences its functioning. A positive feedback loop would increase that system’s output, and a negative feedback loop would decrease it.</a:t>
            </a:r>
          </a:p>
          <a:p>
            <a:pPr fontAlgn="base"/>
            <a:r>
              <a:rPr lang="en-GB" sz="1200" b="0" i="0" kern="1200" dirty="0" smtClean="0">
                <a:solidFill>
                  <a:schemeClr val="tx1"/>
                </a:solidFill>
                <a:effectLst/>
                <a:latin typeface="+mn-lt"/>
                <a:ea typeface="+mn-ea"/>
                <a:cs typeface="+mn-cs"/>
              </a:rPr>
              <a:t>So let’s take a look at how a feedback loop would take place in the HPA – in this case with regards to cortisol. At the same time that cortisol activates your fight and flight stress response, it also sends a signal back to your hypothalamus to inhibit CRH production and your pituitary gland to inhibit ACTH. In this feedback loop, cortisol is also able to reduce norepinephrine activity, gradually calming you down and creating a well-functioning checks-and-balances system (3).</a:t>
            </a:r>
          </a:p>
          <a:p>
            <a:pPr fontAlgn="base"/>
            <a:r>
              <a:rPr lang="en-GB" sz="1200" b="0" i="0" kern="1200" dirty="0" smtClean="0">
                <a:solidFill>
                  <a:schemeClr val="tx1"/>
                </a:solidFill>
                <a:effectLst/>
                <a:latin typeface="+mn-lt"/>
                <a:ea typeface="+mn-ea"/>
                <a:cs typeface="+mn-cs"/>
              </a:rPr>
              <a:t>In healthy, low-stress individuals this entire HPA axis feedback loop works in harmony. But when cortisol and norepinephrine are chronically overproduced, the HPA axis eventually becomes desensitized to the negative feedback telling it to “calm down”, leading to chronic stress on the hypothalamus, pituitary gland and adrenal glands. Eventually, this leads to the neural failure that eventually causes all the nasty adrenal fatigue issues you learned about in </a:t>
            </a:r>
            <a:r>
              <a:rPr lang="en-GB" sz="1200" b="0" i="0" u="none" strike="noStrike" kern="1200" dirty="0" smtClean="0">
                <a:solidFill>
                  <a:schemeClr val="tx1"/>
                </a:solidFill>
                <a:effectLst/>
                <a:latin typeface="+mn-lt"/>
                <a:ea typeface="+mn-ea"/>
                <a:cs typeface="+mn-cs"/>
                <a:hlinkClick r:id="rId3"/>
              </a:rPr>
              <a:t>Chapter 6</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4"/>
              </a:rPr>
              <a:t>Chapter 7</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5"/>
              </a:rPr>
              <a:t>Chapter 8</a:t>
            </a:r>
            <a:r>
              <a:rPr lang="en-GB" sz="1200" b="0" i="0" kern="1200" dirty="0" smtClean="0">
                <a:solidFill>
                  <a:schemeClr val="tx1"/>
                </a:solidFill>
                <a:effectLst/>
                <a:latin typeface="+mn-lt"/>
                <a:ea typeface="+mn-ea"/>
                <a:cs typeface="+mn-cs"/>
              </a:rPr>
              <a:t>, and it is called HPA axis dysregulation (5).</a:t>
            </a:r>
          </a:p>
          <a:p>
            <a:pPr fontAlgn="base"/>
            <a:r>
              <a:rPr lang="en-GB" sz="1200" b="0" i="0" kern="1200" dirty="0" smtClean="0">
                <a:solidFill>
                  <a:schemeClr val="tx1"/>
                </a:solidFill>
                <a:effectLst/>
                <a:latin typeface="+mn-lt"/>
                <a:ea typeface="+mn-ea"/>
                <a:cs typeface="+mn-cs"/>
              </a:rPr>
              <a:t>Interestingly, HPA axis dysregulation is 100% linked to the </a:t>
            </a:r>
            <a:r>
              <a:rPr lang="en-GB" sz="1200" b="0" i="0" u="none" strike="noStrike" kern="1200" dirty="0" smtClean="0">
                <a:solidFill>
                  <a:schemeClr val="tx1"/>
                </a:solidFill>
                <a:effectLst/>
                <a:latin typeface="+mn-lt"/>
                <a:ea typeface="+mn-ea"/>
                <a:cs typeface="+mn-cs"/>
                <a:hlinkClick r:id="rId6"/>
              </a:rPr>
              <a:t>neurotransmitter imbalance issue</a:t>
            </a:r>
            <a:r>
              <a:rPr lang="en-GB" sz="1200" b="0" i="0" kern="1200" dirty="0" smtClean="0">
                <a:solidFill>
                  <a:schemeClr val="tx1"/>
                </a:solidFill>
                <a:effectLst/>
                <a:latin typeface="+mn-lt"/>
                <a:ea typeface="+mn-ea"/>
                <a:cs typeface="+mn-cs"/>
              </a:rPr>
              <a:t> you learned about earlier in this chapter. For example, selective serotonin reuptake inhibitor anti-depressants can actually be very effective at treating panic issues. This is because as </a:t>
            </a:r>
            <a:r>
              <a:rPr lang="en-GB" sz="1200" b="0" i="0" kern="1200" dirty="0" err="1" smtClean="0">
                <a:solidFill>
                  <a:schemeClr val="tx1"/>
                </a:solidFill>
                <a:effectLst/>
                <a:latin typeface="+mn-lt"/>
                <a:ea typeface="+mn-ea"/>
                <a:cs typeface="+mn-cs"/>
              </a:rPr>
              <a:t>as</a:t>
            </a:r>
            <a:r>
              <a:rPr lang="en-GB" sz="1200" b="0" i="0" kern="1200" dirty="0" smtClean="0">
                <a:solidFill>
                  <a:schemeClr val="tx1"/>
                </a:solidFill>
                <a:effectLst/>
                <a:latin typeface="+mn-lt"/>
                <a:ea typeface="+mn-ea"/>
                <a:cs typeface="+mn-cs"/>
              </a:rPr>
              <a:t> serotonin levels rise, levels of norepinephrine fall. Of course, as you also learned earlier, this is not the best way to treat stress, since you’ll simply need more and more anti-depressants as time goes on, and your body becomes desensitized to serotonin (2). But it is a good way to point out the fact that as your neurotransmitter production becomes enhanced, you become more equipped to fix HPA axis dysfunction.</a:t>
            </a:r>
          </a:p>
          <a:p>
            <a:pPr fontAlgn="base"/>
            <a:r>
              <a:rPr lang="en-GB" sz="1200" b="0" i="0" kern="1200" dirty="0" smtClean="0">
                <a:solidFill>
                  <a:schemeClr val="tx1"/>
                </a:solidFill>
                <a:effectLst/>
                <a:latin typeface="+mn-lt"/>
                <a:ea typeface="+mn-ea"/>
                <a:cs typeface="+mn-cs"/>
              </a:rPr>
              <a:t>Below are 4 additional ways that you can fix HPA axis dysfunction.</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Read more </a:t>
            </a:r>
            <a:r>
              <a:rPr lang="en-GB" sz="1200" b="0" i="0" u="none" strike="noStrike" kern="1200" dirty="0" smtClean="0">
                <a:solidFill>
                  <a:schemeClr val="tx1"/>
                </a:solidFill>
                <a:effectLst/>
                <a:latin typeface="+mn-lt"/>
                <a:ea typeface="+mn-ea"/>
                <a:cs typeface="+mn-cs"/>
                <a:hlinkClick r:id="rId7"/>
              </a:rPr>
              <a:t>http://www.bengreenfieldfitness.com/2013/08/how-to-fix-hpa-axis-dysfunction/</a:t>
            </a: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22</a:t>
            </a:fld>
            <a:endParaRPr lang="en-GB"/>
          </a:p>
        </p:txBody>
      </p:sp>
    </p:spTree>
    <p:extLst>
      <p:ext uri="{BB962C8B-B14F-4D97-AF65-F5344CB8AC3E}">
        <p14:creationId xmlns:p14="http://schemas.microsoft.com/office/powerpoint/2010/main" val="1367984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23</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1. Destress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 like to think of myself as “stress selfish”. In other words, I guard my brain fairly intensively when it comes to shielding it from stress. I go to bed several minutes earlier than necessary so that when I wake up, I don’t need to bolt upright out of bed and rush to my first task. If work gets extremely stressful and I find myself shallow breathing, I go for a walk, or even go lie on the bed, the floor or a couch and do several minutes of deep breathing. I purposefully avoid speaking with people from whom I get “negative energy”. All these little steps add up to protected my HPA axis.</a:t>
            </a:r>
          </a:p>
          <a:p>
            <a:pPr fontAlgn="base"/>
            <a:r>
              <a:rPr lang="en-GB" sz="1200" b="0" i="0" kern="1200" dirty="0" smtClean="0">
                <a:solidFill>
                  <a:schemeClr val="tx1"/>
                </a:solidFill>
                <a:effectLst/>
                <a:latin typeface="+mn-lt"/>
                <a:ea typeface="+mn-ea"/>
                <a:cs typeface="+mn-cs"/>
              </a:rPr>
              <a:t>So what else can you do to destress?</a:t>
            </a:r>
          </a:p>
          <a:p>
            <a:pPr fontAlgn="base"/>
            <a:r>
              <a:rPr lang="en-GB" sz="1200" b="0" i="0" u="none" strike="noStrike" kern="1200" dirty="0" smtClean="0">
                <a:solidFill>
                  <a:schemeClr val="tx1"/>
                </a:solidFill>
                <a:effectLst/>
                <a:latin typeface="+mn-lt"/>
                <a:ea typeface="+mn-ea"/>
                <a:cs typeface="+mn-cs"/>
                <a:hlinkClick r:id="rId3"/>
              </a:rPr>
              <a:t>Flip back to Chapter 7.</a:t>
            </a:r>
            <a:r>
              <a:rPr lang="en-GB" sz="1200" b="0" i="0" kern="1200" dirty="0" smtClean="0">
                <a:solidFill>
                  <a:schemeClr val="tx1"/>
                </a:solidFill>
                <a:effectLst/>
                <a:latin typeface="+mn-lt"/>
                <a:ea typeface="+mn-ea"/>
                <a:cs typeface="+mn-cs"/>
              </a:rPr>
              <a:t> There you will see a big list of all the various daily stresses that can disrupt the HPA axis, from scheduling stress to relationship conflicts to poorly designed training equipment or subpar training conditions.</a:t>
            </a:r>
          </a:p>
          <a:p>
            <a:pPr fontAlgn="base"/>
            <a:r>
              <a:rPr lang="en-GB" sz="1200" b="0" i="0" kern="1200" dirty="0" smtClean="0">
                <a:solidFill>
                  <a:schemeClr val="tx1"/>
                </a:solidFill>
                <a:effectLst/>
                <a:latin typeface="+mn-lt"/>
                <a:ea typeface="+mn-ea"/>
                <a:cs typeface="+mn-cs"/>
              </a:rPr>
              <a:t>In </a:t>
            </a:r>
            <a:r>
              <a:rPr lang="en-GB" sz="1200" b="0" i="0" u="none" strike="noStrike" kern="1200" dirty="0" smtClean="0">
                <a:solidFill>
                  <a:schemeClr val="tx1"/>
                </a:solidFill>
                <a:effectLst/>
                <a:latin typeface="+mn-lt"/>
                <a:ea typeface="+mn-ea"/>
                <a:cs typeface="+mn-cs"/>
                <a:hlinkClick r:id="rId4"/>
              </a:rPr>
              <a:t>Chapter 9</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4"/>
              </a:rPr>
              <a:t>The 7 Best Stress-Fighting Weapons That Will Make Your Mind-Body Connection 100% Bulletproof</a:t>
            </a:r>
            <a:r>
              <a:rPr lang="en-GB" sz="1200" b="0" i="0" kern="1200" dirty="0" smtClean="0">
                <a:solidFill>
                  <a:schemeClr val="tx1"/>
                </a:solidFill>
                <a:effectLst/>
                <a:latin typeface="+mn-lt"/>
                <a:ea typeface="+mn-ea"/>
                <a:cs typeface="+mn-cs"/>
              </a:rPr>
              <a:t>) you learn that breathing, meditation, tai chi, yoga, coherence, a hobby and high quality sleep are all extremely effective ways to de-stress.</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Read more </a:t>
            </a:r>
            <a:r>
              <a:rPr lang="en-GB" sz="1200" b="0" i="0" u="none" strike="noStrike" kern="1200" dirty="0" smtClean="0">
                <a:solidFill>
                  <a:schemeClr val="tx1"/>
                </a:solidFill>
                <a:effectLst/>
                <a:latin typeface="+mn-lt"/>
                <a:ea typeface="+mn-ea"/>
                <a:cs typeface="+mn-cs"/>
                <a:hlinkClick r:id="rId5"/>
              </a:rPr>
              <a:t>http://www.bengreenfieldfitness.com/2013/08/how-to-fix-hpa-axis-dysfunction/</a:t>
            </a: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24</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2. Avoid Excessive Exercise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Overtraining is one of the quickest paths to HPA Axis dysfunction, and leads to many of the brain fog, mood and irritability issues experienced by many athletes, especially endurance athletes.</a:t>
            </a:r>
          </a:p>
          <a:p>
            <a:pPr fontAlgn="base"/>
            <a:r>
              <a:rPr lang="en-GB" sz="1200" b="0" i="0" kern="1200" dirty="0" smtClean="0">
                <a:solidFill>
                  <a:schemeClr val="tx1"/>
                </a:solidFill>
                <a:effectLst/>
                <a:latin typeface="+mn-lt"/>
                <a:ea typeface="+mn-ea"/>
                <a:cs typeface="+mn-cs"/>
              </a:rPr>
              <a:t>In my podcast interview with </a:t>
            </a:r>
            <a:r>
              <a:rPr lang="en-GB" sz="1200" b="0" i="0" kern="1200" dirty="0" err="1" smtClean="0">
                <a:solidFill>
                  <a:schemeClr val="tx1"/>
                </a:solidFill>
                <a:effectLst/>
                <a:latin typeface="+mn-lt"/>
                <a:ea typeface="+mn-ea"/>
                <a:cs typeface="+mn-cs"/>
              </a:rPr>
              <a:t>Dr.</a:t>
            </a:r>
            <a:r>
              <a:rPr lang="en-GB" sz="1200" b="0" i="0" kern="1200" dirty="0" smtClean="0">
                <a:solidFill>
                  <a:schemeClr val="tx1"/>
                </a:solidFill>
                <a:effectLst/>
                <a:latin typeface="+mn-lt"/>
                <a:ea typeface="+mn-ea"/>
                <a:cs typeface="+mn-cs"/>
              </a:rPr>
              <a:t> Sara Gottfried “</a:t>
            </a:r>
            <a:r>
              <a:rPr lang="en-GB" sz="1200" b="0" i="0" u="none" strike="noStrike" kern="1200" dirty="0" smtClean="0">
                <a:solidFill>
                  <a:schemeClr val="tx1"/>
                </a:solidFill>
                <a:effectLst/>
                <a:latin typeface="+mn-lt"/>
                <a:ea typeface="+mn-ea"/>
                <a:cs typeface="+mn-cs"/>
                <a:hlinkClick r:id="rId3"/>
              </a:rPr>
              <a:t>The Cost Of Being A Bad-Ass – How To Cure Your Hormones With </a:t>
            </a:r>
            <a:r>
              <a:rPr lang="en-GB" sz="1200" b="0" i="0" u="none" strike="noStrike" kern="1200" dirty="0" err="1" smtClean="0">
                <a:solidFill>
                  <a:schemeClr val="tx1"/>
                </a:solidFill>
                <a:effectLst/>
                <a:latin typeface="+mn-lt"/>
                <a:ea typeface="+mn-ea"/>
                <a:cs typeface="+mn-cs"/>
                <a:hlinkClick r:id="rId3"/>
              </a:rPr>
              <a:t>Dr.</a:t>
            </a:r>
            <a:r>
              <a:rPr lang="en-GB" sz="1200" b="0" i="0" u="none" strike="noStrike" kern="1200" dirty="0" smtClean="0">
                <a:solidFill>
                  <a:schemeClr val="tx1"/>
                </a:solidFill>
                <a:effectLst/>
                <a:latin typeface="+mn-lt"/>
                <a:ea typeface="+mn-ea"/>
                <a:cs typeface="+mn-cs"/>
                <a:hlinkClick r:id="rId3"/>
              </a:rPr>
              <a:t> Sara Gottfried</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Dr.</a:t>
            </a:r>
            <a:r>
              <a:rPr lang="en-GB" sz="1200" b="0" i="0" kern="1200" dirty="0" smtClean="0">
                <a:solidFill>
                  <a:schemeClr val="tx1"/>
                </a:solidFill>
                <a:effectLst/>
                <a:latin typeface="+mn-lt"/>
                <a:ea typeface="+mn-ea"/>
                <a:cs typeface="+mn-cs"/>
              </a:rPr>
              <a:t> Sara explains how excessive exercise chronically elevates cortisol levels, and tells you what you can do about it. I spell all this out in detail in </a:t>
            </a:r>
            <a:r>
              <a:rPr lang="en-GB" sz="1200" b="0" i="0" u="none" strike="noStrike" kern="1200" dirty="0" smtClean="0">
                <a:solidFill>
                  <a:schemeClr val="tx1"/>
                </a:solidFill>
                <a:effectLst/>
                <a:latin typeface="+mn-lt"/>
                <a:ea typeface="+mn-ea"/>
                <a:cs typeface="+mn-cs"/>
                <a:hlinkClick r:id="rId4"/>
              </a:rPr>
              <a:t>Chapter 6</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5"/>
              </a:rPr>
              <a:t>Chapter 7</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6"/>
              </a:rPr>
              <a:t>Chapter 8</a:t>
            </a:r>
            <a:r>
              <a:rPr lang="en-GB" sz="1200" b="0"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If you’ve created high cortisol levels from high amounts of exercise, revisit those chapters. Follow the recovery protocols, and also consider supplementation with Chinese </a:t>
            </a:r>
            <a:r>
              <a:rPr lang="en-GB" sz="1200" b="0" i="0" kern="1200" dirty="0" err="1" smtClean="0">
                <a:solidFill>
                  <a:schemeClr val="tx1"/>
                </a:solidFill>
                <a:effectLst/>
                <a:latin typeface="+mn-lt"/>
                <a:ea typeface="+mn-ea"/>
                <a:cs typeface="+mn-cs"/>
              </a:rPr>
              <a:t>Adaptogenic</a:t>
            </a:r>
            <a:r>
              <a:rPr lang="en-GB" sz="1200" b="0" i="0" kern="1200" dirty="0" smtClean="0">
                <a:solidFill>
                  <a:schemeClr val="tx1"/>
                </a:solidFill>
                <a:effectLst/>
                <a:latin typeface="+mn-lt"/>
                <a:ea typeface="+mn-ea"/>
                <a:cs typeface="+mn-cs"/>
              </a:rPr>
              <a:t> Herbs such as </a:t>
            </a:r>
            <a:r>
              <a:rPr lang="en-GB" sz="1200" b="0" i="0" u="none" strike="noStrike" kern="1200" dirty="0" err="1" smtClean="0">
                <a:solidFill>
                  <a:schemeClr val="tx1"/>
                </a:solidFill>
                <a:effectLst/>
                <a:latin typeface="+mn-lt"/>
                <a:ea typeface="+mn-ea"/>
                <a:cs typeface="+mn-cs"/>
                <a:hlinkClick r:id="rId7"/>
              </a:rPr>
              <a:t>TianChi</a:t>
            </a:r>
            <a:r>
              <a:rPr lang="en-GB" sz="1200" b="0" i="0" kern="1200" dirty="0" smtClean="0">
                <a:solidFill>
                  <a:schemeClr val="tx1"/>
                </a:solidFill>
                <a:effectLst/>
                <a:latin typeface="+mn-lt"/>
                <a:ea typeface="+mn-ea"/>
                <a:cs typeface="+mn-cs"/>
              </a:rPr>
              <a:t> or </a:t>
            </a:r>
            <a:r>
              <a:rPr lang="en-GB" sz="1200" b="0" i="0" u="none" strike="noStrike" kern="1200" dirty="0" err="1" smtClean="0">
                <a:solidFill>
                  <a:schemeClr val="tx1"/>
                </a:solidFill>
                <a:effectLst/>
                <a:latin typeface="+mn-lt"/>
                <a:ea typeface="+mn-ea"/>
                <a:cs typeface="+mn-cs"/>
              </a:rPr>
              <a:t>InnerPeace</a:t>
            </a:r>
            <a:r>
              <a:rPr lang="en-GB" sz="1200" b="0" i="0" kern="1200" dirty="0" smtClean="0">
                <a:solidFill>
                  <a:schemeClr val="tx1"/>
                </a:solidFill>
                <a:effectLst/>
                <a:latin typeface="+mn-lt"/>
                <a:ea typeface="+mn-ea"/>
                <a:cs typeface="+mn-cs"/>
              </a:rPr>
              <a:t>, high electrolyte intake, preferably with </a:t>
            </a:r>
            <a:r>
              <a:rPr lang="en-GB" sz="1200" b="0" i="0" u="none" strike="noStrike" kern="1200" dirty="0" smtClean="0">
                <a:solidFill>
                  <a:schemeClr val="tx1"/>
                </a:solidFill>
                <a:effectLst/>
                <a:latin typeface="+mn-lt"/>
                <a:ea typeface="+mn-ea"/>
                <a:cs typeface="+mn-cs"/>
                <a:hlinkClick r:id="rId8"/>
              </a:rPr>
              <a:t>liquid trace minerals</a:t>
            </a:r>
            <a:r>
              <a:rPr lang="en-GB" sz="1200" b="0" i="0" kern="1200" dirty="0" smtClean="0">
                <a:solidFill>
                  <a:schemeClr val="tx1"/>
                </a:solidFill>
                <a:effectLst/>
                <a:latin typeface="+mn-lt"/>
                <a:ea typeface="+mn-ea"/>
                <a:cs typeface="+mn-cs"/>
              </a:rPr>
              <a:t> or </a:t>
            </a:r>
            <a:r>
              <a:rPr lang="en-GB" sz="1200" b="0" i="0" u="none" strike="noStrike" kern="1200" dirty="0" smtClean="0">
                <a:solidFill>
                  <a:schemeClr val="tx1"/>
                </a:solidFill>
                <a:effectLst/>
                <a:latin typeface="+mn-lt"/>
                <a:ea typeface="+mn-ea"/>
                <a:cs typeface="+mn-cs"/>
                <a:hlinkClick r:id="rId9"/>
              </a:rPr>
              <a:t>Himalayan sea salt</a:t>
            </a:r>
            <a:r>
              <a:rPr lang="en-GB" sz="1200" b="0" i="0" kern="1200" dirty="0" smtClean="0">
                <a:solidFill>
                  <a:schemeClr val="tx1"/>
                </a:solidFill>
                <a:effectLst/>
                <a:latin typeface="+mn-lt"/>
                <a:ea typeface="+mn-ea"/>
                <a:cs typeface="+mn-cs"/>
              </a:rPr>
              <a:t>, 2,000 to 5,000 milligrams of a </a:t>
            </a:r>
            <a:r>
              <a:rPr lang="en-GB" sz="1200" b="0" i="0" u="none" strike="noStrike" kern="1200" dirty="0" smtClean="0">
                <a:solidFill>
                  <a:schemeClr val="tx1"/>
                </a:solidFill>
                <a:effectLst/>
                <a:latin typeface="+mn-lt"/>
                <a:ea typeface="+mn-ea"/>
                <a:cs typeface="+mn-cs"/>
                <a:hlinkClick r:id="rId10"/>
              </a:rPr>
              <a:t>whole foods Vitamin C source</a:t>
            </a:r>
            <a:r>
              <a:rPr lang="en-GB" sz="1200" b="0" i="0" kern="1200" dirty="0" smtClean="0">
                <a:solidFill>
                  <a:schemeClr val="tx1"/>
                </a:solidFill>
                <a:effectLst/>
                <a:latin typeface="+mn-lt"/>
                <a:ea typeface="+mn-ea"/>
                <a:cs typeface="+mn-cs"/>
              </a:rPr>
              <a:t>, and 4-6g per day of a </a:t>
            </a:r>
            <a:r>
              <a:rPr lang="en-GB" sz="1200" b="0" i="0" u="none" strike="noStrike" kern="1200" dirty="0" smtClean="0">
                <a:solidFill>
                  <a:schemeClr val="tx1"/>
                </a:solidFill>
                <a:effectLst/>
                <a:latin typeface="+mn-lt"/>
                <a:ea typeface="+mn-ea"/>
                <a:cs typeface="+mn-cs"/>
                <a:hlinkClick r:id="rId11"/>
              </a:rPr>
              <a:t>good fish oil</a:t>
            </a:r>
            <a:r>
              <a:rPr lang="en-GB" sz="1200" b="0" i="0" kern="1200" dirty="0" smtClean="0">
                <a:solidFill>
                  <a:schemeClr val="tx1"/>
                </a:solidFill>
                <a:effectLst/>
                <a:latin typeface="+mn-lt"/>
                <a:ea typeface="+mn-ea"/>
                <a:cs typeface="+mn-cs"/>
              </a:rPr>
              <a:t> that preferably contains vitamin E with mixed tocopherols.</a:t>
            </a:r>
          </a:p>
          <a:p>
            <a:pPr fontAlgn="base"/>
            <a:r>
              <a:rPr lang="en-GB" sz="1200" b="0" i="0" kern="1200" dirty="0" smtClean="0">
                <a:solidFill>
                  <a:schemeClr val="tx1"/>
                </a:solidFill>
                <a:effectLst/>
                <a:latin typeface="+mn-lt"/>
                <a:ea typeface="+mn-ea"/>
                <a:cs typeface="+mn-cs"/>
              </a:rPr>
              <a:t>I also recommend you check out the </a:t>
            </a:r>
            <a:r>
              <a:rPr lang="en-GB" sz="1200" b="0" i="0" u="none" strike="noStrike" kern="1200" dirty="0" smtClean="0">
                <a:solidFill>
                  <a:schemeClr val="tx1"/>
                </a:solidFill>
                <a:effectLst/>
                <a:latin typeface="+mn-lt"/>
                <a:ea typeface="+mn-ea"/>
                <a:cs typeface="+mn-cs"/>
                <a:hlinkClick r:id="rId12"/>
              </a:rPr>
              <a:t>Pacific Elite Fitness Hormone Pack</a:t>
            </a:r>
            <a:r>
              <a:rPr lang="en-GB" sz="1200" b="0" i="0" kern="1200" dirty="0" smtClean="0">
                <a:solidFill>
                  <a:schemeClr val="tx1"/>
                </a:solidFill>
                <a:effectLst/>
                <a:latin typeface="+mn-lt"/>
                <a:ea typeface="+mn-ea"/>
                <a:cs typeface="+mn-cs"/>
              </a:rPr>
              <a:t>, which I personally designed as a means of promoting hormone stabilization and hormone balance in a gentle and natural manner, without the use of pharmaceutical or synthetic hormone replacement therapy. It is comprised of a bottle of trace liquid minerals, a bottle of fish oil, and a box of Chinese </a:t>
            </a:r>
            <a:r>
              <a:rPr lang="en-GB" sz="1200" b="0" i="0" kern="1200" dirty="0" err="1" smtClean="0">
                <a:solidFill>
                  <a:schemeClr val="tx1"/>
                </a:solidFill>
                <a:effectLst/>
                <a:latin typeface="+mn-lt"/>
                <a:ea typeface="+mn-ea"/>
                <a:cs typeface="+mn-cs"/>
              </a:rPr>
              <a:t>Adaptogenic</a:t>
            </a:r>
            <a:r>
              <a:rPr lang="en-GB" sz="1200" b="0" i="0" kern="1200" dirty="0" smtClean="0">
                <a:solidFill>
                  <a:schemeClr val="tx1"/>
                </a:solidFill>
                <a:effectLst/>
                <a:latin typeface="+mn-lt"/>
                <a:ea typeface="+mn-ea"/>
                <a:cs typeface="+mn-cs"/>
              </a:rPr>
              <a:t> Herbs. If you’ve been engaged in excessive exercise, this can help bring your HPA axis back into balance.</a:t>
            </a:r>
          </a:p>
          <a:p>
            <a:pPr fontAlgn="base"/>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25</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3. Shut Down Inflammation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When I wake up with a “fuzzy brain” (which can happen after a late night out, too much alcohol, or getting sleep disrupted during the night), one of the first things I do is pop 1000mg of curcumin from </a:t>
            </a:r>
            <a:r>
              <a:rPr lang="en-GB" sz="1200" b="0" i="0" u="none" strike="noStrike" kern="1200" dirty="0" err="1" smtClean="0">
                <a:solidFill>
                  <a:schemeClr val="tx1"/>
                </a:solidFill>
                <a:effectLst/>
                <a:latin typeface="+mn-lt"/>
                <a:ea typeface="+mn-ea"/>
                <a:cs typeface="+mn-cs"/>
                <a:hlinkClick r:id="rId3"/>
              </a:rPr>
              <a:t>Phenocane</a:t>
            </a:r>
            <a:r>
              <a:rPr lang="en-GB" sz="1200" b="0" i="0" kern="1200" dirty="0" smtClean="0">
                <a:solidFill>
                  <a:schemeClr val="tx1"/>
                </a:solidFill>
                <a:effectLst/>
                <a:latin typeface="+mn-lt"/>
                <a:ea typeface="+mn-ea"/>
                <a:cs typeface="+mn-cs"/>
              </a:rPr>
              <a:t>, which can rapidly shut down inflammation and mitigate the effect of a poor night’s sleep on the HPA axis. This is because curcumin is a potent anti-inflammatory.</a:t>
            </a:r>
          </a:p>
          <a:p>
            <a:pPr fontAlgn="base"/>
            <a:r>
              <a:rPr lang="en-GB" sz="1200" b="0" i="0" kern="1200" dirty="0" smtClean="0">
                <a:solidFill>
                  <a:schemeClr val="tx1"/>
                </a:solidFill>
                <a:effectLst/>
                <a:latin typeface="+mn-lt"/>
                <a:ea typeface="+mn-ea"/>
                <a:cs typeface="+mn-cs"/>
              </a:rPr>
              <a:t>Decreasing inflammation is a potent HPA axis protecting and repair strategy. In mice,  researchers have experimented with a protein involved in inflammation in the hypothalamus called NF-kB. When NF-kB is switched off in the hypothalamus of the mice, they lived about 20% longer (6). On the flip side, increasing NF-kB not only accelerates aging, but also decreases an important another important brain protein called GnRH. When GnRH is turned down, fewer new brain cells are created, and aging is accelerated even more (1).</a:t>
            </a:r>
          </a:p>
          <a:p>
            <a:pPr fontAlgn="base"/>
            <a:r>
              <a:rPr lang="en-GB" sz="1200" b="0" i="0" kern="1200" dirty="0" smtClean="0">
                <a:solidFill>
                  <a:schemeClr val="tx1"/>
                </a:solidFill>
                <a:effectLst/>
                <a:latin typeface="+mn-lt"/>
                <a:ea typeface="+mn-ea"/>
                <a:cs typeface="+mn-cs"/>
              </a:rPr>
              <a:t>This is just one example of how inflammation can affect the HPA axis. Elevated cortisol levels can also cause systemic inflammation (and vice versa), which further aggravates the HPA axis.</a:t>
            </a:r>
          </a:p>
          <a:p>
            <a:pPr fontAlgn="base"/>
            <a:r>
              <a:rPr lang="en-GB" sz="1200" b="0" i="0" kern="1200" dirty="0" smtClean="0">
                <a:solidFill>
                  <a:schemeClr val="tx1"/>
                </a:solidFill>
                <a:effectLst/>
                <a:latin typeface="+mn-lt"/>
                <a:ea typeface="+mn-ea"/>
                <a:cs typeface="+mn-cs"/>
              </a:rPr>
              <a:t>As you learned in </a:t>
            </a:r>
            <a:r>
              <a:rPr lang="en-GB" sz="1200" b="0" i="0" u="none" strike="noStrike" kern="1200" dirty="0" smtClean="0">
                <a:solidFill>
                  <a:schemeClr val="tx1"/>
                </a:solidFill>
                <a:effectLst/>
                <a:latin typeface="+mn-lt"/>
                <a:ea typeface="+mn-ea"/>
                <a:cs typeface="+mn-cs"/>
                <a:hlinkClick r:id="rId4"/>
              </a:rPr>
              <a:t>Chapter 8</a:t>
            </a:r>
            <a:r>
              <a:rPr lang="en-GB" sz="1200" b="0" i="0" kern="1200" dirty="0" smtClean="0">
                <a:solidFill>
                  <a:schemeClr val="tx1"/>
                </a:solidFill>
                <a:effectLst/>
                <a:latin typeface="+mn-lt"/>
                <a:ea typeface="+mn-ea"/>
                <a:cs typeface="+mn-cs"/>
              </a:rPr>
              <a:t>, maximizing intake of anti-inflammatory foods and minimizing pro-inflammatory foods is just one step toward controlling inflammation, and from fish oil to cold thermogenesis to pulsed electromagnetic field therapy, there are a couple dozen other strategies in that chapter that will decrease inflammation. Most of those anti-inflammatory protocols work not only on the muscles, but also on the HPA axis.</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26</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4. Sleep</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In Chapter 7, “</a:t>
            </a:r>
            <a:r>
              <a:rPr lang="en-GB" sz="1200" b="0" i="0" u="none" strike="noStrike" kern="1200" dirty="0" smtClean="0">
                <a:solidFill>
                  <a:schemeClr val="tx1"/>
                </a:solidFill>
                <a:effectLst/>
                <a:latin typeface="+mn-lt"/>
                <a:ea typeface="+mn-ea"/>
                <a:cs typeface="+mn-cs"/>
                <a:hlinkClick r:id="rId3"/>
              </a:rPr>
              <a:t>The Last Resource You’ll Ever Need To Get Better Sleep, Eliminate Insomnia, Beat Jet Lag and Master The Nap</a:t>
            </a:r>
            <a:r>
              <a:rPr lang="en-GB" sz="1200" b="0" i="0" kern="1200" dirty="0" smtClean="0">
                <a:solidFill>
                  <a:schemeClr val="tx1"/>
                </a:solidFill>
                <a:effectLst/>
                <a:latin typeface="+mn-lt"/>
                <a:ea typeface="+mn-ea"/>
                <a:cs typeface="+mn-cs"/>
              </a:rPr>
              <a:t>” you learn that the only time your body actually repairs neurons and nerve cells is when you are sleeping – especially during deep sleep stages that occur as your body temperature decreases between 2am and 6am.</a:t>
            </a:r>
          </a:p>
          <a:p>
            <a:pPr fontAlgn="base"/>
            <a:r>
              <a:rPr lang="en-GB" sz="1200" b="0" i="0" kern="1200" dirty="0" smtClean="0">
                <a:solidFill>
                  <a:schemeClr val="tx1"/>
                </a:solidFill>
                <a:effectLst/>
                <a:latin typeface="+mn-lt"/>
                <a:ea typeface="+mn-ea"/>
                <a:cs typeface="+mn-cs"/>
              </a:rPr>
              <a:t>So if you’re attempting to fix your HPA axis and you’re not getting quality sleep, then you’re never going to fully recover and repair.</a:t>
            </a:r>
          </a:p>
          <a:p>
            <a:pPr fontAlgn="base"/>
            <a:r>
              <a:rPr lang="en-GB" sz="1200" b="0" i="0" kern="1200" dirty="0" smtClean="0">
                <a:solidFill>
                  <a:schemeClr val="tx1"/>
                </a:solidFill>
                <a:effectLst/>
                <a:latin typeface="+mn-lt"/>
                <a:ea typeface="+mn-ea"/>
                <a:cs typeface="+mn-cs"/>
              </a:rPr>
              <a:t>As a matter of fact, because of the crucial role that sleep plays in the health of your nervous system, getting adequate sleep is the single most important strategy you could ever implement for fixing your brain and enhancing your mental function.</a:t>
            </a:r>
          </a:p>
          <a:p>
            <a:pPr fontAlgn="base"/>
            <a:r>
              <a:rPr lang="en-GB" sz="1200" b="0" i="0" kern="1200" dirty="0" smtClean="0">
                <a:solidFill>
                  <a:schemeClr val="tx1"/>
                </a:solidFill>
                <a:effectLst/>
                <a:latin typeface="+mn-lt"/>
                <a:ea typeface="+mn-ea"/>
                <a:cs typeface="+mn-cs"/>
              </a:rPr>
              <a:t>Even if you incorporate all of the </a:t>
            </a:r>
            <a:r>
              <a:rPr lang="en-GB" sz="1200" b="0" i="0" kern="1200" dirty="0" err="1" smtClean="0">
                <a:solidFill>
                  <a:schemeClr val="tx1"/>
                </a:solidFill>
                <a:effectLst/>
                <a:latin typeface="+mn-lt"/>
                <a:ea typeface="+mn-ea"/>
                <a:cs typeface="+mn-cs"/>
              </a:rPr>
              <a:t>biohacks</a:t>
            </a:r>
            <a:r>
              <a:rPr lang="en-GB" sz="1200" b="0" i="0" kern="1200" dirty="0" smtClean="0">
                <a:solidFill>
                  <a:schemeClr val="tx1"/>
                </a:solidFill>
                <a:effectLst/>
                <a:latin typeface="+mn-lt"/>
                <a:ea typeface="+mn-ea"/>
                <a:cs typeface="+mn-cs"/>
              </a:rPr>
              <a:t> you’ll learn about in the next chapter, you’re never going to experience 100% optimal nerve and brain performance if you aren’t sleeping properly – and this is all the more true the evening of any day you’re doing hard workouts. In the same way that you need to be selfish with stress, you need to be selfish with sleep.</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27</a:t>
            </a:fld>
            <a:endParaRPr lang="en-GB"/>
          </a:p>
        </p:txBody>
      </p:sp>
    </p:spTree>
    <p:extLst>
      <p:ext uri="{BB962C8B-B14F-4D97-AF65-F5344CB8AC3E}">
        <p14:creationId xmlns:p14="http://schemas.microsoft.com/office/powerpoint/2010/main" val="2186261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smtClean="0">
                <a:solidFill>
                  <a:schemeClr val="tx1"/>
                </a:solidFill>
                <a:effectLst/>
                <a:latin typeface="+mn-lt"/>
                <a:ea typeface="+mn-ea"/>
                <a:cs typeface="+mn-cs"/>
              </a:rPr>
              <a:t>Summary</a:t>
            </a:r>
          </a:p>
          <a:p>
            <a:pPr fontAlgn="base"/>
            <a:r>
              <a:rPr lang="en-GB" sz="1200" b="0" i="0" kern="1200" smtClean="0">
                <a:solidFill>
                  <a:schemeClr val="tx1"/>
                </a:solidFill>
                <a:effectLst/>
                <a:latin typeface="+mn-lt"/>
                <a:ea typeface="+mn-ea"/>
                <a:cs typeface="+mn-cs"/>
              </a:rPr>
              <a:t>At this point in your reading, you shouldn’t be surprised by the four best strategies to fix your HPA axis: de-stress, avoid excessive exercise, shut down inflammation and sleep (Holtorf). You saw these strategies in the recovery chapter too – and there’s a reason for that: </a:t>
            </a:r>
            <a:r>
              <a:rPr lang="en-GB" sz="1200" b="0" i="1" kern="1200" smtClean="0">
                <a:solidFill>
                  <a:schemeClr val="tx1"/>
                </a:solidFill>
                <a:effectLst/>
                <a:latin typeface="+mn-lt"/>
                <a:ea typeface="+mn-ea"/>
                <a:cs typeface="+mn-cs"/>
              </a:rPr>
              <a:t>the more you break down the body the more fragile your brain becomes.</a:t>
            </a:r>
            <a:endParaRPr lang="en-GB" sz="1200" b="0" i="0" kern="1200" smtClean="0">
              <a:solidFill>
                <a:schemeClr val="tx1"/>
              </a:solidFill>
              <a:effectLst/>
              <a:latin typeface="+mn-lt"/>
              <a:ea typeface="+mn-ea"/>
              <a:cs typeface="+mn-cs"/>
            </a:endParaRPr>
          </a:p>
          <a:p>
            <a:pPr fontAlgn="base"/>
            <a:r>
              <a:rPr lang="en-GB" sz="1200" b="0" i="0" kern="1200" smtClean="0">
                <a:solidFill>
                  <a:schemeClr val="tx1"/>
                </a:solidFill>
                <a:effectLst/>
                <a:latin typeface="+mn-lt"/>
                <a:ea typeface="+mn-ea"/>
                <a:cs typeface="+mn-cs"/>
              </a:rPr>
              <a:t>All four of the fixes you’ve just learned about are interrelated and codependent, and if you get each of them dialed in, your hypothalamic-pituitary-adrenal feedback loops will work with wonderful efficiency.</a:t>
            </a:r>
          </a:p>
          <a:p>
            <a:pPr fontAlgn="base"/>
            <a:r>
              <a:rPr lang="en-GB" sz="1200" b="0" i="0" kern="1200" smtClean="0">
                <a:solidFill>
                  <a:schemeClr val="tx1"/>
                </a:solidFill>
                <a:effectLst/>
                <a:latin typeface="+mn-lt"/>
                <a:ea typeface="+mn-ea"/>
                <a:cs typeface="+mn-cs"/>
              </a:rPr>
              <a:t>In the next chapter, you’re going get an amazing array of tools, tricks and tips to tune your mind, hack your brain, boost your IQ, enhance your focus and instantly get into the coveted, effortless zone of peak performance.</a:t>
            </a:r>
          </a:p>
          <a:p>
            <a:pPr fontAlgn="base"/>
            <a:r>
              <a:rPr lang="en-GB" sz="1200" b="1" i="0" kern="1200" smtClean="0">
                <a:solidFill>
                  <a:schemeClr val="tx1"/>
                </a:solidFill>
                <a:effectLst/>
                <a:latin typeface="+mn-lt"/>
                <a:ea typeface="+mn-ea"/>
                <a:cs typeface="+mn-cs"/>
              </a:rPr>
              <a:t>In the meantime, leave your questions, comments and feedback below!</a:t>
            </a:r>
            <a:endParaRPr lang="en-GB" sz="1200" b="0" i="0" kern="1200" smtClean="0">
              <a:solidFill>
                <a:schemeClr val="tx1"/>
              </a:solidFill>
              <a:effectLst/>
              <a:latin typeface="+mn-lt"/>
              <a:ea typeface="+mn-ea"/>
              <a:cs typeface="+mn-cs"/>
            </a:endParaRPr>
          </a:p>
          <a:p>
            <a:r>
              <a:rPr lang="en-GB" sz="1200" b="0" i="0" kern="1200" smtClean="0">
                <a:solidFill>
                  <a:schemeClr val="tx1"/>
                </a:solidFill>
                <a:effectLst/>
                <a:latin typeface="+mn-lt"/>
                <a:ea typeface="+mn-ea"/>
                <a:cs typeface="+mn-cs"/>
              </a:rPr>
              <a:t/>
            </a:r>
            <a:br>
              <a:rPr lang="en-GB" sz="1200" b="0" i="0" kern="1200" smtClean="0">
                <a:solidFill>
                  <a:schemeClr val="tx1"/>
                </a:solidFill>
                <a:effectLst/>
                <a:latin typeface="+mn-lt"/>
                <a:ea typeface="+mn-ea"/>
                <a:cs typeface="+mn-cs"/>
              </a:rPr>
            </a:br>
            <a:r>
              <a:rPr lang="en-GB" sz="1200" b="0" i="0" kern="1200" smtClean="0">
                <a:solidFill>
                  <a:schemeClr val="tx1"/>
                </a:solidFill>
                <a:effectLst/>
                <a:latin typeface="+mn-lt"/>
                <a:ea typeface="+mn-ea"/>
                <a:cs typeface="+mn-cs"/>
              </a:rPr>
              <a:t/>
            </a:r>
            <a:br>
              <a:rPr lang="en-GB" sz="1200" b="0" i="0" kern="1200" smtClean="0">
                <a:solidFill>
                  <a:schemeClr val="tx1"/>
                </a:solidFill>
                <a:effectLst/>
                <a:latin typeface="+mn-lt"/>
                <a:ea typeface="+mn-ea"/>
                <a:cs typeface="+mn-cs"/>
              </a:rPr>
            </a:br>
            <a:r>
              <a:rPr lang="en-GB" sz="1200" b="0" i="0" kern="1200" smtClean="0">
                <a:solidFill>
                  <a:schemeClr val="tx1"/>
                </a:solidFill>
                <a:effectLst/>
                <a:latin typeface="+mn-lt"/>
                <a:ea typeface="+mn-ea"/>
                <a:cs typeface="+mn-cs"/>
              </a:rPr>
              <a:t>Read more </a:t>
            </a:r>
            <a:r>
              <a:rPr lang="en-GB" sz="1200" b="0" i="0" u="none" strike="noStrike" kern="1200" smtClean="0">
                <a:solidFill>
                  <a:schemeClr val="tx1"/>
                </a:solidFill>
                <a:effectLst/>
                <a:latin typeface="+mn-lt"/>
                <a:ea typeface="+mn-ea"/>
                <a:cs typeface="+mn-cs"/>
                <a:hlinkClick r:id="rId3"/>
              </a:rPr>
              <a:t>http://www.bengreenfieldfitness.com/2013/08/how-to-fix-hpa-axis-dysfunction/</a:t>
            </a:r>
            <a:endParaRPr lang="en-GB" smtClean="0"/>
          </a:p>
          <a:p>
            <a:pPr fontAlgn="base"/>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28</a:t>
            </a:fld>
            <a:endParaRPr lang="en-GB"/>
          </a:p>
        </p:txBody>
      </p:sp>
    </p:spTree>
    <p:extLst>
      <p:ext uri="{BB962C8B-B14F-4D97-AF65-F5344CB8AC3E}">
        <p14:creationId xmlns:p14="http://schemas.microsoft.com/office/powerpoint/2010/main" val="1199161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29</a:t>
            </a:fld>
            <a:endParaRPr lang="en-GB"/>
          </a:p>
        </p:txBody>
      </p:sp>
    </p:spTree>
    <p:extLst>
      <p:ext uri="{BB962C8B-B14F-4D97-AF65-F5344CB8AC3E}">
        <p14:creationId xmlns:p14="http://schemas.microsoft.com/office/powerpoint/2010/main" val="1199161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Nootropics</a:t>
            </a:r>
          </a:p>
          <a:p>
            <a:pPr fontAlgn="base"/>
            <a:r>
              <a:rPr lang="en-GB" sz="1200" b="0" i="0" kern="1200" dirty="0" smtClean="0">
                <a:solidFill>
                  <a:schemeClr val="tx1"/>
                </a:solidFill>
                <a:effectLst/>
                <a:latin typeface="+mn-lt"/>
                <a:ea typeface="+mn-ea"/>
                <a:cs typeface="+mn-cs"/>
              </a:rPr>
              <a:t>The word nootropics is used to define any drugs, supplements, nutraceuticals, and functional foods that improve mental functions such as cognition, memory, intelligence, motivation, attention, and concentration (4).</a:t>
            </a:r>
          </a:p>
          <a:p>
            <a:pPr fontAlgn="base"/>
            <a:r>
              <a:rPr lang="en-GB" sz="1200" b="0" i="0" kern="1200" dirty="0" smtClean="0">
                <a:solidFill>
                  <a:schemeClr val="tx1"/>
                </a:solidFill>
                <a:effectLst/>
                <a:latin typeface="+mn-lt"/>
                <a:ea typeface="+mn-ea"/>
                <a:cs typeface="+mn-cs"/>
              </a:rPr>
              <a:t>In this section, I am purposefully not going to include any nootropics that are potentially harmful, unproven in long term studies, give you a biological free pass that you may possibly regret in the future, or are banned by sporting organizations due to their potential to overstimulate your cardiovascular system. This includes compounds such as </a:t>
            </a:r>
            <a:r>
              <a:rPr lang="en-GB" sz="1200" b="0" i="0" kern="1200" dirty="0" err="1" smtClean="0">
                <a:solidFill>
                  <a:schemeClr val="tx1"/>
                </a:solidFill>
                <a:effectLst/>
                <a:latin typeface="+mn-lt"/>
                <a:ea typeface="+mn-ea"/>
                <a:cs typeface="+mn-cs"/>
              </a:rPr>
              <a:t>Aniracetam</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Modafinil</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Centrophenoxine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Picamilon</a:t>
            </a:r>
            <a:r>
              <a:rPr lang="en-GB" sz="1200" b="0" i="0" kern="1200" dirty="0" smtClean="0">
                <a:solidFill>
                  <a:schemeClr val="tx1"/>
                </a:solidFill>
                <a:effectLst/>
                <a:latin typeface="+mn-lt"/>
                <a:ea typeface="+mn-ea"/>
                <a:cs typeface="+mn-cs"/>
              </a:rPr>
              <a:t> or </a:t>
            </a:r>
            <a:r>
              <a:rPr lang="en-GB" sz="1200" b="0" i="0" kern="1200" dirty="0" err="1" smtClean="0">
                <a:solidFill>
                  <a:schemeClr val="tx1"/>
                </a:solidFill>
                <a:effectLst/>
                <a:latin typeface="+mn-lt"/>
                <a:ea typeface="+mn-ea"/>
                <a:cs typeface="+mn-cs"/>
              </a:rPr>
              <a:t>Sulbutiamine</a:t>
            </a:r>
            <a:r>
              <a:rPr lang="en-GB" sz="1200" b="0" i="0" kern="1200" dirty="0" smtClean="0">
                <a:solidFill>
                  <a:schemeClr val="tx1"/>
                </a:solidFill>
                <a:effectLst/>
                <a:latin typeface="+mn-lt"/>
                <a:ea typeface="+mn-ea"/>
                <a:cs typeface="+mn-cs"/>
              </a:rPr>
              <a:t>. If you want to explore these, I’d highly recommend you </a:t>
            </a:r>
            <a:r>
              <a:rPr lang="en-GB" sz="1200" b="0" i="0" u="none" strike="noStrike" kern="1200" dirty="0" smtClean="0">
                <a:solidFill>
                  <a:schemeClr val="tx1"/>
                </a:solidFill>
                <a:effectLst/>
                <a:latin typeface="+mn-lt"/>
                <a:ea typeface="+mn-ea"/>
                <a:cs typeface="+mn-cs"/>
                <a:hlinkClick r:id="rId3"/>
              </a:rPr>
              <a:t>grab the free online manual The Limitless Pill,</a:t>
            </a:r>
            <a:r>
              <a:rPr lang="en-GB" sz="1200" b="0" i="0" kern="1200" dirty="0" smtClean="0">
                <a:solidFill>
                  <a:schemeClr val="tx1"/>
                </a:solidFill>
                <a:effectLst/>
                <a:latin typeface="+mn-lt"/>
                <a:ea typeface="+mn-ea"/>
                <a:cs typeface="+mn-cs"/>
              </a:rPr>
              <a:t> which was written by Mark Joyner, who was a guest on the podcast episode, “</a:t>
            </a:r>
            <a:r>
              <a:rPr lang="en-GB" sz="1200" b="0" i="0" u="none" strike="noStrike" kern="1200" dirty="0" smtClean="0">
                <a:solidFill>
                  <a:schemeClr val="tx1"/>
                </a:solidFill>
                <a:effectLst/>
                <a:latin typeface="+mn-lt"/>
                <a:ea typeface="+mn-ea"/>
                <a:cs typeface="+mn-cs"/>
                <a:hlinkClick r:id="rId4" tooltip="Are Your Expensive Multivitamins Even Absorbed…Or Are There Better Ways To Deliver Precious Nutrients To Your Body?"/>
              </a:rPr>
              <a:t>Are Your Expensive Multivitamins Even Absorbed…Or Are There Better Ways To Deliver Precious Nutrients To Your Body?</a:t>
            </a:r>
            <a:r>
              <a:rPr lang="en-GB" sz="1200" b="0" i="0" kern="1200" dirty="0" smtClean="0">
                <a:solidFill>
                  <a:schemeClr val="tx1"/>
                </a:solidFill>
                <a:effectLst/>
                <a:latin typeface="+mn-lt"/>
                <a:ea typeface="+mn-ea"/>
                <a:cs typeface="+mn-cs"/>
              </a:rPr>
              <a:t>“</a:t>
            </a:r>
            <a:r>
              <a:rPr lang="en-GB" sz="1200" b="0" i="0" u="none" strike="noStrike" kern="1200" dirty="0" smtClean="0">
                <a:solidFill>
                  <a:schemeClr val="tx1"/>
                </a:solidFill>
                <a:effectLst/>
                <a:latin typeface="+mn-lt"/>
                <a:ea typeface="+mn-ea"/>
                <a:cs typeface="+mn-cs"/>
                <a:hlinkClick r:id="rId4" tooltip="Are Your Expensive Multivitamins Even Absorbed…Or Are There Better Ways To Deliver Precious Nutrients To Your Body?"/>
              </a:rPr>
              <a:t/>
            </a:r>
            <a:br>
              <a:rPr lang="en-GB" sz="1200" b="0" i="0" u="none" strike="noStrike" kern="1200" dirty="0" smtClean="0">
                <a:solidFill>
                  <a:schemeClr val="tx1"/>
                </a:solidFill>
                <a:effectLst/>
                <a:latin typeface="+mn-lt"/>
                <a:ea typeface="+mn-ea"/>
                <a:cs typeface="+mn-cs"/>
                <a:hlinkClick r:id="rId4" tooltip="Are Your Expensive Multivitamins Even Absorbed…Or Are There Better Ways To Deliver Precious Nutrients To Your Body?"/>
              </a:rPr>
            </a:b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In addition, you’ll notice a repeating pattern with many of the items listed below – they are either fat soluble compounds or they are dependent on fat for their absorption or proper utilization. In other words, it doesn’t matter how many brain-hacking nutrients you take if you’re eating a low fat diet or shooting for a low blood cholesterol value. </a:t>
            </a:r>
            <a:r>
              <a:rPr lang="en-GB" sz="1200" b="0" i="0" u="none" strike="noStrike" kern="1200" dirty="0" smtClean="0">
                <a:solidFill>
                  <a:schemeClr val="tx1"/>
                </a:solidFill>
                <a:effectLst/>
                <a:latin typeface="+mn-lt"/>
                <a:ea typeface="+mn-ea"/>
                <a:cs typeface="+mn-cs"/>
                <a:hlinkClick r:id="rId5"/>
              </a:rPr>
              <a:t>So go back and read Chapter 13 and adjust your diet accordingly if necessary.</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30</a:t>
            </a:fld>
            <a:endParaRPr lang="en-GB"/>
          </a:p>
        </p:txBody>
      </p:sp>
    </p:spTree>
    <p:extLst>
      <p:ext uri="{BB962C8B-B14F-4D97-AF65-F5344CB8AC3E}">
        <p14:creationId xmlns:p14="http://schemas.microsoft.com/office/powerpoint/2010/main" val="278808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Decision-Making Fatigue</a:t>
            </a:r>
          </a:p>
          <a:p>
            <a:pPr fontAlgn="base"/>
            <a:r>
              <a:rPr lang="en-GB" sz="1200" b="1" i="0" kern="1200" dirty="0" smtClean="0">
                <a:solidFill>
                  <a:schemeClr val="tx1"/>
                </a:solidFill>
                <a:effectLst/>
                <a:latin typeface="+mn-lt"/>
                <a:ea typeface="+mn-ea"/>
                <a:cs typeface="+mn-cs"/>
              </a:rPr>
              <a:t>Interestingly, the fatigue brought on by your central governor can be compounded if you are distracted by other details, such as problem solving, complexity of an exercise or movement, or stressful thoughts about work, family or life.</a:t>
            </a:r>
            <a:endParaRPr lang="en-GB" sz="1200" b="0" i="0" kern="1200" dirty="0" smtClean="0">
              <a:solidFill>
                <a:schemeClr val="tx1"/>
              </a:solidFill>
              <a:effectLst/>
              <a:latin typeface="+mn-lt"/>
              <a:ea typeface="+mn-ea"/>
              <a:cs typeface="+mn-cs"/>
            </a:endParaRPr>
          </a:p>
          <a:p>
            <a:pPr fontAlgn="base"/>
            <a:r>
              <a:rPr lang="en-GB" sz="1200" b="0" i="0" kern="1200" dirty="0" err="1" smtClean="0">
                <a:solidFill>
                  <a:schemeClr val="tx1"/>
                </a:solidFill>
                <a:effectLst/>
                <a:latin typeface="+mn-lt"/>
                <a:ea typeface="+mn-ea"/>
                <a:cs typeface="+mn-cs"/>
              </a:rPr>
              <a:t>Dr.</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Samuele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Marcore</a:t>
            </a:r>
            <a:r>
              <a:rPr lang="en-GB" sz="1200" b="0" i="0" kern="1200" dirty="0" smtClean="0">
                <a:solidFill>
                  <a:schemeClr val="tx1"/>
                </a:solidFill>
                <a:effectLst/>
                <a:latin typeface="+mn-lt"/>
                <a:ea typeface="+mn-ea"/>
                <a:cs typeface="+mn-cs"/>
              </a:rPr>
              <a:t>, a UK sports scientist, believes that because of this, fatigue can be a perception of your mind just as much as a physiological state. He bases this on the fact that the anterior cingulate cortex in your brain is the area responsible for control of your heart rate and breathing, but also the area responsible for making complex decisions, paying attention to detail, and doing things like figuring out if you are supposed to be using your right leg or left leg, interpreting a financial spreadsheet, or not getting distracted by commotion going on around you. In other words, the more you’re requiring your brain to do at any given time, the faster it’s probably going to fatigue – regardless of how fit your muscles, lungs or heart are.</a:t>
            </a:r>
          </a:p>
          <a:p>
            <a:pPr fontAlgn="base"/>
            <a:r>
              <a:rPr lang="en-GB" sz="1200" b="0" i="0" kern="1200" dirty="0" err="1" smtClean="0">
                <a:solidFill>
                  <a:schemeClr val="tx1"/>
                </a:solidFill>
                <a:effectLst/>
                <a:latin typeface="+mn-lt"/>
                <a:ea typeface="+mn-ea"/>
                <a:cs typeface="+mn-cs"/>
              </a:rPr>
              <a:t>Dr.</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Marcore</a:t>
            </a:r>
            <a:r>
              <a:rPr lang="en-GB" sz="1200" b="0" i="0" kern="1200" dirty="0" smtClean="0">
                <a:solidFill>
                  <a:schemeClr val="tx1"/>
                </a:solidFill>
                <a:effectLst/>
                <a:latin typeface="+mn-lt"/>
                <a:ea typeface="+mn-ea"/>
                <a:cs typeface="+mn-cs"/>
              </a:rPr>
              <a:t> argues that this kind of physical fatigue is simply a matter conflict resolution – a struggle between the part of your brain that wants you to quit and the part that wants you to keep going – and that the more “decision-making” fatigue you’re subjected to during exercise, the faster you’re going to physically fail.</a:t>
            </a:r>
          </a:p>
          <a:p>
            <a:pPr fontAlgn="base"/>
            <a:r>
              <a:rPr lang="en-GB" sz="1200" b="0" i="0" kern="1200" dirty="0" smtClean="0">
                <a:solidFill>
                  <a:schemeClr val="tx1"/>
                </a:solidFill>
                <a:effectLst/>
                <a:latin typeface="+mn-lt"/>
                <a:ea typeface="+mn-ea"/>
                <a:cs typeface="+mn-cs"/>
              </a:rPr>
              <a:t>This belief that fatigue is more a state of mind than an actual physiological state makes perfect sense when you watch runners who seem to be on the brink of complete physical break-down suddenly shift gears into </a:t>
            </a:r>
            <a:r>
              <a:rPr lang="en-GB" sz="1200" b="0" i="0" kern="1200" dirty="0" err="1" smtClean="0">
                <a:solidFill>
                  <a:schemeClr val="tx1"/>
                </a:solidFill>
                <a:effectLst/>
                <a:latin typeface="+mn-lt"/>
                <a:ea typeface="+mn-ea"/>
                <a:cs typeface="+mn-cs"/>
              </a:rPr>
              <a:t>into</a:t>
            </a:r>
            <a:r>
              <a:rPr lang="en-GB" sz="1200" b="0" i="0" kern="1200" dirty="0" smtClean="0">
                <a:solidFill>
                  <a:schemeClr val="tx1"/>
                </a:solidFill>
                <a:effectLst/>
                <a:latin typeface="+mn-lt"/>
                <a:ea typeface="+mn-ea"/>
                <a:cs typeface="+mn-cs"/>
              </a:rPr>
              <a:t> an all-out sprint for the last 200-to-300 yards of a 5K race – when they looked like they could not run another step just a few moments before.</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4</a:t>
            </a:fld>
            <a:endParaRPr lang="en-GB"/>
          </a:p>
        </p:txBody>
      </p:sp>
    </p:spTree>
    <p:extLst>
      <p:ext uri="{BB962C8B-B14F-4D97-AF65-F5344CB8AC3E}">
        <p14:creationId xmlns:p14="http://schemas.microsoft.com/office/powerpoint/2010/main" val="1807029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1) Vitamin D</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Within the pages of this book, I’ve praised the efficacy of Vitamin D for everything from boosting hormone levels to promoting bone health. But there are actually receptors for Vitamin D in the central nervous system and in the hippocampus (memory and spatial recognition) region of your brain. In these areas, Vitamin D not only protects neurons, but also regulates enzymes in your brain and cerebrospinal fluid that are involved in neurotransmitter synthesis and nerve growth (3).</a:t>
            </a:r>
          </a:p>
          <a:p>
            <a:pPr fontAlgn="base"/>
            <a:r>
              <a:rPr lang="en-GB" sz="1200" b="0" i="0" kern="1200" dirty="0" smtClean="0">
                <a:solidFill>
                  <a:schemeClr val="tx1"/>
                </a:solidFill>
                <a:effectLst/>
                <a:latin typeface="+mn-lt"/>
                <a:ea typeface="+mn-ea"/>
                <a:cs typeface="+mn-cs"/>
              </a:rPr>
              <a:t>One recent study investigating Vitamin D and cognitive function found that the lower your Vitamin D levels, the more negative your performance is on mental tests.  Another study fund that people with lower vitamin D levels have slower ability to process information – with this effect even more pronounced in individuals older than 60.</a:t>
            </a:r>
          </a:p>
          <a:p>
            <a:pPr fontAlgn="base"/>
            <a:r>
              <a:rPr lang="en-GB" sz="1200" b="0" i="0" kern="1200" dirty="0" smtClean="0">
                <a:solidFill>
                  <a:schemeClr val="tx1"/>
                </a:solidFill>
                <a:effectLst/>
                <a:latin typeface="+mn-lt"/>
                <a:ea typeface="+mn-ea"/>
                <a:cs typeface="+mn-cs"/>
              </a:rPr>
              <a:t>It’s important to understand that when it comes to Vitamin D, none of the strategies I’m about to give you will hold a candle to daily sunlight exposure combined with adequate fat intake. But to get the memory-enhancement effect of increased Vitamin D (especially if you live in a northern climate or get limited sun exposure) include a few teaspoons of </a:t>
            </a:r>
            <a:r>
              <a:rPr lang="en-GB" sz="1200" b="0" i="0" u="none" strike="noStrike" kern="1200" dirty="0" smtClean="0">
                <a:solidFill>
                  <a:schemeClr val="tx1"/>
                </a:solidFill>
                <a:effectLst/>
                <a:latin typeface="+mn-lt"/>
                <a:ea typeface="+mn-ea"/>
                <a:cs typeface="+mn-cs"/>
                <a:hlinkClick r:id="rId3" tooltip="Cod Liver Oil"/>
              </a:rPr>
              <a:t>cod liver oil</a:t>
            </a:r>
            <a:r>
              <a:rPr lang="en-GB" sz="1200" b="0" i="0" kern="1200" dirty="0" smtClean="0">
                <a:solidFill>
                  <a:schemeClr val="tx1"/>
                </a:solidFill>
                <a:effectLst/>
                <a:latin typeface="+mn-lt"/>
                <a:ea typeface="+mn-ea"/>
                <a:cs typeface="+mn-cs"/>
              </a:rPr>
              <a:t> frequently in your diet, eat beef and butter, have calf’s liver now and then, and take approximately 2000-4000 daily international units (IU) of Vitamin D, preferably from a highly absorbable liquid source, such as a </a:t>
            </a:r>
            <a:r>
              <a:rPr lang="en-GB" sz="1200" b="0" i="0" u="none" strike="noStrike" kern="1200" dirty="0" smtClean="0">
                <a:solidFill>
                  <a:schemeClr val="tx1"/>
                </a:solidFill>
                <a:effectLst/>
                <a:latin typeface="+mn-lt"/>
                <a:ea typeface="+mn-ea"/>
                <a:cs typeface="+mn-cs"/>
                <a:hlinkClick r:id="rId4"/>
              </a:rPr>
              <a:t>spray</a:t>
            </a:r>
            <a:r>
              <a:rPr lang="en-GB" sz="1200" b="0" i="0" kern="1200" dirty="0" smtClean="0">
                <a:solidFill>
                  <a:schemeClr val="tx1"/>
                </a:solidFill>
                <a:effectLst/>
                <a:latin typeface="+mn-lt"/>
                <a:ea typeface="+mn-ea"/>
                <a:cs typeface="+mn-cs"/>
              </a:rPr>
              <a:t> or an </a:t>
            </a:r>
            <a:r>
              <a:rPr lang="en-GB" sz="1200" b="0" i="0" u="none" strike="noStrike" kern="1200" dirty="0" smtClean="0">
                <a:solidFill>
                  <a:schemeClr val="tx1"/>
                </a:solidFill>
                <a:effectLst/>
                <a:latin typeface="+mn-lt"/>
                <a:ea typeface="+mn-ea"/>
                <a:cs typeface="+mn-cs"/>
                <a:hlinkClick r:id="rId5"/>
              </a:rPr>
              <a:t>oil</a:t>
            </a:r>
            <a:r>
              <a:rPr lang="en-GB" sz="1200" b="0"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When it comes to Vitamin D, there can be a law of diminishing returns, so I highly recommend you pair Vitamin D testing with your intake, and keep your levels between 40 and 80 ng/ml. Finally, if you’re a vegetarian or vegan or eating inadequate amounts of fat, do not just take a bunch of D, because it can be toxic unless you pair it with A and K.</a:t>
            </a:r>
          </a:p>
          <a:p>
            <a:pPr fontAlgn="base"/>
            <a:r>
              <a:rPr lang="en-GB" sz="1200" b="0" i="0" kern="1200" dirty="0" smtClean="0">
                <a:solidFill>
                  <a:schemeClr val="tx1"/>
                </a:solidFill>
                <a:effectLst/>
                <a:latin typeface="+mn-lt"/>
                <a:ea typeface="+mn-ea"/>
                <a:cs typeface="+mn-cs"/>
              </a:rPr>
              <a:t>——————————————–</a:t>
            </a:r>
          </a:p>
          <a:p>
            <a:pPr fontAlgn="base"/>
            <a:r>
              <a:rPr lang="en-GB" sz="1200" b="1" i="0" kern="1200" dirty="0" smtClean="0">
                <a:solidFill>
                  <a:schemeClr val="tx1"/>
                </a:solidFill>
                <a:effectLst/>
                <a:latin typeface="+mn-lt"/>
                <a:ea typeface="+mn-ea"/>
                <a:cs typeface="+mn-cs"/>
              </a:rPr>
              <a:t>2) Vitamin K2</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Your brain contains one of the highest concentrations of vitamin K2 in your entire body, and it is in this area of your body that Vitamin K2 prevents free radical damage to neurons and contributes to the production of the protective “myelin” sheets around your brain cells.</a:t>
            </a:r>
          </a:p>
          <a:p>
            <a:pPr fontAlgn="base"/>
            <a:r>
              <a:rPr lang="en-GB" sz="1200" b="0" i="0" kern="1200" dirty="0" smtClean="0">
                <a:solidFill>
                  <a:schemeClr val="tx1"/>
                </a:solidFill>
                <a:effectLst/>
                <a:latin typeface="+mn-lt"/>
                <a:ea typeface="+mn-ea"/>
                <a:cs typeface="+mn-cs"/>
              </a:rPr>
              <a:t>In this book, I have already discussed Vitamin K2 in </a:t>
            </a:r>
            <a:r>
              <a:rPr lang="en-GB" sz="1200" b="0" i="0" u="none" strike="noStrike" kern="1200" dirty="0" smtClean="0">
                <a:solidFill>
                  <a:schemeClr val="tx1"/>
                </a:solidFill>
                <a:effectLst/>
                <a:latin typeface="+mn-lt"/>
                <a:ea typeface="+mn-ea"/>
                <a:cs typeface="+mn-cs"/>
                <a:hlinkClick r:id="rId6"/>
              </a:rPr>
              <a:t>Chapter 14</a:t>
            </a:r>
            <a:r>
              <a:rPr lang="en-GB" sz="1200" b="0" i="0" kern="1200" dirty="0" smtClean="0">
                <a:solidFill>
                  <a:schemeClr val="tx1"/>
                </a:solidFill>
                <a:effectLst/>
                <a:latin typeface="+mn-lt"/>
                <a:ea typeface="+mn-ea"/>
                <a:cs typeface="+mn-cs"/>
              </a:rPr>
              <a:t> as a very important supplement for vegans and vegetarians, Vitamin K2 is a relatively new darling on the supplement front, and many folks are rushing out to buy and use it for it’s bone building, brain building, and other remarkable benefits (2). But the fact is, unless you are vegan or vegetarian, or you have a serious deficiency or disease that requires K2 intake, you’re better off getting your K2 from natural sources such as grass-fed beef, fermented dairy products (like kefir) and </a:t>
            </a:r>
            <a:r>
              <a:rPr lang="en-GB" sz="1200" b="0" i="0" kern="1200" dirty="0" err="1" smtClean="0">
                <a:solidFill>
                  <a:schemeClr val="tx1"/>
                </a:solidFill>
                <a:effectLst/>
                <a:latin typeface="+mn-lt"/>
                <a:ea typeface="+mn-ea"/>
                <a:cs typeface="+mn-cs"/>
              </a:rPr>
              <a:t>natto</a:t>
            </a:r>
            <a:r>
              <a:rPr lang="en-GB" sz="1200" b="0" i="0" kern="1200" dirty="0" smtClean="0">
                <a:solidFill>
                  <a:schemeClr val="tx1"/>
                </a:solidFill>
                <a:effectLst/>
                <a:latin typeface="+mn-lt"/>
                <a:ea typeface="+mn-ea"/>
                <a:cs typeface="+mn-cs"/>
              </a:rPr>
              <a:t> (a fermented soybean derivative).</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Go back and </a:t>
            </a:r>
            <a:r>
              <a:rPr lang="en-GB" sz="1200" b="0" i="0" u="none" strike="noStrike" kern="1200" dirty="0" smtClean="0">
                <a:solidFill>
                  <a:schemeClr val="tx1"/>
                </a:solidFill>
                <a:effectLst/>
                <a:latin typeface="+mn-lt"/>
                <a:ea typeface="+mn-ea"/>
                <a:cs typeface="+mn-cs"/>
                <a:hlinkClick r:id="rId6"/>
              </a:rPr>
              <a:t>read Chapter 14</a:t>
            </a:r>
            <a:r>
              <a:rPr lang="en-GB" sz="1200" b="0" i="0" kern="1200" dirty="0" smtClean="0">
                <a:solidFill>
                  <a:schemeClr val="tx1"/>
                </a:solidFill>
                <a:effectLst/>
                <a:latin typeface="+mn-lt"/>
                <a:ea typeface="+mn-ea"/>
                <a:cs typeface="+mn-cs"/>
              </a:rPr>
              <a:t> if you want to learn more about K2 supplements and dosage.</a:t>
            </a:r>
          </a:p>
          <a:p>
            <a:pPr fontAlgn="base"/>
            <a:r>
              <a:rPr lang="en-GB" sz="1200" b="0" i="0" kern="1200" dirty="0" smtClean="0">
                <a:solidFill>
                  <a:schemeClr val="tx1"/>
                </a:solidFill>
                <a:effectLst/>
                <a:latin typeface="+mn-lt"/>
                <a:ea typeface="+mn-ea"/>
                <a:cs typeface="+mn-cs"/>
              </a:rPr>
              <a:t>——————————————–</a:t>
            </a:r>
          </a:p>
          <a:p>
            <a:pPr fontAlgn="base"/>
            <a:r>
              <a:rPr lang="en-GB" sz="1200" b="1" i="0" kern="1200" dirty="0" smtClean="0">
                <a:solidFill>
                  <a:schemeClr val="tx1"/>
                </a:solidFill>
                <a:effectLst/>
                <a:latin typeface="+mn-lt"/>
                <a:ea typeface="+mn-ea"/>
                <a:cs typeface="+mn-cs"/>
              </a:rPr>
              <a:t>3) Fatty Acids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A substance called “arachidonic acid” is one of the most abundant fatty acids in the brain, and is crucial your neurological health, since it helps build the cell membranes in your hippocampus, helps protect your brain from free radical damage, and activates proteins that are responsible for growth and repair of neurons in your brain (5). In one study, 18 month old infants who were given arachidonic acid supplements for 17 weeks showed significant improvements in intelligence, and in adults impaired arachidonic acid metabolism or insufficient arachidonic acid intake is linked to brain issues such as Alzheimer’s and bipolar disorder.</a:t>
            </a:r>
          </a:p>
          <a:p>
            <a:pPr fontAlgn="base"/>
            <a:r>
              <a:rPr lang="en-GB" sz="1200" b="0" i="0" kern="1200" dirty="0" smtClean="0">
                <a:solidFill>
                  <a:schemeClr val="tx1"/>
                </a:solidFill>
                <a:effectLst/>
                <a:latin typeface="+mn-lt"/>
                <a:ea typeface="+mn-ea"/>
                <a:cs typeface="+mn-cs"/>
              </a:rPr>
              <a:t>In my opinion, it would be silly to supplement with arachidonic acid since it is readily available in food sources, including Tilapia, catfish, yellowtail and mackerel (sushi anyone?), fatty cuts of meat, duck, eggs and dairy. If you want a better brain, you should frequently go out of your way to get your </a:t>
            </a:r>
            <a:r>
              <a:rPr lang="en-GB" sz="1200" b="0" i="0" kern="1200" dirty="0" err="1" smtClean="0">
                <a:solidFill>
                  <a:schemeClr val="tx1"/>
                </a:solidFill>
                <a:effectLst/>
                <a:latin typeface="+mn-lt"/>
                <a:ea typeface="+mn-ea"/>
                <a:cs typeface="+mn-cs"/>
              </a:rPr>
              <a:t>chompers</a:t>
            </a:r>
            <a:r>
              <a:rPr lang="en-GB" sz="1200" b="0" i="0" kern="1200" dirty="0" smtClean="0">
                <a:solidFill>
                  <a:schemeClr val="tx1"/>
                </a:solidFill>
                <a:effectLst/>
                <a:latin typeface="+mn-lt"/>
                <a:ea typeface="+mn-ea"/>
                <a:cs typeface="+mn-cs"/>
              </a:rPr>
              <a:t> on fatty foods.</a:t>
            </a:r>
          </a:p>
          <a:p>
            <a:pPr fontAlgn="base"/>
            <a:r>
              <a:rPr lang="en-GB" sz="1200" b="0" i="0" kern="1200" dirty="0" smtClean="0">
                <a:solidFill>
                  <a:schemeClr val="tx1"/>
                </a:solidFill>
                <a:effectLst/>
                <a:latin typeface="+mn-lt"/>
                <a:ea typeface="+mn-ea"/>
                <a:cs typeface="+mn-cs"/>
              </a:rPr>
              <a:t>Incidentally, this highlights a reason why very active women need to be careful not to let their body fat levels fall too low if they plan on having children. Hip and butt fat are full of the </a:t>
            </a:r>
            <a:r>
              <a:rPr lang="en-GB" sz="1200" b="0" i="0" kern="1200" dirty="0" err="1" smtClean="0">
                <a:solidFill>
                  <a:schemeClr val="tx1"/>
                </a:solidFill>
                <a:effectLst/>
                <a:latin typeface="+mn-lt"/>
                <a:ea typeface="+mn-ea"/>
                <a:cs typeface="+mn-cs"/>
              </a:rPr>
              <a:t>the</a:t>
            </a:r>
            <a:r>
              <a:rPr lang="en-GB" sz="1200" b="0" i="0" kern="1200" dirty="0" smtClean="0">
                <a:solidFill>
                  <a:schemeClr val="tx1"/>
                </a:solidFill>
                <a:effectLst/>
                <a:latin typeface="+mn-lt"/>
                <a:ea typeface="+mn-ea"/>
                <a:cs typeface="+mn-cs"/>
              </a:rPr>
              <a:t> specific omega-3 fatty acids and DHA necessary for major brain development during the development of a baby, and if women are low on body fat and low in DHA, this will severely compromise intelligence in the baby.</a:t>
            </a:r>
          </a:p>
          <a:p>
            <a:pPr fontAlgn="base"/>
            <a:r>
              <a:rPr lang="en-GB" sz="1200" b="0" i="0" kern="1200" dirty="0" smtClean="0">
                <a:solidFill>
                  <a:schemeClr val="tx1"/>
                </a:solidFill>
                <a:effectLst/>
                <a:latin typeface="+mn-lt"/>
                <a:ea typeface="+mn-ea"/>
                <a:cs typeface="+mn-cs"/>
              </a:rPr>
              <a:t>——————————————–</a:t>
            </a:r>
          </a:p>
          <a:p>
            <a:pPr fontAlgn="base"/>
            <a:r>
              <a:rPr lang="en-GB" sz="1200" b="1" i="0" kern="1200" dirty="0" smtClean="0">
                <a:solidFill>
                  <a:schemeClr val="tx1"/>
                </a:solidFill>
                <a:effectLst/>
                <a:latin typeface="+mn-lt"/>
                <a:ea typeface="+mn-ea"/>
                <a:cs typeface="+mn-cs"/>
              </a:rPr>
              <a:t>4) Phosphatidylserine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Compared to other similar triglycerides and dietary fats, phosphatidylserine is found in abundance in neural tissue, where it serves as a structural component of cell membranes, and acts to increase your available acetylcholine levels (more on why that’s a good thing later) (12).</a:t>
            </a:r>
          </a:p>
          <a:p>
            <a:pPr fontAlgn="base"/>
            <a:r>
              <a:rPr lang="en-GB" sz="1200" b="0" i="0" kern="1200" dirty="0" smtClean="0">
                <a:solidFill>
                  <a:schemeClr val="tx1"/>
                </a:solidFill>
                <a:effectLst/>
                <a:latin typeface="+mn-lt"/>
                <a:ea typeface="+mn-ea"/>
                <a:cs typeface="+mn-cs"/>
              </a:rPr>
              <a:t>Phosphatidylserine has been shown to improve memory and spatial recognition in rats, and may also improve cognitive performance and memory in humans, although the majority of studies have been done in elderly individuals (where phosphatidylserine has been shown to be beneficial in decreasing progression of Alzheimer’s disease and dementia).</a:t>
            </a:r>
          </a:p>
          <a:p>
            <a:pPr fontAlgn="base"/>
            <a:r>
              <a:rPr lang="en-GB" sz="1200" b="0" i="0" u="none" strike="noStrike" kern="1200" dirty="0" smtClean="0">
                <a:solidFill>
                  <a:schemeClr val="tx1"/>
                </a:solidFill>
                <a:effectLst/>
                <a:latin typeface="+mn-lt"/>
                <a:ea typeface="+mn-ea"/>
                <a:cs typeface="+mn-cs"/>
                <a:hlinkClick r:id="rId7" tooltip="Phosphatidylserine"/>
              </a:rPr>
              <a:t>Although you can find phosphatidylserine</a:t>
            </a:r>
            <a:r>
              <a:rPr lang="en-GB" sz="1200" b="0" i="0" kern="1200" dirty="0" smtClean="0">
                <a:solidFill>
                  <a:schemeClr val="tx1"/>
                </a:solidFill>
                <a:effectLst/>
                <a:latin typeface="+mn-lt"/>
                <a:ea typeface="+mn-ea"/>
                <a:cs typeface="+mn-cs"/>
              </a:rPr>
              <a:t> in supplement and pill forms (especially in the form of krill oil), it tends to be expensive, especially when you consider that you can get it in fairly high levels in seafood, particularly herring and mackerel. Perhaps you’re seeing a pattern here that it might be a good idea to become a fan of sushi and sashimi if you’re aren’t already including in your diet – or at least start getting some good canned herring or mackerel to put on your salad every now and again.</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31</a:t>
            </a:fld>
            <a:endParaRPr lang="en-GB"/>
          </a:p>
        </p:txBody>
      </p:sp>
    </p:spTree>
    <p:extLst>
      <p:ext uri="{BB962C8B-B14F-4D97-AF65-F5344CB8AC3E}">
        <p14:creationId xmlns:p14="http://schemas.microsoft.com/office/powerpoint/2010/main" val="2788082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5)  Fish Oil</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As you learned in the last chapter, signals used in thought, memory and processing bounce around in your brain and get transferred from one brain cell (neuron) to another via a point called a synapse, where the signals cross a physical channel before moving on to the next neuron. The walls that these signals need to pass through are comprised of cell membranes made up of about 20% essential fatty acids – like the omega-3 fatty acids found in fish oil.</a:t>
            </a:r>
          </a:p>
          <a:p>
            <a:pPr fontAlgn="base"/>
            <a:r>
              <a:rPr lang="en-GB" sz="1200" b="0" i="0" kern="1200" dirty="0" smtClean="0">
                <a:solidFill>
                  <a:schemeClr val="tx1"/>
                </a:solidFill>
                <a:effectLst/>
                <a:latin typeface="+mn-lt"/>
                <a:ea typeface="+mn-ea"/>
                <a:cs typeface="+mn-cs"/>
              </a:rPr>
              <a:t>Specifically, these Omega-3 fatty acids may make the membrane that holds these channels more elastic, making it easier for the channels to change shape and for signals to propagate throughout your nervous system. With inadequate Omega-3 fatty acids, these channels lose flexibility and electrical impulses become hindered. Inadequate fatty acids may also harm the function of structures called G-proteins, which are the inside the cell membrane and of vital importance to the transmission of signals between brain cells.</a:t>
            </a:r>
          </a:p>
          <a:p>
            <a:pPr fontAlgn="base"/>
            <a:r>
              <a:rPr lang="en-GB" sz="1200" b="0" i="0" kern="1200" dirty="0" smtClean="0">
                <a:solidFill>
                  <a:schemeClr val="tx1"/>
                </a:solidFill>
                <a:effectLst/>
                <a:latin typeface="+mn-lt"/>
                <a:ea typeface="+mn-ea"/>
                <a:cs typeface="+mn-cs"/>
              </a:rPr>
              <a:t>With as little as 2 grams per day, the use of omega-3 fatty acids like fish oil may also reduce severity of dyslexia and attention deficit hyperactivity disorder (ADHD), Alzheimer’s, brain atrophy and cognitive decline, while simultaneously improving mental function (17).</a:t>
            </a:r>
          </a:p>
          <a:p>
            <a:pPr fontAlgn="base"/>
            <a:r>
              <a:rPr lang="en-GB" sz="1200" b="0" i="0" kern="1200" dirty="0" smtClean="0">
                <a:solidFill>
                  <a:schemeClr val="tx1"/>
                </a:solidFill>
                <a:effectLst/>
                <a:latin typeface="+mn-lt"/>
                <a:ea typeface="+mn-ea"/>
                <a:cs typeface="+mn-cs"/>
              </a:rPr>
              <a:t>Don’t waste your money on cheap, ethyl-ester forms of fish oil that you’ll find in most supplements. Instead, pair 1-2 grams of a daily dose of </a:t>
            </a:r>
            <a:r>
              <a:rPr lang="en-GB" sz="1200" b="0" i="0" u="none" strike="noStrike" kern="1200" dirty="0" smtClean="0">
                <a:solidFill>
                  <a:schemeClr val="tx1"/>
                </a:solidFill>
                <a:effectLst/>
                <a:latin typeface="+mn-lt"/>
                <a:ea typeface="+mn-ea"/>
                <a:cs typeface="+mn-cs"/>
                <a:hlinkClick r:id="rId3" tooltip="Fish Oil"/>
              </a:rPr>
              <a:t>triglyceride based fish oil </a:t>
            </a:r>
            <a:r>
              <a:rPr lang="en-GB" sz="1200" b="0" i="0" kern="1200" dirty="0" smtClean="0">
                <a:solidFill>
                  <a:schemeClr val="tx1"/>
                </a:solidFill>
                <a:effectLst/>
                <a:latin typeface="+mn-lt"/>
                <a:ea typeface="+mn-ea"/>
                <a:cs typeface="+mn-cs"/>
              </a:rPr>
              <a:t>with regular intake of cold-water fish like mackerel, herring, anchovies or sardines. It’s also a good idea to consume a fish oil that includes antioxidants such as </a:t>
            </a:r>
            <a:r>
              <a:rPr lang="en-GB" sz="1200" b="0" i="0" kern="1200" dirty="0" err="1" smtClean="0">
                <a:solidFill>
                  <a:schemeClr val="tx1"/>
                </a:solidFill>
                <a:effectLst/>
                <a:latin typeface="+mn-lt"/>
                <a:ea typeface="+mn-ea"/>
                <a:cs typeface="+mn-cs"/>
              </a:rPr>
              <a:t>astaxanthin</a:t>
            </a:r>
            <a:r>
              <a:rPr lang="en-GB" sz="1200" b="0" i="0" kern="1200" dirty="0" smtClean="0">
                <a:solidFill>
                  <a:schemeClr val="tx1"/>
                </a:solidFill>
                <a:effectLst/>
                <a:latin typeface="+mn-lt"/>
                <a:ea typeface="+mn-ea"/>
                <a:cs typeface="+mn-cs"/>
              </a:rPr>
              <a:t>, Vitamin D and Vitamin E, and  to also step up dark, leafy green and dark fruit intake, or include a good antioxidant supplement. This is all the more important if you decide to “mega-dose” with 8-10g of fish oil per day (which I personally do on any day I’m not eating fish).</a:t>
            </a:r>
          </a:p>
          <a:p>
            <a:pPr fontAlgn="base"/>
            <a:r>
              <a:rPr lang="en-GB" sz="1200" b="0" i="0" kern="1200" dirty="0" smtClean="0">
                <a:solidFill>
                  <a:schemeClr val="tx1"/>
                </a:solidFill>
                <a:effectLst/>
                <a:latin typeface="+mn-lt"/>
                <a:ea typeface="+mn-ea"/>
                <a:cs typeface="+mn-cs"/>
              </a:rPr>
              <a:t>——————————————–</a:t>
            </a:r>
          </a:p>
          <a:p>
            <a:pPr fontAlgn="base"/>
            <a:r>
              <a:rPr lang="en-GB" sz="1200" b="1" i="0" kern="1200" dirty="0" smtClean="0">
                <a:solidFill>
                  <a:schemeClr val="tx1"/>
                </a:solidFill>
                <a:effectLst/>
                <a:latin typeface="+mn-lt"/>
                <a:ea typeface="+mn-ea"/>
                <a:cs typeface="+mn-cs"/>
              </a:rPr>
              <a:t>6) </a:t>
            </a:r>
            <a:r>
              <a:rPr lang="en-GB" sz="1200" b="1" i="0" u="none" strike="noStrike" kern="1200" dirty="0" smtClean="0">
                <a:solidFill>
                  <a:schemeClr val="tx1"/>
                </a:solidFill>
                <a:effectLst/>
                <a:latin typeface="+mn-lt"/>
                <a:ea typeface="+mn-ea"/>
                <a:cs typeface="+mn-cs"/>
                <a:hlinkClick r:id="rId4" tooltip="MCT"/>
              </a:rPr>
              <a:t>MCT</a:t>
            </a:r>
            <a:r>
              <a:rPr lang="en-GB" sz="1200" b="1" i="0" kern="1200" dirty="0" smtClean="0">
                <a:solidFill>
                  <a:schemeClr val="tx1"/>
                </a:solidFill>
                <a:effectLst/>
                <a:latin typeface="+mn-lt"/>
                <a:ea typeface="+mn-ea"/>
                <a:cs typeface="+mn-cs"/>
              </a:rPr>
              <a:t>‘s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When your body burns fatty acids as a fuel, it produces an end-product called Acetyl-CoA. Acetyl-CoA is then converted into ketones, which are a fuel that is preferentially used by your brain. At high enough levels of blood ketones, you begin to experience significant cognitive boosts and an increase in focus, which is one of my reasons for including ketosis as a dietary performance strategy in </a:t>
            </a:r>
            <a:r>
              <a:rPr lang="en-GB" sz="1200" b="0" i="0" u="none" strike="noStrike" kern="1200" dirty="0" smtClean="0">
                <a:solidFill>
                  <a:schemeClr val="tx1"/>
                </a:solidFill>
                <a:effectLst/>
                <a:latin typeface="+mn-lt"/>
                <a:ea typeface="+mn-ea"/>
                <a:cs typeface="+mn-cs"/>
                <a:hlinkClick r:id="rId5"/>
              </a:rPr>
              <a:t>Chapter 14.</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One of the quickest ways to generate ketones from fatty acids is via the use of a special kind of fat called medium chain triglycerides, or MCT’s (9). While you can get ample MCT’s from </a:t>
            </a:r>
            <a:r>
              <a:rPr lang="en-GB" sz="1200" b="0" i="0" u="none" strike="noStrike" kern="1200" dirty="0" smtClean="0">
                <a:solidFill>
                  <a:schemeClr val="tx1"/>
                </a:solidFill>
                <a:effectLst/>
                <a:latin typeface="+mn-lt"/>
                <a:ea typeface="+mn-ea"/>
                <a:cs typeface="+mn-cs"/>
                <a:hlinkClick r:id="rId6" tooltip="coconut oil"/>
              </a:rPr>
              <a:t>coconut oil</a:t>
            </a:r>
            <a:r>
              <a:rPr lang="en-GB" sz="1200" b="0" i="0" kern="1200" dirty="0" smtClean="0">
                <a:solidFill>
                  <a:schemeClr val="tx1"/>
                </a:solidFill>
                <a:effectLst/>
                <a:latin typeface="+mn-lt"/>
                <a:ea typeface="+mn-ea"/>
                <a:cs typeface="+mn-cs"/>
              </a:rPr>
              <a:t>, you can get them in an even more purified and concentrated form from liquid MCT oil.</a:t>
            </a:r>
          </a:p>
          <a:p>
            <a:pPr fontAlgn="base"/>
            <a:r>
              <a:rPr lang="en-GB" sz="1200" b="0" i="0" kern="1200" dirty="0" smtClean="0">
                <a:solidFill>
                  <a:schemeClr val="tx1"/>
                </a:solidFill>
                <a:effectLst/>
                <a:latin typeface="+mn-lt"/>
                <a:ea typeface="+mn-ea"/>
                <a:cs typeface="+mn-cs"/>
              </a:rPr>
              <a:t>MCT’s are easy to use. You can blend several tablespoons of MCT oil with the coffee recipe you’ll find below or you can eat a couple tablespoons of coconut oil in the mid-morning or the mid-afternoon. Too many MCT’s can easily cause an upset stomach, so start small, and gradually titrate your dosage up.</a:t>
            </a:r>
          </a:p>
          <a:p>
            <a:pPr fontAlgn="base"/>
            <a:r>
              <a:rPr lang="en-GB" sz="1200" b="0" i="0" kern="1200" dirty="0" smtClean="0">
                <a:solidFill>
                  <a:schemeClr val="tx1"/>
                </a:solidFill>
                <a:effectLst/>
                <a:latin typeface="+mn-lt"/>
                <a:ea typeface="+mn-ea"/>
                <a:cs typeface="+mn-cs"/>
              </a:rPr>
              <a:t>Interestingly, although at the time of this writing, it has yet to be approved by the FDA, a special kind of ketone called “BHB” is </a:t>
            </a:r>
            <a:r>
              <a:rPr lang="en-GB" sz="1200" b="0" i="0" u="none" strike="noStrike" kern="1200" dirty="0" smtClean="0">
                <a:solidFill>
                  <a:schemeClr val="tx1"/>
                </a:solidFill>
                <a:effectLst/>
                <a:latin typeface="+mn-lt"/>
                <a:ea typeface="+mn-ea"/>
                <a:cs typeface="+mn-cs"/>
                <a:hlinkClick r:id="rId7"/>
              </a:rPr>
              <a:t>sold in the form of beta-</a:t>
            </a:r>
            <a:r>
              <a:rPr lang="en-GB" sz="1200" b="0" i="0" u="none" strike="noStrike" kern="1200" dirty="0" err="1" smtClean="0">
                <a:solidFill>
                  <a:schemeClr val="tx1"/>
                </a:solidFill>
                <a:effectLst/>
                <a:latin typeface="+mn-lt"/>
                <a:ea typeface="+mn-ea"/>
                <a:cs typeface="+mn-cs"/>
                <a:hlinkClick r:id="rId7"/>
              </a:rPr>
              <a:t>hydroxy</a:t>
            </a:r>
            <a:r>
              <a:rPr lang="en-GB" sz="1200" b="0" i="0" u="none" strike="noStrike" kern="1200" dirty="0" smtClean="0">
                <a:solidFill>
                  <a:schemeClr val="tx1"/>
                </a:solidFill>
                <a:effectLst/>
                <a:latin typeface="+mn-lt"/>
                <a:ea typeface="+mn-ea"/>
                <a:cs typeface="+mn-cs"/>
                <a:hlinkClick r:id="rId7"/>
              </a:rPr>
              <a:t>-butyrate salts</a:t>
            </a:r>
            <a:r>
              <a:rPr lang="en-GB" sz="1200" b="0" i="0" kern="1200" dirty="0" smtClean="0">
                <a:solidFill>
                  <a:schemeClr val="tx1"/>
                </a:solidFill>
                <a:effectLst/>
                <a:latin typeface="+mn-lt"/>
                <a:ea typeface="+mn-ea"/>
                <a:cs typeface="+mn-cs"/>
              </a:rPr>
              <a:t> and can instantly increase levels of blood ketones without you needing to consume any fat at all. This could be an interesting supplement to keep an eye on, and I suspect it will become mainstream very soon.</a:t>
            </a:r>
          </a:p>
          <a:p>
            <a:pPr fontAlgn="base"/>
            <a:r>
              <a:rPr lang="en-GB" sz="1200" b="0" i="0" kern="1200" dirty="0" smtClean="0">
                <a:solidFill>
                  <a:schemeClr val="tx1"/>
                </a:solidFill>
                <a:effectLst/>
                <a:latin typeface="+mn-lt"/>
                <a:ea typeface="+mn-ea"/>
                <a:cs typeface="+mn-cs"/>
              </a:rPr>
              <a:t> ——————————————–</a:t>
            </a:r>
          </a:p>
          <a:p>
            <a:pPr fontAlgn="base"/>
            <a:r>
              <a:rPr lang="en-GB" sz="1200" b="1" i="0" kern="1200" dirty="0" smtClean="0">
                <a:solidFill>
                  <a:schemeClr val="tx1"/>
                </a:solidFill>
                <a:effectLst/>
                <a:latin typeface="+mn-lt"/>
                <a:ea typeface="+mn-ea"/>
                <a:cs typeface="+mn-cs"/>
              </a:rPr>
              <a:t>7) Caffeine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100mg of caffeine, which is close to the amount you’ll get in a cup of black coffee, has been proven to improve memory recall (11). Caffeine’s psychostimulatory effects are primarily because it blocks a receptor in your central nervous system that is responsible for binding a compound called adenosine. When you inhibit adenosine, you get increased activity of dopamine and glutamate, two feel-good, alertness-increasing brain-stimulating compounds.</a:t>
            </a:r>
          </a:p>
          <a:p>
            <a:pPr fontAlgn="base"/>
            <a:r>
              <a:rPr lang="en-GB" sz="1200" b="0" i="0" kern="1200" dirty="0" smtClean="0">
                <a:solidFill>
                  <a:schemeClr val="tx1"/>
                </a:solidFill>
                <a:effectLst/>
                <a:latin typeface="+mn-lt"/>
                <a:ea typeface="+mn-ea"/>
                <a:cs typeface="+mn-cs"/>
              </a:rPr>
              <a:t>However, as you learned in the previous chapter, more caffeine is not better, since higher doses may decrease blood flow to your brain, and you can quickly build up tolerance. Furthermore, at least three caffeine-induced disorders are recognized by the American Psychiatric Association:  caffeine intoxication, caffeine-induced sleep disorder and caffeine-induced anxiety disorder. Furthermore, you need to choose fresh coffee from </a:t>
            </a:r>
            <a:r>
              <a:rPr lang="en-GB" sz="1200" b="0" i="0" kern="1200" dirty="0" err="1" smtClean="0">
                <a:solidFill>
                  <a:schemeClr val="tx1"/>
                </a:solidFill>
                <a:effectLst/>
                <a:latin typeface="+mn-lt"/>
                <a:ea typeface="+mn-ea"/>
                <a:cs typeface="+mn-cs"/>
              </a:rPr>
              <a:t>arabica</a:t>
            </a:r>
            <a:r>
              <a:rPr lang="en-GB" sz="1200" b="0" i="0" kern="1200" dirty="0" smtClean="0">
                <a:solidFill>
                  <a:schemeClr val="tx1"/>
                </a:solidFill>
                <a:effectLst/>
                <a:latin typeface="+mn-lt"/>
                <a:ea typeface="+mn-ea"/>
                <a:cs typeface="+mn-cs"/>
              </a:rPr>
              <a:t> beans, and not coffee powders or substitutes, since cheap coffee and coffee knock-offs are high in mycotoxins, which ironically give you fuzzy thinking.</a:t>
            </a:r>
          </a:p>
          <a:p>
            <a:pPr fontAlgn="base"/>
            <a:r>
              <a:rPr lang="en-GB" sz="1200" b="0" i="0" kern="1200" dirty="0" smtClean="0">
                <a:solidFill>
                  <a:schemeClr val="tx1"/>
                </a:solidFill>
                <a:effectLst/>
                <a:latin typeface="+mn-lt"/>
                <a:ea typeface="+mn-ea"/>
                <a:cs typeface="+mn-cs"/>
              </a:rPr>
              <a:t>If you want to combine caffeine’s benefits with MCT Oil and ketosis, my recommendation is to drink caffeinated </a:t>
            </a:r>
            <a:r>
              <a:rPr lang="en-GB" sz="1200" b="0" i="0" u="none" strike="noStrike" kern="1200" dirty="0" smtClean="0">
                <a:solidFill>
                  <a:schemeClr val="tx1"/>
                </a:solidFill>
                <a:effectLst/>
                <a:latin typeface="+mn-lt"/>
                <a:ea typeface="+mn-ea"/>
                <a:cs typeface="+mn-cs"/>
                <a:hlinkClick r:id="rId8"/>
              </a:rPr>
              <a:t>Bulletproof Coffee</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9"/>
              </a:rPr>
              <a:t>recipe in Chapter 11</a:t>
            </a:r>
            <a:r>
              <a:rPr lang="en-GB" sz="1200" b="0" i="0" kern="1200" dirty="0" smtClean="0">
                <a:solidFill>
                  <a:schemeClr val="tx1"/>
                </a:solidFill>
                <a:effectLst/>
                <a:latin typeface="+mn-lt"/>
                <a:ea typeface="+mn-ea"/>
                <a:cs typeface="+mn-cs"/>
              </a:rPr>
              <a:t>), but at least once every few weeks, switch to decaf to avoid building up any caffeine tolerance.</a:t>
            </a:r>
          </a:p>
          <a:p>
            <a:pPr fontAlgn="base"/>
            <a:r>
              <a:rPr lang="en-GB" sz="1200" b="0" i="0" kern="1200" dirty="0" smtClean="0">
                <a:solidFill>
                  <a:schemeClr val="tx1"/>
                </a:solidFill>
                <a:effectLst/>
                <a:latin typeface="+mn-lt"/>
                <a:ea typeface="+mn-ea"/>
                <a:cs typeface="+mn-cs"/>
              </a:rPr>
              <a:t> ——————————————–</a:t>
            </a:r>
          </a:p>
          <a:p>
            <a:pPr fontAlgn="base"/>
            <a:r>
              <a:rPr lang="en-GB" sz="1200" b="1" i="0" kern="1200" dirty="0" smtClean="0">
                <a:solidFill>
                  <a:schemeClr val="tx1"/>
                </a:solidFill>
                <a:effectLst/>
                <a:latin typeface="+mn-lt"/>
                <a:ea typeface="+mn-ea"/>
                <a:cs typeface="+mn-cs"/>
              </a:rPr>
              <a:t>8) L-</a:t>
            </a:r>
            <a:r>
              <a:rPr lang="en-GB" sz="1200" b="1" i="0" kern="1200" dirty="0" err="1" smtClean="0">
                <a:solidFill>
                  <a:schemeClr val="tx1"/>
                </a:solidFill>
                <a:effectLst/>
                <a:latin typeface="+mn-lt"/>
                <a:ea typeface="+mn-ea"/>
                <a:cs typeface="+mn-cs"/>
              </a:rPr>
              <a:t>Theanine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L-</a:t>
            </a:r>
            <a:r>
              <a:rPr lang="en-GB" sz="1200" b="0" i="0" kern="1200" dirty="0" err="1" smtClean="0">
                <a:solidFill>
                  <a:schemeClr val="tx1"/>
                </a:solidFill>
                <a:effectLst/>
                <a:latin typeface="+mn-lt"/>
                <a:ea typeface="+mn-ea"/>
                <a:cs typeface="+mn-cs"/>
              </a:rPr>
              <a:t>Theanine</a:t>
            </a:r>
            <a:r>
              <a:rPr lang="en-GB" sz="1200" b="0" i="0" kern="1200" dirty="0" smtClean="0">
                <a:solidFill>
                  <a:schemeClr val="tx1"/>
                </a:solidFill>
                <a:effectLst/>
                <a:latin typeface="+mn-lt"/>
                <a:ea typeface="+mn-ea"/>
                <a:cs typeface="+mn-cs"/>
              </a:rPr>
              <a:t> is one of the major amino acid components in green tea and black tea, and it appears that it has a role to play in reducing stress and anxiety. Specifically, L-</a:t>
            </a:r>
            <a:r>
              <a:rPr lang="en-GB" sz="1200" b="0" i="0" kern="1200" dirty="0" err="1" smtClean="0">
                <a:solidFill>
                  <a:schemeClr val="tx1"/>
                </a:solidFill>
                <a:effectLst/>
                <a:latin typeface="+mn-lt"/>
                <a:ea typeface="+mn-ea"/>
                <a:cs typeface="+mn-cs"/>
              </a:rPr>
              <a:t>Theanine</a:t>
            </a:r>
            <a:r>
              <a:rPr lang="en-GB" sz="1200" b="0" i="0" kern="1200" dirty="0" smtClean="0">
                <a:solidFill>
                  <a:schemeClr val="tx1"/>
                </a:solidFill>
                <a:effectLst/>
                <a:latin typeface="+mn-lt"/>
                <a:ea typeface="+mn-ea"/>
                <a:cs typeface="+mn-cs"/>
              </a:rPr>
              <a:t> blocks glutamic acid to glutamate receptors in your brain, and in doing so can increase alpha brain wave activity, boost cognitive ability and provide a calming effect. So not only can L-</a:t>
            </a:r>
            <a:r>
              <a:rPr lang="en-GB" sz="1200" b="0" i="0" kern="1200" dirty="0" err="1" smtClean="0">
                <a:solidFill>
                  <a:schemeClr val="tx1"/>
                </a:solidFill>
                <a:effectLst/>
                <a:latin typeface="+mn-lt"/>
                <a:ea typeface="+mn-ea"/>
                <a:cs typeface="+mn-cs"/>
              </a:rPr>
              <a:t>Theanine</a:t>
            </a:r>
            <a:r>
              <a:rPr lang="en-GB" sz="1200" b="0" i="0" kern="1200" dirty="0" smtClean="0">
                <a:solidFill>
                  <a:schemeClr val="tx1"/>
                </a:solidFill>
                <a:effectLst/>
                <a:latin typeface="+mn-lt"/>
                <a:ea typeface="+mn-ea"/>
                <a:cs typeface="+mn-cs"/>
              </a:rPr>
              <a:t> help you sleep, but it also assists with relaxed focus (18).</a:t>
            </a:r>
          </a:p>
          <a:p>
            <a:pPr fontAlgn="base"/>
            <a:r>
              <a:rPr lang="en-GB" sz="1200" b="0" i="0" kern="1200" dirty="0" smtClean="0">
                <a:solidFill>
                  <a:schemeClr val="tx1"/>
                </a:solidFill>
                <a:effectLst/>
                <a:latin typeface="+mn-lt"/>
                <a:ea typeface="+mn-ea"/>
                <a:cs typeface="+mn-cs"/>
              </a:rPr>
              <a:t>I prefer to mix L-</a:t>
            </a:r>
            <a:r>
              <a:rPr lang="en-GB" sz="1200" b="0" i="0" kern="1200" dirty="0" err="1" smtClean="0">
                <a:solidFill>
                  <a:schemeClr val="tx1"/>
                </a:solidFill>
                <a:effectLst/>
                <a:latin typeface="+mn-lt"/>
                <a:ea typeface="+mn-ea"/>
                <a:cs typeface="+mn-cs"/>
              </a:rPr>
              <a:t>Theanine</a:t>
            </a:r>
            <a:r>
              <a:rPr lang="en-GB" sz="1200" b="0" i="0" kern="1200" dirty="0" smtClean="0">
                <a:solidFill>
                  <a:schemeClr val="tx1"/>
                </a:solidFill>
                <a:effectLst/>
                <a:latin typeface="+mn-lt"/>
                <a:ea typeface="+mn-ea"/>
                <a:cs typeface="+mn-cs"/>
              </a:rPr>
              <a:t> with caffeine to experience the combination of a slight “pick-me-up” from caffeine with the improved focus and mood from L-</a:t>
            </a:r>
            <a:r>
              <a:rPr lang="en-GB" sz="1200" b="0" i="0" kern="1200" dirty="0" err="1" smtClean="0">
                <a:solidFill>
                  <a:schemeClr val="tx1"/>
                </a:solidFill>
                <a:effectLst/>
                <a:latin typeface="+mn-lt"/>
                <a:ea typeface="+mn-ea"/>
                <a:cs typeface="+mn-cs"/>
              </a:rPr>
              <a:t>Theanine</a:t>
            </a:r>
            <a:r>
              <a:rPr lang="en-GB" sz="1200" b="0" i="0" kern="1200" dirty="0" smtClean="0">
                <a:solidFill>
                  <a:schemeClr val="tx1"/>
                </a:solidFill>
                <a:effectLst/>
                <a:latin typeface="+mn-lt"/>
                <a:ea typeface="+mn-ea"/>
                <a:cs typeface="+mn-cs"/>
              </a:rPr>
              <a:t>. The three best sources for </a:t>
            </a:r>
            <a:r>
              <a:rPr lang="en-GB" sz="1200" b="0" i="0" kern="1200" dirty="0" err="1" smtClean="0">
                <a:solidFill>
                  <a:schemeClr val="tx1"/>
                </a:solidFill>
                <a:effectLst/>
                <a:latin typeface="+mn-lt"/>
                <a:ea typeface="+mn-ea"/>
                <a:cs typeface="+mn-cs"/>
              </a:rPr>
              <a:t>theanine</a:t>
            </a:r>
            <a:r>
              <a:rPr lang="en-GB" sz="1200" b="0" i="0" kern="1200" dirty="0" smtClean="0">
                <a:solidFill>
                  <a:schemeClr val="tx1"/>
                </a:solidFill>
                <a:effectLst/>
                <a:latin typeface="+mn-lt"/>
                <a:ea typeface="+mn-ea"/>
                <a:cs typeface="+mn-cs"/>
              </a:rPr>
              <a:t> are green tea (I prefer </a:t>
            </a:r>
            <a:r>
              <a:rPr lang="en-GB" sz="1200" b="0" i="0" u="none" strike="noStrike" kern="1200" dirty="0" smtClean="0">
                <a:solidFill>
                  <a:schemeClr val="tx1"/>
                </a:solidFill>
                <a:effectLst/>
                <a:latin typeface="+mn-lt"/>
                <a:ea typeface="+mn-ea"/>
                <a:cs typeface="+mn-cs"/>
                <a:hlinkClick r:id="rId10"/>
              </a:rPr>
              <a:t>edible green tea</a:t>
            </a:r>
            <a:r>
              <a:rPr lang="en-GB" sz="1200" b="0" i="0" kern="1200" dirty="0" smtClean="0">
                <a:solidFill>
                  <a:schemeClr val="tx1"/>
                </a:solidFill>
                <a:effectLst/>
                <a:latin typeface="+mn-lt"/>
                <a:ea typeface="+mn-ea"/>
                <a:cs typeface="+mn-cs"/>
              </a:rPr>
              <a:t>), the </a:t>
            </a:r>
            <a:r>
              <a:rPr lang="en-GB" sz="1200" b="0" i="0" u="none" strike="noStrike" kern="1200" dirty="0" smtClean="0">
                <a:solidFill>
                  <a:schemeClr val="tx1"/>
                </a:solidFill>
                <a:effectLst/>
                <a:latin typeface="+mn-lt"/>
                <a:ea typeface="+mn-ea"/>
                <a:cs typeface="+mn-cs"/>
                <a:hlinkClick r:id="rId11"/>
              </a:rPr>
              <a:t>Neuroscience </a:t>
            </a:r>
            <a:r>
              <a:rPr lang="en-GB" sz="1200" b="0" i="0" u="none" strike="noStrike" kern="1200" dirty="0" err="1" smtClean="0">
                <a:solidFill>
                  <a:schemeClr val="tx1"/>
                </a:solidFill>
                <a:effectLst/>
                <a:latin typeface="+mn-lt"/>
                <a:ea typeface="+mn-ea"/>
                <a:cs typeface="+mn-cs"/>
                <a:hlinkClick r:id="rId11"/>
              </a:rPr>
              <a:t>Travacor</a:t>
            </a:r>
            <a:r>
              <a:rPr lang="en-GB" sz="1200" b="0" i="0" u="none" strike="noStrike" kern="1200" dirty="0" smtClean="0">
                <a:solidFill>
                  <a:schemeClr val="tx1"/>
                </a:solidFill>
                <a:effectLst/>
                <a:latin typeface="+mn-lt"/>
                <a:ea typeface="+mn-ea"/>
                <a:cs typeface="+mn-cs"/>
                <a:hlinkClick r:id="rId11"/>
              </a:rPr>
              <a:t> supplement</a:t>
            </a:r>
            <a:r>
              <a:rPr lang="en-GB" sz="1200" b="0" i="0" kern="1200" dirty="0" smtClean="0">
                <a:solidFill>
                  <a:schemeClr val="tx1"/>
                </a:solidFill>
                <a:effectLst/>
                <a:latin typeface="+mn-lt"/>
                <a:ea typeface="+mn-ea"/>
                <a:cs typeface="+mn-cs"/>
              </a:rPr>
              <a:t> described in the previous chapter, and </a:t>
            </a:r>
            <a:r>
              <a:rPr lang="en-GB" sz="1200" b="0" i="0" u="none" strike="noStrike" kern="1200" dirty="0" smtClean="0">
                <a:solidFill>
                  <a:schemeClr val="tx1"/>
                </a:solidFill>
                <a:effectLst/>
                <a:latin typeface="+mn-lt"/>
                <a:ea typeface="+mn-ea"/>
                <a:cs typeface="+mn-cs"/>
                <a:hlinkClick r:id="rId12"/>
              </a:rPr>
              <a:t>delta-E</a:t>
            </a:r>
            <a:r>
              <a:rPr lang="en-GB" sz="1200" b="0" i="0" kern="1200" dirty="0" smtClean="0">
                <a:solidFill>
                  <a:schemeClr val="tx1"/>
                </a:solidFill>
                <a:effectLst/>
                <a:latin typeface="+mn-lt"/>
                <a:ea typeface="+mn-ea"/>
                <a:cs typeface="+mn-cs"/>
              </a:rPr>
              <a:t>, a powdered supplement that can be added to water.</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32</a:t>
            </a:fld>
            <a:endParaRPr lang="en-GB"/>
          </a:p>
        </p:txBody>
      </p:sp>
    </p:spTree>
    <p:extLst>
      <p:ext uri="{BB962C8B-B14F-4D97-AF65-F5344CB8AC3E}">
        <p14:creationId xmlns:p14="http://schemas.microsoft.com/office/powerpoint/2010/main" val="2788082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9) L-Phenylalanine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L-Phenylalanine is an amino acid that is converted into L-tyrosine. L-tyrosine in turn is converted into L-Dopa, which is further converted into dopamine, norepinephrine (noradrenaline), and epinephrine (adrenaline) –  the primary chemicals in your body responsible for increasing alertness and focus (15). The nice thing is that L-Phenylalanine can achieve this effect without throwing your HPA axis off kilter.</a:t>
            </a:r>
          </a:p>
          <a:p>
            <a:pPr fontAlgn="base"/>
            <a:r>
              <a:rPr lang="en-GB" sz="1200" b="0" i="0" kern="1200" dirty="0" smtClean="0">
                <a:solidFill>
                  <a:schemeClr val="tx1"/>
                </a:solidFill>
                <a:effectLst/>
                <a:latin typeface="+mn-lt"/>
                <a:ea typeface="+mn-ea"/>
                <a:cs typeface="+mn-cs"/>
              </a:rPr>
              <a:t>In other chapters of this book, you’ve learned about the performance-boosting effect of </a:t>
            </a:r>
            <a:r>
              <a:rPr lang="en-GB" sz="1200" b="0" i="0" u="none" strike="noStrike" kern="1200" dirty="0" smtClean="0">
                <a:solidFill>
                  <a:schemeClr val="tx1"/>
                </a:solidFill>
                <a:effectLst/>
                <a:latin typeface="+mn-lt"/>
                <a:ea typeface="+mn-ea"/>
                <a:cs typeface="+mn-cs"/>
                <a:hlinkClick r:id="rId3"/>
              </a:rPr>
              <a:t>essential amino acids supplements</a:t>
            </a:r>
            <a:r>
              <a:rPr lang="en-GB" sz="1200" b="0" i="0" kern="1200" dirty="0" smtClean="0">
                <a:solidFill>
                  <a:schemeClr val="tx1"/>
                </a:solidFill>
                <a:effectLst/>
                <a:latin typeface="+mn-lt"/>
                <a:ea typeface="+mn-ea"/>
                <a:cs typeface="+mn-cs"/>
              </a:rPr>
              <a:t> (EAA’s). Most EAA’s include good doses of L-Phenylalanine in a balanced ratio to other amino acids. So their brain-boosting effect is yet another good reason to have them around.</a:t>
            </a:r>
          </a:p>
          <a:p>
            <a:pPr fontAlgn="base"/>
            <a:r>
              <a:rPr lang="en-GB" sz="1200" b="0" i="0" kern="1200" dirty="0" smtClean="0">
                <a:solidFill>
                  <a:schemeClr val="tx1"/>
                </a:solidFill>
                <a:effectLst/>
                <a:latin typeface="+mn-lt"/>
                <a:ea typeface="+mn-ea"/>
                <a:cs typeface="+mn-cs"/>
              </a:rPr>
              <a:t> ——————————————–</a:t>
            </a:r>
          </a:p>
          <a:p>
            <a:pPr fontAlgn="base"/>
            <a:r>
              <a:rPr lang="en-GB" sz="1200" b="1" i="0" kern="1200" dirty="0" smtClean="0">
                <a:solidFill>
                  <a:schemeClr val="tx1"/>
                </a:solidFill>
                <a:effectLst/>
                <a:latin typeface="+mn-lt"/>
                <a:ea typeface="+mn-ea"/>
                <a:cs typeface="+mn-cs"/>
              </a:rPr>
              <a:t>10) </a:t>
            </a:r>
            <a:r>
              <a:rPr lang="en-GB" sz="1200" b="1" i="0" kern="1200" dirty="0" err="1" smtClean="0">
                <a:solidFill>
                  <a:schemeClr val="tx1"/>
                </a:solidFill>
                <a:effectLst/>
                <a:latin typeface="+mn-lt"/>
                <a:ea typeface="+mn-ea"/>
                <a:cs typeface="+mn-cs"/>
              </a:rPr>
              <a:t>Creatine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As I reported in my article </a:t>
            </a:r>
            <a:r>
              <a:rPr lang="en-GB" sz="1200" b="0" i="0" u="none" strike="noStrike" kern="1200" dirty="0" smtClean="0">
                <a:solidFill>
                  <a:schemeClr val="tx1"/>
                </a:solidFill>
                <a:effectLst/>
                <a:latin typeface="+mn-lt"/>
                <a:ea typeface="+mn-ea"/>
                <a:cs typeface="+mn-cs"/>
                <a:hlinkClick r:id="rId4"/>
              </a:rPr>
              <a:t>“What Are The Best </a:t>
            </a:r>
            <a:r>
              <a:rPr lang="en-GB" sz="1200" b="0" i="0" u="none" strike="noStrike" kern="1200" dirty="0" err="1" smtClean="0">
                <a:solidFill>
                  <a:schemeClr val="tx1"/>
                </a:solidFill>
                <a:effectLst/>
                <a:latin typeface="+mn-lt"/>
                <a:ea typeface="+mn-ea"/>
                <a:cs typeface="+mn-cs"/>
                <a:hlinkClick r:id="rId4"/>
              </a:rPr>
              <a:t>Biohacks</a:t>
            </a:r>
            <a:r>
              <a:rPr lang="en-GB" sz="1200" b="0" i="0" u="none" strike="noStrike" kern="1200" dirty="0" smtClean="0">
                <a:solidFill>
                  <a:schemeClr val="tx1"/>
                </a:solidFill>
                <a:effectLst/>
                <a:latin typeface="+mn-lt"/>
                <a:ea typeface="+mn-ea"/>
                <a:cs typeface="+mn-cs"/>
                <a:hlinkClick r:id="rId4"/>
              </a:rPr>
              <a:t> Of The World’s Top Biohackers?”</a:t>
            </a:r>
            <a:r>
              <a:rPr lang="en-GB" sz="1200" b="0" i="0" kern="1200" dirty="0" smtClean="0">
                <a:solidFill>
                  <a:schemeClr val="tx1"/>
                </a:solidFill>
                <a:effectLst/>
                <a:latin typeface="+mn-lt"/>
                <a:ea typeface="+mn-ea"/>
                <a:cs typeface="+mn-cs"/>
              </a:rPr>
              <a:t>, I recently discovered that </a:t>
            </a:r>
            <a:r>
              <a:rPr lang="en-GB" sz="1200" b="0" i="0" kern="1200" dirty="0" err="1" smtClean="0">
                <a:solidFill>
                  <a:schemeClr val="tx1"/>
                </a:solidFill>
                <a:effectLst/>
                <a:latin typeface="+mn-lt"/>
                <a:ea typeface="+mn-ea"/>
                <a:cs typeface="+mn-cs"/>
              </a:rPr>
              <a:t>creatine</a:t>
            </a:r>
            <a:r>
              <a:rPr lang="en-GB" sz="1200" b="0" i="0" kern="1200" dirty="0" smtClean="0">
                <a:solidFill>
                  <a:schemeClr val="tx1"/>
                </a:solidFill>
                <a:effectLst/>
                <a:latin typeface="+mn-lt"/>
                <a:ea typeface="+mn-ea"/>
                <a:cs typeface="+mn-cs"/>
              </a:rPr>
              <a:t> not only has strength and power-enhancing effects, but can also be a very effective nootropic. </a:t>
            </a:r>
            <a:r>
              <a:rPr lang="en-GB" sz="1200" b="0" i="0" kern="1200" dirty="0" err="1" smtClean="0">
                <a:solidFill>
                  <a:schemeClr val="tx1"/>
                </a:solidFill>
                <a:effectLst/>
                <a:latin typeface="+mn-lt"/>
                <a:ea typeface="+mn-ea"/>
                <a:cs typeface="+mn-cs"/>
              </a:rPr>
              <a:t>Creatine</a:t>
            </a:r>
            <a:r>
              <a:rPr lang="en-GB" sz="1200" b="0" i="0" kern="1200" dirty="0" smtClean="0">
                <a:solidFill>
                  <a:schemeClr val="tx1"/>
                </a:solidFill>
                <a:effectLst/>
                <a:latin typeface="+mn-lt"/>
                <a:ea typeface="+mn-ea"/>
                <a:cs typeface="+mn-cs"/>
              </a:rPr>
              <a:t> can have a neuroprotective effect by slowing down neuronal cell death, and can also increase levels of the neurotransmitter glutamate, improve memory and learning, assist with depression, and suppress steep spikes in serotonin (1).</a:t>
            </a:r>
          </a:p>
          <a:p>
            <a:pPr fontAlgn="base"/>
            <a:r>
              <a:rPr lang="en-GB" sz="1200" b="0" i="0" kern="1200" dirty="0" smtClean="0">
                <a:solidFill>
                  <a:schemeClr val="tx1"/>
                </a:solidFill>
                <a:effectLst/>
                <a:latin typeface="+mn-lt"/>
                <a:ea typeface="+mn-ea"/>
                <a:cs typeface="+mn-cs"/>
              </a:rPr>
              <a:t>This is especially important news for vegans and vegetarians, who may find that by consuming adequate dietary fats combined with </a:t>
            </a:r>
            <a:r>
              <a:rPr lang="en-GB" sz="1200" b="0" i="0" kern="1200" dirty="0" err="1" smtClean="0">
                <a:solidFill>
                  <a:schemeClr val="tx1"/>
                </a:solidFill>
                <a:effectLst/>
                <a:latin typeface="+mn-lt"/>
                <a:ea typeface="+mn-ea"/>
                <a:cs typeface="+mn-cs"/>
              </a:rPr>
              <a:t>creatine</a:t>
            </a:r>
            <a:r>
              <a:rPr lang="en-GB" sz="1200" b="0" i="0" kern="1200" dirty="0" smtClean="0">
                <a:solidFill>
                  <a:schemeClr val="tx1"/>
                </a:solidFill>
                <a:effectLst/>
                <a:latin typeface="+mn-lt"/>
                <a:ea typeface="+mn-ea"/>
                <a:cs typeface="+mn-cs"/>
              </a:rPr>
              <a:t>, they can stave off much of the cognitive fuzziness that can accompany a plant-based diet.</a:t>
            </a:r>
          </a:p>
          <a:p>
            <a:pPr fontAlgn="base"/>
            <a:r>
              <a:rPr lang="en-GB" sz="1200" b="0" i="0" kern="1200" dirty="0" smtClean="0">
                <a:solidFill>
                  <a:schemeClr val="tx1"/>
                </a:solidFill>
                <a:effectLst/>
                <a:latin typeface="+mn-lt"/>
                <a:ea typeface="+mn-ea"/>
                <a:cs typeface="+mn-cs"/>
              </a:rPr>
              <a:t>Most studies on </a:t>
            </a:r>
            <a:r>
              <a:rPr lang="en-GB" sz="1200" b="0" i="0" kern="1200" dirty="0" err="1" smtClean="0">
                <a:solidFill>
                  <a:schemeClr val="tx1"/>
                </a:solidFill>
                <a:effectLst/>
                <a:latin typeface="+mn-lt"/>
                <a:ea typeface="+mn-ea"/>
                <a:cs typeface="+mn-cs"/>
              </a:rPr>
              <a:t>creatine</a:t>
            </a:r>
            <a:r>
              <a:rPr lang="en-GB" sz="1200" b="0" i="0" kern="1200" dirty="0" smtClean="0">
                <a:solidFill>
                  <a:schemeClr val="tx1"/>
                </a:solidFill>
                <a:effectLst/>
                <a:latin typeface="+mn-lt"/>
                <a:ea typeface="+mn-ea"/>
                <a:cs typeface="+mn-cs"/>
              </a:rPr>
              <a:t> use a “loading protocol” of 0.3g/kg bodyweight for 5-7 days followed by 5g of </a:t>
            </a:r>
            <a:r>
              <a:rPr lang="en-GB" sz="1200" b="0" i="0" kern="1200" dirty="0" err="1" smtClean="0">
                <a:solidFill>
                  <a:schemeClr val="tx1"/>
                </a:solidFill>
                <a:effectLst/>
                <a:latin typeface="+mn-lt"/>
                <a:ea typeface="+mn-ea"/>
                <a:cs typeface="+mn-cs"/>
              </a:rPr>
              <a:t>creatine</a:t>
            </a:r>
            <a:r>
              <a:rPr lang="en-GB" sz="1200" b="0" i="0" kern="1200" dirty="0" smtClean="0">
                <a:solidFill>
                  <a:schemeClr val="tx1"/>
                </a:solidFill>
                <a:effectLst/>
                <a:latin typeface="+mn-lt"/>
                <a:ea typeface="+mn-ea"/>
                <a:cs typeface="+mn-cs"/>
              </a:rPr>
              <a:t> per day after that. However, if you’re already eating meat, as little as 2g daily is enough supplementation to maintain average stores of </a:t>
            </a:r>
            <a:r>
              <a:rPr lang="en-GB" sz="1200" b="0" i="0" kern="1200" dirty="0" err="1" smtClean="0">
                <a:solidFill>
                  <a:schemeClr val="tx1"/>
                </a:solidFill>
                <a:effectLst/>
                <a:latin typeface="+mn-lt"/>
                <a:ea typeface="+mn-ea"/>
                <a:cs typeface="+mn-cs"/>
              </a:rPr>
              <a:t>creatine</a:t>
            </a:r>
            <a:r>
              <a:rPr lang="en-GB" sz="1200" b="0" i="0" kern="1200" dirty="0" smtClean="0">
                <a:solidFill>
                  <a:schemeClr val="tx1"/>
                </a:solidFill>
                <a:effectLst/>
                <a:latin typeface="+mn-lt"/>
                <a:ea typeface="+mn-ea"/>
                <a:cs typeface="+mn-cs"/>
              </a:rPr>
              <a:t>. I recommend the highly absorbable </a:t>
            </a:r>
            <a:r>
              <a:rPr lang="en-GB" sz="1200" b="0" i="0" u="none" strike="noStrike" kern="1200" dirty="0" smtClean="0">
                <a:solidFill>
                  <a:schemeClr val="tx1"/>
                </a:solidFill>
                <a:effectLst/>
                <a:latin typeface="+mn-lt"/>
                <a:ea typeface="+mn-ea"/>
                <a:cs typeface="+mn-cs"/>
                <a:hlinkClick r:id="rId5"/>
              </a:rPr>
              <a:t>CreO2 from Millennium Sports.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 ——————————————–</a:t>
            </a:r>
          </a:p>
          <a:p>
            <a:pPr fontAlgn="base"/>
            <a:r>
              <a:rPr lang="en-GB" sz="1200" b="1" i="0" kern="1200" dirty="0" smtClean="0">
                <a:solidFill>
                  <a:schemeClr val="tx1"/>
                </a:solidFill>
                <a:effectLst/>
                <a:latin typeface="+mn-lt"/>
                <a:ea typeface="+mn-ea"/>
                <a:cs typeface="+mn-cs"/>
              </a:rPr>
              <a:t>11) Carnitine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Carnitine is another precursor to acetylcholine, and plays a variety of roles within your brain, including synthesis and stabilization of cell membranes, regulation of neural genes and proteins, better function of the “mitochondria” (the energy powerhouse of the cell), protection from free radical damage to the brain, better transmission of acetylcholine, and enhanced glucose uptake to the brain (13).</a:t>
            </a:r>
          </a:p>
          <a:p>
            <a:pPr fontAlgn="base"/>
            <a:r>
              <a:rPr lang="en-GB" sz="1200" b="0" i="0" kern="1200" dirty="0" smtClean="0">
                <a:solidFill>
                  <a:schemeClr val="tx1"/>
                </a:solidFill>
                <a:effectLst/>
                <a:latin typeface="+mn-lt"/>
                <a:ea typeface="+mn-ea"/>
                <a:cs typeface="+mn-cs"/>
              </a:rPr>
              <a:t>Carnitine has been shown to be very effective in alleviating the side-effects of aging, such as neurological decline and chronic fatigue, and also improving insulin sensitivity and blood vessel health. It has beneficial effects on neurons, repairing them from damage induced by some states such as high blood sugar. As you learned </a:t>
            </a:r>
            <a:r>
              <a:rPr lang="en-GB" sz="1200" b="0" i="0" u="none" strike="noStrike" kern="1200" dirty="0" smtClean="0">
                <a:solidFill>
                  <a:schemeClr val="tx1"/>
                </a:solidFill>
                <a:effectLst/>
                <a:latin typeface="+mn-lt"/>
                <a:ea typeface="+mn-ea"/>
                <a:cs typeface="+mn-cs"/>
                <a:hlinkClick r:id="rId6"/>
              </a:rPr>
              <a:t>in Chapter 4,</a:t>
            </a:r>
            <a:r>
              <a:rPr lang="en-GB" sz="1200" b="0" i="0" kern="1200" dirty="0" smtClean="0">
                <a:solidFill>
                  <a:schemeClr val="tx1"/>
                </a:solidFill>
                <a:effectLst/>
                <a:latin typeface="+mn-lt"/>
                <a:ea typeface="+mn-ea"/>
                <a:cs typeface="+mn-cs"/>
              </a:rPr>
              <a:t> carnitine also increases fat burning and mitochondrial respiration. So you get a brain buzz, along with more energy when you use the stuff prior to workouts.</a:t>
            </a:r>
          </a:p>
          <a:p>
            <a:pPr fontAlgn="base"/>
            <a:r>
              <a:rPr lang="en-GB" sz="1200" b="0" i="0" u="none" strike="noStrike" kern="1200" dirty="0" smtClean="0">
                <a:solidFill>
                  <a:schemeClr val="tx1"/>
                </a:solidFill>
                <a:effectLst/>
                <a:latin typeface="+mn-lt"/>
                <a:ea typeface="+mn-ea"/>
                <a:cs typeface="+mn-cs"/>
                <a:hlinkClick r:id="rId7"/>
              </a:rPr>
              <a:t>Brands vary</a:t>
            </a:r>
            <a:r>
              <a:rPr lang="en-GB" sz="1200" b="0" i="0" kern="1200" dirty="0" smtClean="0">
                <a:solidFill>
                  <a:schemeClr val="tx1"/>
                </a:solidFill>
                <a:effectLst/>
                <a:latin typeface="+mn-lt"/>
                <a:ea typeface="+mn-ea"/>
                <a:cs typeface="+mn-cs"/>
              </a:rPr>
              <a:t>, but I recommend 750mg-2,000mg/day, split into two daily doses. Both this and </a:t>
            </a:r>
            <a:r>
              <a:rPr lang="en-GB" sz="1200" b="0" i="0" kern="1200" dirty="0" err="1" smtClean="0">
                <a:solidFill>
                  <a:schemeClr val="tx1"/>
                </a:solidFill>
                <a:effectLst/>
                <a:latin typeface="+mn-lt"/>
                <a:ea typeface="+mn-ea"/>
                <a:cs typeface="+mn-cs"/>
              </a:rPr>
              <a:t>creatine</a:t>
            </a:r>
            <a:r>
              <a:rPr lang="en-GB" sz="1200" b="0" i="0" kern="1200" dirty="0" smtClean="0">
                <a:solidFill>
                  <a:schemeClr val="tx1"/>
                </a:solidFill>
                <a:effectLst/>
                <a:latin typeface="+mn-lt"/>
                <a:ea typeface="+mn-ea"/>
                <a:cs typeface="+mn-cs"/>
              </a:rPr>
              <a:t> would be good supplements to use if you’re doing lots of strength training or explosive exercise, and want to kill two birds with one stone.</a:t>
            </a:r>
          </a:p>
          <a:p>
            <a:pPr fontAlgn="base"/>
            <a:r>
              <a:rPr lang="en-GB" sz="1200" b="0" i="0" kern="1200" dirty="0" smtClean="0">
                <a:solidFill>
                  <a:schemeClr val="tx1"/>
                </a:solidFill>
                <a:effectLst/>
                <a:latin typeface="+mn-lt"/>
                <a:ea typeface="+mn-ea"/>
                <a:cs typeface="+mn-cs"/>
              </a:rPr>
              <a:t> ——————————————–</a:t>
            </a:r>
          </a:p>
          <a:p>
            <a:pPr fontAlgn="base"/>
            <a:r>
              <a:rPr lang="en-GB" sz="1200" b="1" i="0" kern="1200" dirty="0" smtClean="0">
                <a:solidFill>
                  <a:schemeClr val="tx1"/>
                </a:solidFill>
                <a:effectLst/>
                <a:latin typeface="+mn-lt"/>
                <a:ea typeface="+mn-ea"/>
                <a:cs typeface="+mn-cs"/>
              </a:rPr>
              <a:t>12) Alpha-Lipoic Acid</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Alpha-Lipoic Acid (ALA) is a fatty acid that can protect neurological decline with age, and can also be used as a treatment for diabetic neuropathy. Alpha lipoic acid can easily cross the blood-brain barrier (a wall of tiny vessels and structural cells that protect your brain), and pass into the brain to have these neuroprotective effects (10).</a:t>
            </a:r>
          </a:p>
          <a:p>
            <a:pPr fontAlgn="base"/>
            <a:r>
              <a:rPr lang="en-GB" sz="1200" b="0" i="0" kern="1200" dirty="0" smtClean="0">
                <a:solidFill>
                  <a:schemeClr val="tx1"/>
                </a:solidFill>
                <a:effectLst/>
                <a:latin typeface="+mn-lt"/>
                <a:ea typeface="+mn-ea"/>
                <a:cs typeface="+mn-cs"/>
              </a:rPr>
              <a:t>ALA has been shown to reduce oxidative damage in neuronal cells, increase the release of the neurotransmitter glutamate in your synapses, and increase dopamine and </a:t>
            </a:r>
            <a:r>
              <a:rPr lang="en-GB" sz="1200" b="0" i="0" kern="1200" dirty="0" err="1" smtClean="0">
                <a:solidFill>
                  <a:schemeClr val="tx1"/>
                </a:solidFill>
                <a:effectLst/>
                <a:latin typeface="+mn-lt"/>
                <a:ea typeface="+mn-ea"/>
                <a:cs typeface="+mn-cs"/>
              </a:rPr>
              <a:t>acetycholine</a:t>
            </a:r>
            <a:r>
              <a:rPr lang="en-GB" sz="1200" b="0" i="0" kern="1200" dirty="0" smtClean="0">
                <a:solidFill>
                  <a:schemeClr val="tx1"/>
                </a:solidFill>
                <a:effectLst/>
                <a:latin typeface="+mn-lt"/>
                <a:ea typeface="+mn-ea"/>
                <a:cs typeface="+mn-cs"/>
              </a:rPr>
              <a:t> availability. </a:t>
            </a:r>
            <a:r>
              <a:rPr lang="en-GB" sz="1200" b="0" i="0" u="none" strike="noStrike" kern="1200" dirty="0" smtClean="0">
                <a:solidFill>
                  <a:schemeClr val="tx1"/>
                </a:solidFill>
                <a:effectLst/>
                <a:latin typeface="+mn-lt"/>
                <a:ea typeface="+mn-ea"/>
                <a:cs typeface="+mn-cs"/>
                <a:hlinkClick r:id="rId8"/>
              </a:rPr>
              <a:t>Brands vary</a:t>
            </a:r>
            <a:r>
              <a:rPr lang="en-GB" sz="1200" b="0" i="0" kern="1200" dirty="0" smtClean="0">
                <a:solidFill>
                  <a:schemeClr val="tx1"/>
                </a:solidFill>
                <a:effectLst/>
                <a:latin typeface="+mn-lt"/>
                <a:ea typeface="+mn-ea"/>
                <a:cs typeface="+mn-cs"/>
              </a:rPr>
              <a:t>, but the general dosage for a brain-boosting effect is 300-600mg of ALA.</a:t>
            </a:r>
          </a:p>
          <a:p>
            <a:pPr fontAlgn="base"/>
            <a:r>
              <a:rPr lang="en-GB" sz="1200" b="0" i="1" kern="1200" dirty="0" smtClean="0">
                <a:solidFill>
                  <a:schemeClr val="tx1"/>
                </a:solidFill>
                <a:effectLst/>
                <a:latin typeface="+mn-lt"/>
                <a:ea typeface="+mn-ea"/>
                <a:cs typeface="+mn-cs"/>
              </a:rPr>
              <a:t> ——————————————–</a:t>
            </a:r>
            <a:endParaRPr lang="en-GB" sz="1200" b="0" i="0" kern="1200" dirty="0" smtClean="0">
              <a:solidFill>
                <a:schemeClr val="tx1"/>
              </a:solidFill>
              <a:effectLst/>
              <a:latin typeface="+mn-lt"/>
              <a:ea typeface="+mn-ea"/>
              <a:cs typeface="+mn-cs"/>
            </a:endParaRPr>
          </a:p>
          <a:p>
            <a:pPr fontAlgn="base"/>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33</a:t>
            </a:fld>
            <a:endParaRPr lang="en-GB"/>
          </a:p>
        </p:txBody>
      </p:sp>
    </p:spTree>
    <p:extLst>
      <p:ext uri="{BB962C8B-B14F-4D97-AF65-F5344CB8AC3E}">
        <p14:creationId xmlns:p14="http://schemas.microsoft.com/office/powerpoint/2010/main" val="2788082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13) </a:t>
            </a:r>
            <a:r>
              <a:rPr lang="en-GB" sz="1200" b="1" i="0" kern="1200" dirty="0" err="1" smtClean="0">
                <a:solidFill>
                  <a:schemeClr val="tx1"/>
                </a:solidFill>
                <a:effectLst/>
                <a:latin typeface="+mn-lt"/>
                <a:ea typeface="+mn-ea"/>
                <a:cs typeface="+mn-cs"/>
              </a:rPr>
              <a:t>Huperzine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 think “</a:t>
            </a:r>
            <a:r>
              <a:rPr lang="en-GB" sz="1200" b="0" i="0" kern="1200" dirty="0" err="1" smtClean="0">
                <a:solidFill>
                  <a:schemeClr val="tx1"/>
                </a:solidFill>
                <a:effectLst/>
                <a:latin typeface="+mn-lt"/>
                <a:ea typeface="+mn-ea"/>
                <a:cs typeface="+mn-cs"/>
              </a:rPr>
              <a:t>Huperzine</a:t>
            </a:r>
            <a:r>
              <a:rPr lang="en-GB" sz="1200" b="0" i="0" kern="1200" dirty="0" smtClean="0">
                <a:solidFill>
                  <a:schemeClr val="tx1"/>
                </a:solidFill>
                <a:effectLst/>
                <a:latin typeface="+mn-lt"/>
                <a:ea typeface="+mn-ea"/>
                <a:cs typeface="+mn-cs"/>
              </a:rPr>
              <a:t>” supplements have been flying off the shelves since Tim </a:t>
            </a:r>
            <a:r>
              <a:rPr lang="en-GB" sz="1200" b="0" i="0" kern="1200" dirty="0" err="1" smtClean="0">
                <a:solidFill>
                  <a:schemeClr val="tx1"/>
                </a:solidFill>
                <a:effectLst/>
                <a:latin typeface="+mn-lt"/>
                <a:ea typeface="+mn-ea"/>
                <a:cs typeface="+mn-cs"/>
              </a:rPr>
              <a:t>Ferriss</a:t>
            </a:r>
            <a:r>
              <a:rPr lang="en-GB" sz="1200" b="0" i="0" kern="1200" dirty="0" smtClean="0">
                <a:solidFill>
                  <a:schemeClr val="tx1"/>
                </a:solidFill>
                <a:effectLst/>
                <a:latin typeface="+mn-lt"/>
                <a:ea typeface="+mn-ea"/>
                <a:cs typeface="+mn-cs"/>
              </a:rPr>
              <a:t> mentioned them in his popular “</a:t>
            </a:r>
            <a:r>
              <a:rPr lang="en-GB" sz="1200" b="0" i="0" u="none" strike="noStrike" kern="1200" dirty="0" smtClean="0">
                <a:solidFill>
                  <a:schemeClr val="tx1"/>
                </a:solidFill>
                <a:effectLst/>
                <a:latin typeface="+mn-lt"/>
                <a:ea typeface="+mn-ea"/>
                <a:cs typeface="+mn-cs"/>
                <a:hlinkClick r:id="rId3"/>
              </a:rPr>
              <a:t>Four Hour Body</a:t>
            </a:r>
            <a:r>
              <a:rPr lang="en-GB" sz="1200" b="0" i="0" kern="1200" dirty="0" smtClean="0">
                <a:solidFill>
                  <a:schemeClr val="tx1"/>
                </a:solidFill>
                <a:effectLst/>
                <a:latin typeface="+mn-lt"/>
                <a:ea typeface="+mn-ea"/>
                <a:cs typeface="+mn-cs"/>
              </a:rPr>
              <a:t>” book. </a:t>
            </a:r>
            <a:r>
              <a:rPr lang="en-GB" sz="1200" b="0" i="0" kern="1200" dirty="0" err="1" smtClean="0">
                <a:solidFill>
                  <a:schemeClr val="tx1"/>
                </a:solidFill>
                <a:effectLst/>
                <a:latin typeface="+mn-lt"/>
                <a:ea typeface="+mn-ea"/>
                <a:cs typeface="+mn-cs"/>
              </a:rPr>
              <a:t>Huperzine</a:t>
            </a:r>
            <a:r>
              <a:rPr lang="en-GB" sz="1200" b="0" i="0" kern="1200" dirty="0" smtClean="0">
                <a:solidFill>
                  <a:schemeClr val="tx1"/>
                </a:solidFill>
                <a:effectLst/>
                <a:latin typeface="+mn-lt"/>
                <a:ea typeface="+mn-ea"/>
                <a:cs typeface="+mn-cs"/>
              </a:rPr>
              <a:t> is an “acetylcholinesterase inhibitor”, which means you get more of the neurotransmitter acetylcholine rushing around in your brain. You call these type of compounds “cholinomimetics“.</a:t>
            </a:r>
          </a:p>
          <a:p>
            <a:pPr fontAlgn="base"/>
            <a:r>
              <a:rPr lang="en-GB" sz="1200" b="0" i="0" kern="1200" dirty="0" smtClean="0">
                <a:solidFill>
                  <a:schemeClr val="tx1"/>
                </a:solidFill>
                <a:effectLst/>
                <a:latin typeface="+mn-lt"/>
                <a:ea typeface="+mn-ea"/>
                <a:cs typeface="+mn-cs"/>
              </a:rPr>
              <a:t>Acetylcholine is a very important neurotransmitter that is found in many nootropics, and the foundation of several smart drugs is to simply halt breakdown of acetylcholine, or maximize production of acetylcholine (also known as </a:t>
            </a:r>
            <a:r>
              <a:rPr lang="en-GB" sz="1200" b="0" i="0" kern="1200" dirty="0" err="1" smtClean="0">
                <a:solidFill>
                  <a:schemeClr val="tx1"/>
                </a:solidFill>
                <a:effectLst/>
                <a:latin typeface="+mn-lt"/>
                <a:ea typeface="+mn-ea"/>
                <a:cs typeface="+mn-cs"/>
              </a:rPr>
              <a:t>aceytlcholine</a:t>
            </a:r>
            <a:r>
              <a:rPr lang="en-GB" sz="1200" b="0" i="0" kern="1200" dirty="0" smtClean="0">
                <a:solidFill>
                  <a:schemeClr val="tx1"/>
                </a:solidFill>
                <a:effectLst/>
                <a:latin typeface="+mn-lt"/>
                <a:ea typeface="+mn-ea"/>
                <a:cs typeface="+mn-cs"/>
              </a:rPr>
              <a:t> agonists).</a:t>
            </a:r>
          </a:p>
          <a:p>
            <a:pPr fontAlgn="base"/>
            <a:r>
              <a:rPr lang="en-GB" sz="1200" b="0" i="0" kern="1200" dirty="0" smtClean="0">
                <a:solidFill>
                  <a:schemeClr val="tx1"/>
                </a:solidFill>
                <a:effectLst/>
                <a:latin typeface="+mn-lt"/>
                <a:ea typeface="+mn-ea"/>
                <a:cs typeface="+mn-cs"/>
              </a:rPr>
              <a:t>Studies have shown that </a:t>
            </a:r>
            <a:r>
              <a:rPr lang="en-GB" sz="1200" b="0" i="0" kern="1200" dirty="0" err="1" smtClean="0">
                <a:solidFill>
                  <a:schemeClr val="tx1"/>
                </a:solidFill>
                <a:effectLst/>
                <a:latin typeface="+mn-lt"/>
                <a:ea typeface="+mn-ea"/>
                <a:cs typeface="+mn-cs"/>
              </a:rPr>
              <a:t>Huperzine</a:t>
            </a:r>
            <a:r>
              <a:rPr lang="en-GB" sz="1200" b="0" i="0" kern="1200" dirty="0" smtClean="0">
                <a:solidFill>
                  <a:schemeClr val="tx1"/>
                </a:solidFill>
                <a:effectLst/>
                <a:latin typeface="+mn-lt"/>
                <a:ea typeface="+mn-ea"/>
                <a:cs typeface="+mn-cs"/>
              </a:rPr>
              <a:t> supplementation has neuroprotective effects and enhances cognitive function in animals and humans (16) – but what most people don’t know is that there are natural herbal sources of </a:t>
            </a:r>
            <a:r>
              <a:rPr lang="en-GB" sz="1200" b="0" i="0" kern="1200" dirty="0" err="1" smtClean="0">
                <a:solidFill>
                  <a:schemeClr val="tx1"/>
                </a:solidFill>
                <a:effectLst/>
                <a:latin typeface="+mn-lt"/>
                <a:ea typeface="+mn-ea"/>
                <a:cs typeface="+mn-cs"/>
              </a:rPr>
              <a:t>Huperzine</a:t>
            </a:r>
            <a:r>
              <a:rPr lang="en-GB" sz="1200" b="0" i="0" kern="1200" dirty="0" smtClean="0">
                <a:solidFill>
                  <a:schemeClr val="tx1"/>
                </a:solidFill>
                <a:effectLst/>
                <a:latin typeface="+mn-lt"/>
                <a:ea typeface="+mn-ea"/>
                <a:cs typeface="+mn-cs"/>
              </a:rPr>
              <a:t>. For example, in Chinese herbal medicine, an herb called “Club Moss” is used slow progression of Alzheimer’s. Guess what the active ingredient in Club Moss is? That’s right – </a:t>
            </a:r>
            <a:r>
              <a:rPr lang="en-GB" sz="1200" b="0" i="0" kern="1200" dirty="0" err="1" smtClean="0">
                <a:solidFill>
                  <a:schemeClr val="tx1"/>
                </a:solidFill>
                <a:effectLst/>
                <a:latin typeface="+mn-lt"/>
                <a:ea typeface="+mn-ea"/>
                <a:cs typeface="+mn-cs"/>
              </a:rPr>
              <a:t>Huperzine</a:t>
            </a:r>
            <a:r>
              <a:rPr lang="en-GB" sz="1200" b="0"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Be very careful if you’re going to order Club Moss. Most Chinese herbs sit in big bins in China for several years and get old, ineffective, and sprayed with toxic ethylene oxide. </a:t>
            </a:r>
            <a:r>
              <a:rPr lang="en-GB" sz="1200" b="0" i="0" u="none" strike="noStrike" kern="1200" dirty="0" err="1" smtClean="0">
                <a:solidFill>
                  <a:schemeClr val="tx1"/>
                </a:solidFill>
                <a:effectLst/>
                <a:latin typeface="+mn-lt"/>
                <a:ea typeface="+mn-ea"/>
                <a:cs typeface="+mn-cs"/>
                <a:hlinkClick r:id="rId4"/>
              </a:rPr>
              <a:t>TianChi</a:t>
            </a:r>
            <a:r>
              <a:rPr lang="en-GB" sz="1200" b="0" i="0" kern="1200" dirty="0" smtClean="0">
                <a:solidFill>
                  <a:schemeClr val="tx1"/>
                </a:solidFill>
                <a:effectLst/>
                <a:latin typeface="+mn-lt"/>
                <a:ea typeface="+mn-ea"/>
                <a:cs typeface="+mn-cs"/>
              </a:rPr>
              <a:t> is the only Chinese </a:t>
            </a:r>
            <a:r>
              <a:rPr lang="en-GB" sz="1200" b="0" i="0" kern="1200" dirty="0" err="1" smtClean="0">
                <a:solidFill>
                  <a:schemeClr val="tx1"/>
                </a:solidFill>
                <a:effectLst/>
                <a:latin typeface="+mn-lt"/>
                <a:ea typeface="+mn-ea"/>
                <a:cs typeface="+mn-cs"/>
              </a:rPr>
              <a:t>adaptogenic</a:t>
            </a:r>
            <a:r>
              <a:rPr lang="en-GB" sz="1200" b="0" i="0" kern="1200" dirty="0" smtClean="0">
                <a:solidFill>
                  <a:schemeClr val="tx1"/>
                </a:solidFill>
                <a:effectLst/>
                <a:latin typeface="+mn-lt"/>
                <a:ea typeface="+mn-ea"/>
                <a:cs typeface="+mn-cs"/>
              </a:rPr>
              <a:t> herb complex that I’ve found which actually has effective doses Club Moss, along with a cocktail of other brain-boosting ingredients – including </a:t>
            </a:r>
            <a:r>
              <a:rPr lang="en-GB" sz="1200" b="0" i="0" kern="1200" dirty="0" err="1" smtClean="0">
                <a:solidFill>
                  <a:schemeClr val="tx1"/>
                </a:solidFill>
                <a:effectLst/>
                <a:latin typeface="+mn-lt"/>
                <a:ea typeface="+mn-ea"/>
                <a:cs typeface="+mn-cs"/>
              </a:rPr>
              <a:t>citicholine</a:t>
            </a:r>
            <a:r>
              <a:rPr lang="en-GB" sz="1200" b="0" i="0" kern="1200" dirty="0" smtClean="0">
                <a:solidFill>
                  <a:schemeClr val="tx1"/>
                </a:solidFill>
                <a:effectLst/>
                <a:latin typeface="+mn-lt"/>
                <a:ea typeface="+mn-ea"/>
                <a:cs typeface="+mn-cs"/>
              </a:rPr>
              <a:t>, which is one of the best ways to acetylcholine. It’s </a:t>
            </a:r>
            <a:r>
              <a:rPr lang="en-GB" sz="1200" b="0" i="0" kern="1200" dirty="0" err="1" smtClean="0">
                <a:solidFill>
                  <a:schemeClr val="tx1"/>
                </a:solidFill>
                <a:effectLst/>
                <a:latin typeface="+mn-lt"/>
                <a:ea typeface="+mn-ea"/>
                <a:cs typeface="+mn-cs"/>
              </a:rPr>
              <a:t>spendy</a:t>
            </a:r>
            <a:r>
              <a:rPr lang="en-GB" sz="1200" b="0" i="0" kern="1200" dirty="0" smtClean="0">
                <a:solidFill>
                  <a:schemeClr val="tx1"/>
                </a:solidFill>
                <a:effectLst/>
                <a:latin typeface="+mn-lt"/>
                <a:ea typeface="+mn-ea"/>
                <a:cs typeface="+mn-cs"/>
              </a:rPr>
              <a:t> but in my opinion well worth it. I take one packet of </a:t>
            </a:r>
            <a:r>
              <a:rPr lang="en-GB" sz="1200" b="0" i="0" u="none" strike="noStrike" kern="1200" dirty="0" err="1" smtClean="0">
                <a:solidFill>
                  <a:schemeClr val="tx1"/>
                </a:solidFill>
                <a:effectLst/>
                <a:latin typeface="+mn-lt"/>
                <a:ea typeface="+mn-ea"/>
                <a:cs typeface="+mn-cs"/>
                <a:hlinkClick r:id="rId4"/>
              </a:rPr>
              <a:t>TianChi</a:t>
            </a:r>
            <a:r>
              <a:rPr lang="en-GB" sz="1200" b="0" i="0" kern="1200" dirty="0" smtClean="0">
                <a:solidFill>
                  <a:schemeClr val="tx1"/>
                </a:solidFill>
                <a:effectLst/>
                <a:latin typeface="+mn-lt"/>
                <a:ea typeface="+mn-ea"/>
                <a:cs typeface="+mn-cs"/>
              </a:rPr>
              <a:t> on an empty stomach every morning, and if you were going to do one thing in this entire post that you could feel instantly in your brain, this would be it.</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34</a:t>
            </a:fld>
            <a:endParaRPr lang="en-GB"/>
          </a:p>
        </p:txBody>
      </p:sp>
    </p:spTree>
    <p:extLst>
      <p:ext uri="{BB962C8B-B14F-4D97-AF65-F5344CB8AC3E}">
        <p14:creationId xmlns:p14="http://schemas.microsoft.com/office/powerpoint/2010/main" val="2788082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Brain Enhancing Gear</a:t>
            </a:r>
          </a:p>
          <a:p>
            <a:pPr fontAlgn="base"/>
            <a:r>
              <a:rPr lang="en-GB" sz="1200" b="1" i="0" kern="1200" dirty="0" smtClean="0">
                <a:solidFill>
                  <a:schemeClr val="tx1"/>
                </a:solidFill>
                <a:effectLst/>
                <a:latin typeface="+mn-lt"/>
                <a:ea typeface="+mn-ea"/>
                <a:cs typeface="+mn-cs"/>
              </a:rPr>
              <a:t>14) Light Therapy</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A dip in alertness and focus during the day can often be due to excessive melatonin, which can induce sleepiness. Unfortunately, most websites, magazines or books tell you that the answer to this issue is to expose the eyes to more light in the morning via using something like a “light box”, which produces blue light.</a:t>
            </a:r>
          </a:p>
          <a:p>
            <a:pPr fontAlgn="base"/>
            <a:r>
              <a:rPr lang="en-GB" sz="1200" b="0" i="0" kern="1200" dirty="0" smtClean="0">
                <a:solidFill>
                  <a:schemeClr val="tx1"/>
                </a:solidFill>
                <a:effectLst/>
                <a:latin typeface="+mn-lt"/>
                <a:ea typeface="+mn-ea"/>
                <a:cs typeface="+mn-cs"/>
              </a:rPr>
              <a:t>The problem with this is that although it suppresses melatonin production and can increase alertness, this type of blue light is a wavelength of light that can cause damage to your retina, and eventually macular degeneration and loss of good vision.</a:t>
            </a:r>
          </a:p>
          <a:p>
            <a:pPr fontAlgn="base"/>
            <a:r>
              <a:rPr lang="en-GB" sz="1200" b="0" i="0" kern="1200" dirty="0" smtClean="0">
                <a:solidFill>
                  <a:schemeClr val="tx1"/>
                </a:solidFill>
                <a:effectLst/>
                <a:latin typeface="+mn-lt"/>
                <a:ea typeface="+mn-ea"/>
                <a:cs typeface="+mn-cs"/>
              </a:rPr>
              <a:t>It appears that the best way to increase mental acuity and focus during the day is to advance the melatonin cycle so that it finishes before you even wake up. Basically, you do this by 1) limiting your exposure to blue light in the early evening – via both limiting use of TV’s, e-readers, phones, and computers at night, and also using </a:t>
            </a:r>
            <a:r>
              <a:rPr lang="en-GB" sz="1200" b="0" i="0" u="none" strike="noStrike" kern="1200" dirty="0" smtClean="0">
                <a:solidFill>
                  <a:schemeClr val="tx1"/>
                </a:solidFill>
                <a:effectLst/>
                <a:latin typeface="+mn-lt"/>
                <a:ea typeface="+mn-ea"/>
                <a:cs typeface="+mn-cs"/>
                <a:hlinkClick r:id="rId3" tooltip="Blue LIght Blocking"/>
              </a:rPr>
              <a:t>blue-light blocking glasses</a:t>
            </a:r>
            <a:r>
              <a:rPr lang="en-GB" sz="1200" b="0" i="0" kern="1200" dirty="0" smtClean="0">
                <a:solidFill>
                  <a:schemeClr val="tx1"/>
                </a:solidFill>
                <a:effectLst/>
                <a:latin typeface="+mn-lt"/>
                <a:ea typeface="+mn-ea"/>
                <a:cs typeface="+mn-cs"/>
              </a:rPr>
              <a:t>, applications like </a:t>
            </a:r>
            <a:r>
              <a:rPr lang="en-GB" sz="1200" b="0" i="0" u="none" strike="noStrike" kern="1200" dirty="0" smtClean="0">
                <a:solidFill>
                  <a:schemeClr val="tx1"/>
                </a:solidFill>
                <a:effectLst/>
                <a:latin typeface="+mn-lt"/>
                <a:ea typeface="+mn-ea"/>
                <a:cs typeface="+mn-cs"/>
                <a:hlinkClick r:id="rId4" tooltip="Flux"/>
              </a:rPr>
              <a:t>Flux</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3" tooltip="blue light block"/>
              </a:rPr>
              <a:t>computer screen covers</a:t>
            </a:r>
            <a:r>
              <a:rPr lang="en-GB" sz="1200" b="0" i="0" kern="1200" dirty="0" smtClean="0">
                <a:solidFill>
                  <a:schemeClr val="tx1"/>
                </a:solidFill>
                <a:effectLst/>
                <a:latin typeface="+mn-lt"/>
                <a:ea typeface="+mn-ea"/>
                <a:cs typeface="+mn-cs"/>
              </a:rPr>
              <a:t> in the evening; 2) getting as much morning sun exposure as possible, and if that’s not an option, waking with a </a:t>
            </a:r>
            <a:r>
              <a:rPr lang="en-GB" sz="1200" b="0" i="0" u="none" strike="noStrike" kern="1200" dirty="0" smtClean="0">
                <a:solidFill>
                  <a:schemeClr val="tx1"/>
                </a:solidFill>
                <a:effectLst/>
                <a:latin typeface="+mn-lt"/>
                <a:ea typeface="+mn-ea"/>
                <a:cs typeface="+mn-cs"/>
                <a:hlinkClick r:id="rId5"/>
              </a:rPr>
              <a:t>Sunrise clock or waking light in your bedroom</a:t>
            </a:r>
            <a:r>
              <a:rPr lang="en-GB" sz="1200" b="0"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 ——————————————–</a:t>
            </a:r>
            <a:endParaRPr lang="en-GB" sz="1200" b="0" i="0" kern="1200" dirty="0" smtClean="0">
              <a:solidFill>
                <a:schemeClr val="tx1"/>
              </a:solidFill>
              <a:effectLst/>
              <a:latin typeface="+mn-lt"/>
              <a:ea typeface="+mn-ea"/>
              <a:cs typeface="+mn-cs"/>
            </a:endParaRPr>
          </a:p>
          <a:p>
            <a:pPr fontAlgn="base"/>
            <a:r>
              <a:rPr lang="en-GB" sz="1200" b="1" i="0" kern="1200" dirty="0" smtClean="0">
                <a:solidFill>
                  <a:schemeClr val="tx1"/>
                </a:solidFill>
                <a:effectLst/>
                <a:latin typeface="+mn-lt"/>
                <a:ea typeface="+mn-ea"/>
                <a:cs typeface="+mn-cs"/>
              </a:rPr>
              <a:t>15) Sound Frequencies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As you learned in </a:t>
            </a:r>
            <a:r>
              <a:rPr lang="en-GB" sz="1200" b="0" i="0" u="none" strike="noStrike" kern="1200" dirty="0" smtClean="0">
                <a:solidFill>
                  <a:schemeClr val="tx1"/>
                </a:solidFill>
                <a:effectLst/>
                <a:latin typeface="+mn-lt"/>
                <a:ea typeface="+mn-ea"/>
                <a:cs typeface="+mn-cs"/>
                <a:hlinkClick r:id="rId6"/>
              </a:rPr>
              <a:t>Chapter 3,</a:t>
            </a:r>
            <a:r>
              <a:rPr lang="en-GB" sz="1200" b="0" i="0" kern="1200" dirty="0" smtClean="0">
                <a:solidFill>
                  <a:schemeClr val="tx1"/>
                </a:solidFill>
                <a:effectLst/>
                <a:latin typeface="+mn-lt"/>
                <a:ea typeface="+mn-ea"/>
                <a:cs typeface="+mn-cs"/>
              </a:rPr>
              <a:t> your brain waves respond quite readily to sound frequencies, beats, notes and music. There’s a direct correlation between amplification of these brainwaves and neurotransmitter production. I’d highly recommend you go back and read that section of the book, in which I recommend </a:t>
            </a:r>
            <a:r>
              <a:rPr lang="en-GB" sz="1200" b="0" i="0" u="none" strike="noStrike" kern="1200" dirty="0" err="1" smtClean="0">
                <a:solidFill>
                  <a:schemeClr val="tx1"/>
                </a:solidFill>
                <a:effectLst/>
                <a:latin typeface="+mn-lt"/>
                <a:ea typeface="+mn-ea"/>
                <a:cs typeface="+mn-cs"/>
                <a:hlinkClick r:id="rId7" tooltip="Dr. Jeffrey Thompson"/>
              </a:rPr>
              <a:t>Dr.</a:t>
            </a:r>
            <a:r>
              <a:rPr lang="en-GB" sz="1200" b="0" i="0" u="none" strike="noStrike" kern="1200" dirty="0" smtClean="0">
                <a:solidFill>
                  <a:schemeClr val="tx1"/>
                </a:solidFill>
                <a:effectLst/>
                <a:latin typeface="+mn-lt"/>
                <a:ea typeface="+mn-ea"/>
                <a:cs typeface="+mn-cs"/>
                <a:hlinkClick r:id="rId7" tooltip="Dr. Jeffrey Thompson"/>
              </a:rPr>
              <a:t> Jeffrey Thompson’s </a:t>
            </a:r>
            <a:r>
              <a:rPr lang="en-GB" sz="1200" b="0" i="0" u="none" strike="noStrike" kern="1200" dirty="0" err="1" smtClean="0">
                <a:solidFill>
                  <a:schemeClr val="tx1"/>
                </a:solidFill>
                <a:effectLst/>
                <a:latin typeface="+mn-lt"/>
                <a:ea typeface="+mn-ea"/>
                <a:cs typeface="+mn-cs"/>
                <a:hlinkClick r:id="rId7" tooltip="Dr. Jeffrey Thompson"/>
              </a:rPr>
              <a:t>neuroacoustics</a:t>
            </a:r>
            <a:r>
              <a:rPr lang="en-GB" sz="1200" b="0" i="0" u="none" strike="noStrike" kern="1200" dirty="0" smtClean="0">
                <a:solidFill>
                  <a:schemeClr val="tx1"/>
                </a:solidFill>
                <a:effectLst/>
                <a:latin typeface="+mn-lt"/>
                <a:ea typeface="+mn-ea"/>
                <a:cs typeface="+mn-cs"/>
                <a:hlinkClick r:id="rId7" tooltip="Dr. Jeffrey Thompson"/>
              </a:rPr>
              <a:t> CD’s</a:t>
            </a:r>
            <a:r>
              <a:rPr lang="en-GB" sz="1200" b="0" i="0" kern="1200" dirty="0" smtClean="0">
                <a:solidFill>
                  <a:schemeClr val="tx1"/>
                </a:solidFill>
                <a:effectLst/>
                <a:latin typeface="+mn-lt"/>
                <a:ea typeface="+mn-ea"/>
                <a:cs typeface="+mn-cs"/>
              </a:rPr>
              <a:t>, the </a:t>
            </a:r>
            <a:r>
              <a:rPr lang="en-GB" sz="1200" b="0" i="0" u="none" strike="noStrike" kern="1200" dirty="0" err="1" smtClean="0">
                <a:solidFill>
                  <a:schemeClr val="tx1"/>
                </a:solidFill>
                <a:effectLst/>
                <a:latin typeface="+mn-lt"/>
                <a:ea typeface="+mn-ea"/>
                <a:cs typeface="+mn-cs"/>
                <a:hlinkClick r:id="rId8"/>
              </a:rPr>
              <a:t>Entrainer</a:t>
            </a:r>
            <a:r>
              <a:rPr lang="en-GB" sz="1200" b="0" i="0" u="none" strike="noStrike" kern="1200" dirty="0" smtClean="0">
                <a:solidFill>
                  <a:schemeClr val="tx1"/>
                </a:solidFill>
                <a:effectLst/>
                <a:latin typeface="+mn-lt"/>
                <a:ea typeface="+mn-ea"/>
                <a:cs typeface="+mn-cs"/>
                <a:hlinkClick r:id="rId8"/>
              </a:rPr>
              <a:t> Acoustics</a:t>
            </a:r>
            <a:r>
              <a:rPr lang="en-GB" sz="1200" b="0" i="0" kern="1200" dirty="0" smtClean="0">
                <a:solidFill>
                  <a:schemeClr val="tx1"/>
                </a:solidFill>
                <a:effectLst/>
                <a:latin typeface="+mn-lt"/>
                <a:ea typeface="+mn-ea"/>
                <a:cs typeface="+mn-cs"/>
              </a:rPr>
              <a:t> downloadable .mp3 audio tracks, and the </a:t>
            </a:r>
            <a:r>
              <a:rPr lang="en-GB" sz="1200" b="0" i="0" u="none" strike="noStrike" kern="1200" dirty="0" smtClean="0">
                <a:solidFill>
                  <a:schemeClr val="tx1"/>
                </a:solidFill>
                <a:effectLst/>
                <a:latin typeface="+mn-lt"/>
                <a:ea typeface="+mn-ea"/>
                <a:cs typeface="+mn-cs"/>
                <a:hlinkClick r:id="rId9"/>
              </a:rPr>
              <a:t>wristband that emits specific frequencies to amplify alpha brain wave production.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In that chapter, I also mention audio–visual entrainment, which takes the concept of sound one step further, combines it with visual stimulation, and uses flashes of lights and pulses of tones to guide the brain into various states of brainwave activity. There’s an interesting device called the </a:t>
            </a:r>
            <a:r>
              <a:rPr lang="en-GB" sz="1200" b="0" i="0" u="none" strike="noStrike" kern="1200" dirty="0" smtClean="0">
                <a:solidFill>
                  <a:schemeClr val="tx1"/>
                </a:solidFill>
                <a:effectLst/>
                <a:latin typeface="+mn-lt"/>
                <a:ea typeface="+mn-ea"/>
                <a:cs typeface="+mn-cs"/>
                <a:hlinkClick r:id="rId10"/>
              </a:rPr>
              <a:t>DAVID Delight Pro made by </a:t>
            </a:r>
            <a:r>
              <a:rPr lang="en-GB" sz="1200" b="0" i="0" u="none" strike="noStrike" kern="1200" dirty="0" err="1" smtClean="0">
                <a:solidFill>
                  <a:schemeClr val="tx1"/>
                </a:solidFill>
                <a:effectLst/>
                <a:latin typeface="+mn-lt"/>
                <a:ea typeface="+mn-ea"/>
                <a:cs typeface="+mn-cs"/>
                <a:hlinkClick r:id="rId10"/>
              </a:rPr>
              <a:t>MindAlive</a:t>
            </a:r>
            <a:r>
              <a:rPr lang="en-GB" sz="1200" b="0" i="0" kern="1200" dirty="0" smtClean="0">
                <a:solidFill>
                  <a:schemeClr val="tx1"/>
                </a:solidFill>
                <a:effectLst/>
                <a:latin typeface="+mn-lt"/>
                <a:ea typeface="+mn-ea"/>
                <a:cs typeface="+mn-cs"/>
              </a:rPr>
              <a:t> that does this. I do not personally use this device, but many biohackers swear by it.</a:t>
            </a:r>
          </a:p>
          <a:p>
            <a:pPr fontAlgn="base"/>
            <a:r>
              <a:rPr lang="en-GB" sz="1200" b="1"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pPr fontAlgn="base"/>
            <a:r>
              <a:rPr lang="en-GB" sz="1200" b="1" i="0" kern="1200" dirty="0" smtClean="0">
                <a:solidFill>
                  <a:schemeClr val="tx1"/>
                </a:solidFill>
                <a:effectLst/>
                <a:latin typeface="+mn-lt"/>
                <a:ea typeface="+mn-ea"/>
                <a:cs typeface="+mn-cs"/>
              </a:rPr>
              <a:t>16) Electrical Stimulation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In Chapter 21, you saw how cyclists could be “tricked” into performing at a higher capacity when they were electrically stimulated prior to a ride to exhaustion. Pulsed electrical currents across head not only distract the cortex in a manner that can increase physical performance, but can also increase blood flow to the brain, and increase production of neurotransmitters and alpha brain waves.</a:t>
            </a:r>
          </a:p>
          <a:p>
            <a:pPr fontAlgn="base"/>
            <a:r>
              <a:rPr lang="en-GB" sz="1200" b="0" i="0" kern="1200" dirty="0" smtClean="0">
                <a:solidFill>
                  <a:schemeClr val="tx1"/>
                </a:solidFill>
                <a:effectLst/>
                <a:latin typeface="+mn-lt"/>
                <a:ea typeface="+mn-ea"/>
                <a:cs typeface="+mn-cs"/>
              </a:rPr>
              <a:t>Devices available for electrical stimulation of the brain include:</a:t>
            </a:r>
          </a:p>
          <a:p>
            <a:pPr fontAlgn="base"/>
            <a:r>
              <a:rPr lang="en-GB" sz="1200" b="0" i="1" kern="1200" dirty="0" smtClean="0">
                <a:solidFill>
                  <a:schemeClr val="tx1"/>
                </a:solidFill>
                <a:effectLst/>
                <a:latin typeface="+mn-lt"/>
                <a:ea typeface="+mn-ea"/>
                <a:cs typeface="+mn-cs"/>
              </a:rPr>
              <a:t>-Transcranial Direct Current Stimulation (</a:t>
            </a:r>
            <a:r>
              <a:rPr lang="en-GB" sz="1200" b="0" i="1" kern="1200" dirty="0" err="1" smtClean="0">
                <a:solidFill>
                  <a:schemeClr val="tx1"/>
                </a:solidFill>
                <a:effectLst/>
                <a:latin typeface="+mn-lt"/>
                <a:ea typeface="+mn-ea"/>
                <a:cs typeface="+mn-cs"/>
              </a:rPr>
              <a:t>tDCS</a:t>
            </a:r>
            <a:r>
              <a:rPr lang="en-GB" sz="1200" b="0" i="1" kern="1200" dirty="0" smtClean="0">
                <a:solidFill>
                  <a:schemeClr val="tx1"/>
                </a:solidFill>
                <a:effectLst/>
                <a:latin typeface="+mn-lt"/>
                <a:ea typeface="+mn-ea"/>
                <a:cs typeface="+mn-cs"/>
              </a:rPr>
              <a:t>), which passes a current across your forehead, and is being tested by the U.S. Air Force as a cognitive enhancement device. At </a:t>
            </a:r>
            <a:r>
              <a:rPr lang="en-GB" sz="1200" b="0" i="1" u="none" strike="noStrike" kern="1200" dirty="0" smtClean="0">
                <a:solidFill>
                  <a:schemeClr val="tx1"/>
                </a:solidFill>
                <a:effectLst/>
                <a:latin typeface="+mn-lt"/>
                <a:ea typeface="+mn-ea"/>
                <a:cs typeface="+mn-cs"/>
                <a:hlinkClick r:id="rId11"/>
              </a:rPr>
              <a:t>Foc.us</a:t>
            </a:r>
            <a:r>
              <a:rPr lang="en-GB" sz="1200" b="0" i="1" kern="1200" dirty="0" smtClean="0">
                <a:solidFill>
                  <a:schemeClr val="tx1"/>
                </a:solidFill>
                <a:effectLst/>
                <a:latin typeface="+mn-lt"/>
                <a:ea typeface="+mn-ea"/>
                <a:cs typeface="+mn-cs"/>
              </a:rPr>
              <a:t>, you can grab a smartphone-controlled </a:t>
            </a:r>
            <a:r>
              <a:rPr lang="en-GB" sz="1200" b="0" i="1" kern="1200" dirty="0" err="1" smtClean="0">
                <a:solidFill>
                  <a:schemeClr val="tx1"/>
                </a:solidFill>
                <a:effectLst/>
                <a:latin typeface="+mn-lt"/>
                <a:ea typeface="+mn-ea"/>
                <a:cs typeface="+mn-cs"/>
              </a:rPr>
              <a:t>tDCS</a:t>
            </a:r>
            <a:r>
              <a:rPr lang="en-GB" sz="1200" b="0" i="1" kern="1200" dirty="0" smtClean="0">
                <a:solidFill>
                  <a:schemeClr val="tx1"/>
                </a:solidFill>
                <a:effectLst/>
                <a:latin typeface="+mn-lt"/>
                <a:ea typeface="+mn-ea"/>
                <a:cs typeface="+mn-cs"/>
              </a:rPr>
              <a:t> device that looks like high-tech pair of sunglasses for $249. Another popular device is the </a:t>
            </a:r>
            <a:r>
              <a:rPr lang="en-GB" sz="1200" b="0" i="1" u="none" strike="noStrike" kern="1200" dirty="0" err="1" smtClean="0">
                <a:solidFill>
                  <a:schemeClr val="tx1"/>
                </a:solidFill>
                <a:effectLst/>
                <a:latin typeface="+mn-lt"/>
                <a:ea typeface="+mn-ea"/>
                <a:cs typeface="+mn-cs"/>
                <a:hlinkClick r:id="rId12"/>
              </a:rPr>
              <a:t>FisherWallace</a:t>
            </a:r>
            <a:r>
              <a:rPr lang="en-GB" sz="1200" b="0" i="1" u="none" strike="noStrike" kern="1200" dirty="0" smtClean="0">
                <a:solidFill>
                  <a:schemeClr val="tx1"/>
                </a:solidFill>
                <a:effectLst/>
                <a:latin typeface="+mn-lt"/>
                <a:ea typeface="+mn-ea"/>
                <a:cs typeface="+mn-cs"/>
                <a:hlinkClick r:id="rId12"/>
              </a:rPr>
              <a:t> stimulator</a:t>
            </a:r>
            <a:r>
              <a:rPr lang="en-GB" sz="1200" b="0" i="1" kern="1200" dirty="0" smtClean="0">
                <a:solidFill>
                  <a:schemeClr val="tx1"/>
                </a:solidFill>
                <a:effectLst/>
                <a:latin typeface="+mn-lt"/>
                <a:ea typeface="+mn-ea"/>
                <a:cs typeface="+mn-cs"/>
              </a:rPr>
              <a:t>, which is a headband based cranial stimulation device.</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-Cranial Electrotherapy Stimulation (CES), which is similar to </a:t>
            </a:r>
            <a:r>
              <a:rPr lang="en-GB" sz="1200" b="0" i="1" kern="1200" dirty="0" err="1" smtClean="0">
                <a:solidFill>
                  <a:schemeClr val="tx1"/>
                </a:solidFill>
                <a:effectLst/>
                <a:latin typeface="+mn-lt"/>
                <a:ea typeface="+mn-ea"/>
                <a:cs typeface="+mn-cs"/>
              </a:rPr>
              <a:t>tDCS</a:t>
            </a:r>
            <a:r>
              <a:rPr lang="en-GB" sz="1200" b="0" i="1" kern="1200" dirty="0" smtClean="0">
                <a:solidFill>
                  <a:schemeClr val="tx1"/>
                </a:solidFill>
                <a:effectLst/>
                <a:latin typeface="+mn-lt"/>
                <a:ea typeface="+mn-ea"/>
                <a:cs typeface="+mn-cs"/>
              </a:rPr>
              <a:t> but applies a current to your earlobes rather than your forehead.  </a:t>
            </a:r>
            <a:r>
              <a:rPr lang="en-GB" sz="1200" b="0" i="1" u="none" strike="noStrike" kern="1200" dirty="0" err="1" smtClean="0">
                <a:solidFill>
                  <a:schemeClr val="tx1"/>
                </a:solidFill>
                <a:effectLst/>
                <a:latin typeface="+mn-lt"/>
                <a:ea typeface="+mn-ea"/>
                <a:cs typeface="+mn-cs"/>
                <a:hlinkClick r:id="rId10"/>
              </a:rPr>
              <a:t>MindAlive</a:t>
            </a:r>
            <a:r>
              <a:rPr lang="en-GB" sz="1200" b="0" i="1" u="none" strike="noStrike" kern="1200" dirty="0" smtClean="0">
                <a:solidFill>
                  <a:schemeClr val="tx1"/>
                </a:solidFill>
                <a:effectLst/>
                <a:latin typeface="+mn-lt"/>
                <a:ea typeface="+mn-ea"/>
                <a:cs typeface="+mn-cs"/>
                <a:hlinkClick r:id="rId10"/>
              </a:rPr>
              <a:t> also makes a CES device called an Oasis</a:t>
            </a:r>
            <a:r>
              <a:rPr lang="en-GB" sz="1200" b="0" i="1" kern="1200" dirty="0" smtClean="0">
                <a:solidFill>
                  <a:schemeClr val="tx1"/>
                </a:solidFill>
                <a:effectLst/>
                <a:latin typeface="+mn-lt"/>
                <a:ea typeface="+mn-ea"/>
                <a:cs typeface="+mn-cs"/>
              </a:rPr>
              <a:t>, as well as a device called the </a:t>
            </a:r>
            <a:r>
              <a:rPr lang="en-GB" sz="1200" b="0" i="1" u="none" strike="noStrike" kern="1200" dirty="0" smtClean="0">
                <a:solidFill>
                  <a:schemeClr val="tx1"/>
                </a:solidFill>
                <a:effectLst/>
                <a:latin typeface="+mn-lt"/>
                <a:ea typeface="+mn-ea"/>
                <a:cs typeface="+mn-cs"/>
                <a:hlinkClick r:id="rId10"/>
              </a:rPr>
              <a:t>DAVID PAL 36</a:t>
            </a:r>
            <a:r>
              <a:rPr lang="en-GB" sz="1200" b="0" i="1" kern="1200" dirty="0" smtClean="0">
                <a:solidFill>
                  <a:schemeClr val="tx1"/>
                </a:solidFill>
                <a:effectLst/>
                <a:latin typeface="+mn-lt"/>
                <a:ea typeface="+mn-ea"/>
                <a:cs typeface="+mn-cs"/>
              </a:rPr>
              <a:t>, which combines light and sound with electrical stimulation.  </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-Pulsed Electromagnetic Frequencies (PEMF). A magnetic frequency in the 10Hz range (completely safe and far lower than what a cell phone would radiate), increases cell membrane potential in your brain and amplifies alpha brain wave production. This can be useful for both focus, and sleep. I personally use the </a:t>
            </a:r>
            <a:r>
              <a:rPr lang="en-GB" sz="1200" b="0" i="1" u="none" strike="noStrike" kern="1200" dirty="0" err="1" smtClean="0">
                <a:solidFill>
                  <a:schemeClr val="tx1"/>
                </a:solidFill>
                <a:effectLst/>
                <a:latin typeface="+mn-lt"/>
                <a:ea typeface="+mn-ea"/>
                <a:cs typeface="+mn-cs"/>
                <a:hlinkClick r:id="rId13"/>
              </a:rPr>
              <a:t>Earthpulse</a:t>
            </a:r>
            <a:r>
              <a:rPr lang="en-GB" sz="1200" b="0" i="1" u="none" strike="noStrike" kern="1200" dirty="0" smtClean="0">
                <a:solidFill>
                  <a:schemeClr val="tx1"/>
                </a:solidFill>
                <a:effectLst/>
                <a:latin typeface="+mn-lt"/>
                <a:ea typeface="+mn-ea"/>
                <a:cs typeface="+mn-cs"/>
                <a:hlinkClick r:id="rId13"/>
              </a:rPr>
              <a:t> PEMF device</a:t>
            </a:r>
            <a:r>
              <a:rPr lang="en-GB" sz="1200" b="0" i="1" kern="1200" dirty="0" smtClean="0">
                <a:solidFill>
                  <a:schemeClr val="tx1"/>
                </a:solidFill>
                <a:effectLst/>
                <a:latin typeface="+mn-lt"/>
                <a:ea typeface="+mn-ea"/>
                <a:cs typeface="+mn-cs"/>
              </a:rPr>
              <a:t> under my mattress while sleeping, but also place it on my desk while working.</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The field of both electrical devices and neuro feedback is growing my leaps and bounds at the time of this writing, and by the time you read this, I’m sure new devices will have already hit the market. To stay on the cutting-edge of brain-hacking gear, I’d recommend following the website </a:t>
            </a:r>
            <a:r>
              <a:rPr lang="en-GB" sz="1200" b="0" i="0" u="none" strike="noStrike" kern="1200" dirty="0" smtClean="0">
                <a:solidFill>
                  <a:schemeClr val="tx1"/>
                </a:solidFill>
                <a:effectLst/>
                <a:latin typeface="+mn-lt"/>
                <a:ea typeface="+mn-ea"/>
                <a:cs typeface="+mn-cs"/>
                <a:hlinkClick r:id="rId14"/>
              </a:rPr>
              <a:t>QuantifiedSelf.com.</a:t>
            </a:r>
            <a:endParaRPr lang="en-GB" sz="1200" b="0" i="0" kern="1200" dirty="0" smtClean="0">
              <a:solidFill>
                <a:schemeClr val="tx1"/>
              </a:solidFill>
              <a:effectLst/>
              <a:latin typeface="+mn-lt"/>
              <a:ea typeface="+mn-ea"/>
              <a:cs typeface="+mn-cs"/>
            </a:endParaRPr>
          </a:p>
          <a:p>
            <a:pPr fontAlgn="base"/>
            <a:r>
              <a:rPr lang="en-GB" sz="1200" b="1"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pPr fontAlgn="base"/>
            <a:r>
              <a:rPr lang="en-GB" sz="1200" b="1" i="0" kern="1200" dirty="0" smtClean="0">
                <a:solidFill>
                  <a:schemeClr val="tx1"/>
                </a:solidFill>
                <a:effectLst/>
                <a:latin typeface="+mn-lt"/>
                <a:ea typeface="+mn-ea"/>
                <a:cs typeface="+mn-cs"/>
              </a:rPr>
              <a:t>17) </a:t>
            </a:r>
            <a:r>
              <a:rPr lang="en-GB" sz="1200" b="1" i="0" kern="1200" dirty="0" err="1" smtClean="0">
                <a:solidFill>
                  <a:schemeClr val="tx1"/>
                </a:solidFill>
                <a:effectLst/>
                <a:latin typeface="+mn-lt"/>
                <a:ea typeface="+mn-ea"/>
                <a:cs typeface="+mn-cs"/>
              </a:rPr>
              <a:t>NeuroFeedback</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Neurofeedback (AKA biofeedback) devices – which were </a:t>
            </a:r>
            <a:r>
              <a:rPr lang="en-GB" sz="1200" b="0" i="0" u="none" strike="noStrike" kern="1200" dirty="0" smtClean="0">
                <a:solidFill>
                  <a:schemeClr val="tx1"/>
                </a:solidFill>
                <a:effectLst/>
                <a:latin typeface="+mn-lt"/>
                <a:ea typeface="+mn-ea"/>
                <a:cs typeface="+mn-cs"/>
                <a:hlinkClick r:id="rId15"/>
              </a:rPr>
              <a:t>first introduced in Chapter 8</a:t>
            </a:r>
            <a:r>
              <a:rPr lang="en-GB" sz="1200" b="0" i="0" kern="1200" dirty="0" smtClean="0">
                <a:solidFill>
                  <a:schemeClr val="tx1"/>
                </a:solidFill>
                <a:effectLst/>
                <a:latin typeface="+mn-lt"/>
                <a:ea typeface="+mn-ea"/>
                <a:cs typeface="+mn-cs"/>
              </a:rPr>
              <a:t> – actually do nothing to your brain. They simply show you what your brain is doing so you can train your brain to focus, block pain, learn faster, etc..</a:t>
            </a:r>
          </a:p>
          <a:p>
            <a:pPr fontAlgn="base"/>
            <a:r>
              <a:rPr lang="en-GB" sz="1200" b="0" i="0" kern="1200" dirty="0" smtClean="0">
                <a:solidFill>
                  <a:schemeClr val="tx1"/>
                </a:solidFill>
                <a:effectLst/>
                <a:latin typeface="+mn-lt"/>
                <a:ea typeface="+mn-ea"/>
                <a:cs typeface="+mn-cs"/>
              </a:rPr>
              <a:t>For example, at </a:t>
            </a:r>
            <a:r>
              <a:rPr lang="en-GB" sz="1200" b="0" i="0" u="none" strike="noStrike" kern="1200" dirty="0" smtClean="0">
                <a:solidFill>
                  <a:schemeClr val="tx1"/>
                </a:solidFill>
                <a:effectLst/>
                <a:latin typeface="+mn-lt"/>
                <a:ea typeface="+mn-ea"/>
                <a:cs typeface="+mn-cs"/>
                <a:hlinkClick r:id="rId16"/>
              </a:rPr>
              <a:t>UpgradedSelf.com</a:t>
            </a:r>
            <a:r>
              <a:rPr lang="en-GB" sz="1200" b="0" i="0" kern="1200" dirty="0" smtClean="0">
                <a:solidFill>
                  <a:schemeClr val="tx1"/>
                </a:solidFill>
                <a:effectLst/>
                <a:latin typeface="+mn-lt"/>
                <a:ea typeface="+mn-ea"/>
                <a:cs typeface="+mn-cs"/>
              </a:rPr>
              <a:t>, you can get the “Upgraded Focus Brain Trainer”, which includes a headband with small red and infrared LED lights that shine through the skin and skull to assess the </a:t>
            </a:r>
            <a:r>
              <a:rPr lang="en-GB" sz="1200" b="0" i="0" kern="1200" dirty="0" err="1" smtClean="0">
                <a:solidFill>
                  <a:schemeClr val="tx1"/>
                </a:solidFill>
                <a:effectLst/>
                <a:latin typeface="+mn-lt"/>
                <a:ea typeface="+mn-ea"/>
                <a:cs typeface="+mn-cs"/>
              </a:rPr>
              <a:t>color</a:t>
            </a:r>
            <a:r>
              <a:rPr lang="en-GB" sz="1200" b="0" i="0" kern="1200" dirty="0" smtClean="0">
                <a:solidFill>
                  <a:schemeClr val="tx1"/>
                </a:solidFill>
                <a:effectLst/>
                <a:latin typeface="+mn-lt"/>
                <a:ea typeface="+mn-ea"/>
                <a:cs typeface="+mn-cs"/>
              </a:rPr>
              <a:t> of your. brain tissue. This light is then reflected back to a camera that measures the exact </a:t>
            </a:r>
            <a:r>
              <a:rPr lang="en-GB" sz="1200" b="0" i="0" kern="1200" dirty="0" err="1" smtClean="0">
                <a:solidFill>
                  <a:schemeClr val="tx1"/>
                </a:solidFill>
                <a:effectLst/>
                <a:latin typeface="+mn-lt"/>
                <a:ea typeface="+mn-ea"/>
                <a:cs typeface="+mn-cs"/>
              </a:rPr>
              <a:t>color</a:t>
            </a:r>
            <a:r>
              <a:rPr lang="en-GB" sz="1200" b="0" i="0" kern="1200" dirty="0" smtClean="0">
                <a:solidFill>
                  <a:schemeClr val="tx1"/>
                </a:solidFill>
                <a:effectLst/>
                <a:latin typeface="+mn-lt"/>
                <a:ea typeface="+mn-ea"/>
                <a:cs typeface="+mn-cs"/>
              </a:rPr>
              <a:t> of oxygenated brain blood. The headband then sends your brain’s data to your computer so you can correct what you’re doing in real time (e.g. think relaxing thoughts, focus better, make a faster decision, etc.) – and increase blood circulation to your brain.</a:t>
            </a:r>
          </a:p>
          <a:p>
            <a:pPr fontAlgn="base"/>
            <a:r>
              <a:rPr lang="en-GB" sz="1200" b="0" i="0" kern="1200" dirty="0" smtClean="0">
                <a:solidFill>
                  <a:schemeClr val="tx1"/>
                </a:solidFill>
                <a:effectLst/>
                <a:latin typeface="+mn-lt"/>
                <a:ea typeface="+mn-ea"/>
                <a:cs typeface="+mn-cs"/>
              </a:rPr>
              <a:t>In this case, the neurofeedback device is based on studies that show a direct relationship between an increase in brain performance and oxygenation of blood supply.  More blood flow also results in faster removal of waste metabolites from brain tissues, and more capillaries and neuron connections within the trained area of the brain.</a:t>
            </a:r>
          </a:p>
          <a:p>
            <a:pPr fontAlgn="base"/>
            <a:r>
              <a:rPr lang="en-GB" sz="1200" b="0" i="0" kern="1200" dirty="0" smtClean="0">
                <a:solidFill>
                  <a:schemeClr val="tx1"/>
                </a:solidFill>
                <a:effectLst/>
                <a:latin typeface="+mn-lt"/>
                <a:ea typeface="+mn-ea"/>
                <a:cs typeface="+mn-cs"/>
              </a:rPr>
              <a:t>Another example of neurofeedback is the game “</a:t>
            </a:r>
            <a:r>
              <a:rPr lang="en-GB" sz="1200" b="0" i="0" u="none" strike="noStrike" kern="1200" dirty="0" smtClean="0">
                <a:solidFill>
                  <a:schemeClr val="tx1"/>
                </a:solidFill>
                <a:effectLst/>
                <a:latin typeface="+mn-lt"/>
                <a:ea typeface="+mn-ea"/>
                <a:cs typeface="+mn-cs"/>
                <a:hlinkClick r:id="rId17"/>
              </a:rPr>
              <a:t>Journey to the Wild Divine</a:t>
            </a:r>
            <a:r>
              <a:rPr lang="en-GB" sz="1200" b="0" i="0" kern="1200" dirty="0" smtClean="0">
                <a:solidFill>
                  <a:schemeClr val="tx1"/>
                </a:solidFill>
                <a:effectLst/>
                <a:latin typeface="+mn-lt"/>
                <a:ea typeface="+mn-ea"/>
                <a:cs typeface="+mn-cs"/>
              </a:rPr>
              <a:t>“, which measures skin resistance and heart rate to detect your level of stress then train you to achieve a higher level of awareness and decreased stress.</a:t>
            </a:r>
          </a:p>
          <a:p>
            <a:pPr fontAlgn="base"/>
            <a:r>
              <a:rPr lang="en-GB" sz="1200" b="0" i="0" kern="1200" dirty="0" smtClean="0">
                <a:solidFill>
                  <a:schemeClr val="tx1"/>
                </a:solidFill>
                <a:effectLst/>
                <a:latin typeface="+mn-lt"/>
                <a:ea typeface="+mn-ea"/>
                <a:cs typeface="+mn-cs"/>
              </a:rPr>
              <a:t>In the recovery section of this book, you also learned about coherence training, in which you can train yourself to increase heart rate variability by using </a:t>
            </a:r>
            <a:r>
              <a:rPr lang="en-GB" sz="1200" b="0" i="0" u="none" strike="noStrike" kern="1200" dirty="0" smtClean="0">
                <a:solidFill>
                  <a:schemeClr val="tx1"/>
                </a:solidFill>
                <a:effectLst/>
                <a:latin typeface="+mn-lt"/>
                <a:ea typeface="+mn-ea"/>
                <a:cs typeface="+mn-cs"/>
                <a:hlinkClick r:id="rId18"/>
              </a:rPr>
              <a:t>special software made by the Heart Math Institute</a:t>
            </a:r>
            <a:r>
              <a:rPr lang="en-GB" sz="1200" b="0" i="0" kern="1200" dirty="0" smtClean="0">
                <a:solidFill>
                  <a:schemeClr val="tx1"/>
                </a:solidFill>
                <a:effectLst/>
                <a:latin typeface="+mn-lt"/>
                <a:ea typeface="+mn-ea"/>
                <a:cs typeface="+mn-cs"/>
              </a:rPr>
              <a:t>, connected to an earlobe device called the </a:t>
            </a:r>
            <a:r>
              <a:rPr lang="en-GB" sz="1200" b="0" i="0" u="none" strike="noStrike" kern="1200" dirty="0" smtClean="0">
                <a:solidFill>
                  <a:schemeClr val="tx1"/>
                </a:solidFill>
                <a:effectLst/>
                <a:latin typeface="+mn-lt"/>
                <a:ea typeface="+mn-ea"/>
                <a:cs typeface="+mn-cs"/>
                <a:hlinkClick r:id="rId18"/>
              </a:rPr>
              <a:t>emWave2</a:t>
            </a:r>
            <a:r>
              <a:rPr lang="en-GB" sz="1200" b="0" i="0" kern="1200" dirty="0" smtClean="0">
                <a:solidFill>
                  <a:schemeClr val="tx1"/>
                </a:solidFill>
                <a:effectLst/>
                <a:latin typeface="+mn-lt"/>
                <a:ea typeface="+mn-ea"/>
                <a:cs typeface="+mn-cs"/>
              </a:rPr>
              <a:t> ($169) or the smartphone </a:t>
            </a:r>
            <a:r>
              <a:rPr lang="en-GB" sz="1200" b="0" i="0" u="none" strike="noStrike" kern="1200" dirty="0" smtClean="0">
                <a:solidFill>
                  <a:schemeClr val="tx1"/>
                </a:solidFill>
                <a:effectLst/>
                <a:latin typeface="+mn-lt"/>
                <a:ea typeface="+mn-ea"/>
                <a:cs typeface="+mn-cs"/>
                <a:hlinkClick r:id="rId19"/>
              </a:rPr>
              <a:t>Inner Balance sensor</a:t>
            </a:r>
            <a:r>
              <a:rPr lang="en-GB" sz="1200" b="0" i="0" kern="1200" dirty="0" smtClean="0">
                <a:solidFill>
                  <a:schemeClr val="tx1"/>
                </a:solidFill>
                <a:effectLst/>
                <a:latin typeface="+mn-lt"/>
                <a:ea typeface="+mn-ea"/>
                <a:cs typeface="+mn-cs"/>
              </a:rPr>
              <a:t> ($99). Based on the intimate connection between your heart and your brain, as your heart rate variability increases, you can increase both alpha brain wave production and neurotransmitter production. Amazingly, the heart’s electrical field is up to 60x greater than the brain’s field, and can not only interact with your own brain, but with the brain of others around you. So you may find that as you teach yourself how to improve your heart rate variability, you may also enhance mental focus and relaxation of co-workers, friends and family. </a:t>
            </a:r>
          </a:p>
          <a:p>
            <a:pPr fontAlgn="base"/>
            <a:r>
              <a:rPr lang="en-GB" sz="1200" b="0" i="0" kern="1200" dirty="0" smtClean="0">
                <a:solidFill>
                  <a:schemeClr val="tx1"/>
                </a:solidFill>
                <a:effectLst/>
                <a:latin typeface="+mn-lt"/>
                <a:ea typeface="+mn-ea"/>
                <a:cs typeface="+mn-cs"/>
              </a:rPr>
              <a:t>Finally, you can visit a licensed biofeedback practitioner, which you can find at </a:t>
            </a:r>
            <a:r>
              <a:rPr lang="en-GB" sz="1200" b="0" i="0" u="none" strike="noStrike" kern="1200" dirty="0" smtClean="0">
                <a:solidFill>
                  <a:schemeClr val="tx1"/>
                </a:solidFill>
                <a:effectLst/>
                <a:latin typeface="+mn-lt"/>
                <a:ea typeface="+mn-ea"/>
                <a:cs typeface="+mn-cs"/>
                <a:hlinkClick r:id="rId20"/>
              </a:rPr>
              <a:t>BCIA.org</a:t>
            </a:r>
            <a:r>
              <a:rPr lang="en-GB" sz="1200" b="0" i="0" kern="1200" dirty="0" smtClean="0">
                <a:solidFill>
                  <a:schemeClr val="tx1"/>
                </a:solidFill>
                <a:effectLst/>
                <a:latin typeface="+mn-lt"/>
                <a:ea typeface="+mn-ea"/>
                <a:cs typeface="+mn-cs"/>
              </a:rPr>
              <a:t>. When you visit a biofeedback practitioner, you can expect to take a comprehensive questionnaire, followed by an electroencephalogram of your brain. This results in a brain map (QEEG), which shows </a:t>
            </a:r>
            <a:r>
              <a:rPr lang="en-GB" sz="1200" b="0" i="0" kern="1200" dirty="0" err="1" smtClean="0">
                <a:solidFill>
                  <a:schemeClr val="tx1"/>
                </a:solidFill>
                <a:effectLst/>
                <a:latin typeface="+mn-lt"/>
                <a:ea typeface="+mn-ea"/>
                <a:cs typeface="+mn-cs"/>
              </a:rPr>
              <a:t>overactivity</a:t>
            </a:r>
            <a:r>
              <a:rPr lang="en-GB" sz="1200" b="0" i="0" kern="1200" dirty="0" smtClean="0">
                <a:solidFill>
                  <a:schemeClr val="tx1"/>
                </a:solidFill>
                <a:effectLst/>
                <a:latin typeface="+mn-lt"/>
                <a:ea typeface="+mn-ea"/>
                <a:cs typeface="+mn-cs"/>
              </a:rPr>
              <a:t> under activity in certain areas of your brain. You then engage in feedback sessions that may involve a simple light or tone or game that will move and play when desired brain activity is detected by the system. For other brain activity the rewarding tone, or light or game is taken away. Typically, it takes 20 to 40 biofeedback visits for to overcome issues such as cravings, anxiety, depression, etc. – so this is a technique more commonly used for actual brain problems rather than for actual brain enhancement.</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35</a:t>
            </a:fld>
            <a:endParaRPr lang="en-GB"/>
          </a:p>
        </p:txBody>
      </p:sp>
    </p:spTree>
    <p:extLst>
      <p:ext uri="{BB962C8B-B14F-4D97-AF65-F5344CB8AC3E}">
        <p14:creationId xmlns:p14="http://schemas.microsoft.com/office/powerpoint/2010/main" val="2788082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Brain Enhancing Activities</a:t>
            </a:r>
          </a:p>
          <a:p>
            <a:pPr fontAlgn="base"/>
            <a:r>
              <a:rPr lang="en-GB" sz="1200" b="1" i="0" kern="1200" dirty="0" smtClean="0">
                <a:solidFill>
                  <a:schemeClr val="tx1"/>
                </a:solidFill>
                <a:effectLst/>
                <a:latin typeface="+mn-lt"/>
                <a:ea typeface="+mn-ea"/>
                <a:cs typeface="+mn-cs"/>
              </a:rPr>
              <a:t>18) Brain Aerobics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There is continuing research that doing brain aerobic exercises (like </a:t>
            </a:r>
            <a:r>
              <a:rPr lang="en-GB" sz="1200" b="0" i="0" kern="1200" dirty="0" err="1" smtClean="0">
                <a:solidFill>
                  <a:schemeClr val="tx1"/>
                </a:solidFill>
                <a:effectLst/>
                <a:latin typeface="+mn-lt"/>
                <a:ea typeface="+mn-ea"/>
                <a:cs typeface="+mn-cs"/>
              </a:rPr>
              <a:t>Sudoko</a:t>
            </a:r>
            <a:r>
              <a:rPr lang="en-GB" sz="1200" b="0" i="0" kern="1200" dirty="0" smtClean="0">
                <a:solidFill>
                  <a:schemeClr val="tx1"/>
                </a:solidFill>
                <a:effectLst/>
                <a:latin typeface="+mn-lt"/>
                <a:ea typeface="+mn-ea"/>
                <a:cs typeface="+mn-cs"/>
              </a:rPr>
              <a:t>) can help to “age-proof” your brain and slow the onset of symptoms of brain aging, and can also help to keep your brain functioning at peak capacity. To qualify as a good brain aerobics exercise, an activity must have novelty, variety, and challenge (8).</a:t>
            </a:r>
          </a:p>
          <a:p>
            <a:pPr fontAlgn="base"/>
            <a:r>
              <a:rPr lang="en-GB" sz="1200" b="0" i="0" kern="1200" dirty="0" smtClean="0">
                <a:solidFill>
                  <a:schemeClr val="tx1"/>
                </a:solidFill>
                <a:effectLst/>
                <a:latin typeface="+mn-lt"/>
                <a:ea typeface="+mn-ea"/>
                <a:cs typeface="+mn-cs"/>
              </a:rPr>
              <a:t>In other words, going to work every day to your “mentally challenging” job does not provide the novelty to challenge your brain, sticking with the same “brain aerobics” activity day-after-day does not provide the variety, and engaging in brain activities that are familiar to you or easy (such as playing the same challenging computer game every day) eventually does not provide the challenge.</a:t>
            </a:r>
          </a:p>
          <a:p>
            <a:pPr fontAlgn="base"/>
            <a:r>
              <a:rPr lang="en-GB" sz="1200" b="0" i="0" kern="1200" dirty="0" smtClean="0">
                <a:solidFill>
                  <a:schemeClr val="tx1"/>
                </a:solidFill>
                <a:effectLst/>
                <a:latin typeface="+mn-lt"/>
                <a:ea typeface="+mn-ea"/>
                <a:cs typeface="+mn-cs"/>
              </a:rPr>
              <a:t>In other words: make your brain lift heavy stuff. One of my friends, </a:t>
            </a:r>
            <a:r>
              <a:rPr lang="en-GB" sz="1200" b="0" i="0" kern="1200" dirty="0" err="1" smtClean="0">
                <a:solidFill>
                  <a:schemeClr val="tx1"/>
                </a:solidFill>
                <a:effectLst/>
                <a:latin typeface="+mn-lt"/>
                <a:ea typeface="+mn-ea"/>
                <a:cs typeface="+mn-cs"/>
              </a:rPr>
              <a:t>Dr.</a:t>
            </a:r>
            <a:r>
              <a:rPr lang="en-GB" sz="1200" b="0" i="0" kern="1200" dirty="0" smtClean="0">
                <a:solidFill>
                  <a:schemeClr val="tx1"/>
                </a:solidFill>
                <a:effectLst/>
                <a:latin typeface="+mn-lt"/>
                <a:ea typeface="+mn-ea"/>
                <a:cs typeface="+mn-cs"/>
              </a:rPr>
              <a:t> Arlene Taylor, has a bunch of completely free brain aerobic exercises on </a:t>
            </a:r>
            <a:r>
              <a:rPr lang="en-GB" sz="1200" b="0" i="0" u="none" strike="noStrike" kern="1200" dirty="0" smtClean="0">
                <a:solidFill>
                  <a:schemeClr val="tx1"/>
                </a:solidFill>
                <a:effectLst/>
                <a:latin typeface="+mn-lt"/>
                <a:ea typeface="+mn-ea"/>
                <a:cs typeface="+mn-cs"/>
                <a:hlinkClick r:id="rId3" tooltip="Arlene Taylor"/>
              </a:rPr>
              <a:t>her website.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You can also go do a search in the Apple iTunes store, or any other app store, for “brain exercises” and find good apps that will challenge your brain (Angry Birds probably doesn’t count). Two of my </a:t>
            </a:r>
            <a:r>
              <a:rPr lang="en-GB" sz="1200" b="0" i="0" kern="1200" dirty="0" err="1" smtClean="0">
                <a:solidFill>
                  <a:schemeClr val="tx1"/>
                </a:solidFill>
                <a:effectLst/>
                <a:latin typeface="+mn-lt"/>
                <a:ea typeface="+mn-ea"/>
                <a:cs typeface="+mn-cs"/>
              </a:rPr>
              <a:t>favorites</a:t>
            </a:r>
            <a:r>
              <a:rPr lang="en-GB" sz="1200" b="0" i="0" kern="1200" dirty="0" smtClean="0">
                <a:solidFill>
                  <a:schemeClr val="tx1"/>
                </a:solidFill>
                <a:effectLst/>
                <a:latin typeface="+mn-lt"/>
                <a:ea typeface="+mn-ea"/>
                <a:cs typeface="+mn-cs"/>
              </a:rPr>
              <a:t> are the </a:t>
            </a:r>
            <a:r>
              <a:rPr lang="en-GB" sz="1200" b="0" i="0" u="none" strike="noStrike" kern="1200" dirty="0" err="1" smtClean="0">
                <a:solidFill>
                  <a:schemeClr val="tx1"/>
                </a:solidFill>
                <a:effectLst/>
                <a:latin typeface="+mn-lt"/>
                <a:ea typeface="+mn-ea"/>
                <a:cs typeface="+mn-cs"/>
                <a:hlinkClick r:id="rId4"/>
              </a:rPr>
              <a:t>Brainscape</a:t>
            </a:r>
            <a:r>
              <a:rPr lang="en-GB" sz="1200" b="0" i="0" u="none" strike="noStrike" kern="1200" dirty="0" smtClean="0">
                <a:solidFill>
                  <a:schemeClr val="tx1"/>
                </a:solidFill>
                <a:effectLst/>
                <a:latin typeface="+mn-lt"/>
                <a:ea typeface="+mn-ea"/>
                <a:cs typeface="+mn-cs"/>
                <a:hlinkClick r:id="rId4"/>
              </a:rPr>
              <a:t> app,</a:t>
            </a:r>
            <a:r>
              <a:rPr lang="en-GB" sz="1200" b="0" i="0" kern="1200" dirty="0" smtClean="0">
                <a:solidFill>
                  <a:schemeClr val="tx1"/>
                </a:solidFill>
                <a:effectLst/>
                <a:latin typeface="+mn-lt"/>
                <a:ea typeface="+mn-ea"/>
                <a:cs typeface="+mn-cs"/>
              </a:rPr>
              <a:t> which allows you to create your own flash cards and learning activities which you can easily access from your phone, and </a:t>
            </a:r>
            <a:r>
              <a:rPr lang="en-GB" sz="1200" b="0" i="0" u="none" strike="noStrike" kern="1200" dirty="0" smtClean="0">
                <a:solidFill>
                  <a:schemeClr val="tx1"/>
                </a:solidFill>
                <a:effectLst/>
                <a:latin typeface="+mn-lt"/>
                <a:ea typeface="+mn-ea"/>
                <a:cs typeface="+mn-cs"/>
                <a:hlinkClick r:id="rId5"/>
              </a:rPr>
              <a:t>n-Back training</a:t>
            </a:r>
            <a:r>
              <a:rPr lang="en-GB" sz="1200" b="0" i="0" kern="1200" dirty="0" smtClean="0">
                <a:solidFill>
                  <a:schemeClr val="tx1"/>
                </a:solidFill>
                <a:effectLst/>
                <a:latin typeface="+mn-lt"/>
                <a:ea typeface="+mn-ea"/>
                <a:cs typeface="+mn-cs"/>
              </a:rPr>
              <a:t>, which involves memorizing a progressively more difficult sequence of </a:t>
            </a:r>
            <a:r>
              <a:rPr lang="en-GB" sz="1200" b="0" i="0" kern="1200" dirty="0" err="1" smtClean="0">
                <a:solidFill>
                  <a:schemeClr val="tx1"/>
                </a:solidFill>
                <a:effectLst/>
                <a:latin typeface="+mn-lt"/>
                <a:ea typeface="+mn-ea"/>
                <a:cs typeface="+mn-cs"/>
              </a:rPr>
              <a:t>colored</a:t>
            </a:r>
            <a:r>
              <a:rPr lang="en-GB" sz="1200" b="0" i="0" kern="1200" dirty="0" smtClean="0">
                <a:solidFill>
                  <a:schemeClr val="tx1"/>
                </a:solidFill>
                <a:effectLst/>
                <a:latin typeface="+mn-lt"/>
                <a:ea typeface="+mn-ea"/>
                <a:cs typeface="+mn-cs"/>
              </a:rPr>
              <a:t> squares.</a:t>
            </a:r>
          </a:p>
          <a:p>
            <a:pPr fontAlgn="base"/>
            <a:r>
              <a:rPr lang="en-GB" sz="1200" b="0" i="0" kern="1200" dirty="0" smtClean="0">
                <a:solidFill>
                  <a:schemeClr val="tx1"/>
                </a:solidFill>
                <a:effectLst/>
                <a:latin typeface="+mn-lt"/>
                <a:ea typeface="+mn-ea"/>
                <a:cs typeface="+mn-cs"/>
              </a:rPr>
              <a:t>Incidentally, if you play a sport in a way that causes you to think ahead and solve problems as you go, activities such tennis or golf also count – as do board games like chess and checkers.</a:t>
            </a:r>
          </a:p>
          <a:p>
            <a:pPr fontAlgn="base"/>
            <a:r>
              <a:rPr lang="en-GB" sz="1200" b="1"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pPr fontAlgn="base"/>
            <a:r>
              <a:rPr lang="en-GB" sz="1200" b="1" i="0" kern="1200" dirty="0" smtClean="0">
                <a:solidFill>
                  <a:schemeClr val="tx1"/>
                </a:solidFill>
                <a:effectLst/>
                <a:latin typeface="+mn-lt"/>
                <a:ea typeface="+mn-ea"/>
                <a:cs typeface="+mn-cs"/>
              </a:rPr>
              <a:t>19) Chewing Gum</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Many people chew gum to relieve stress, and some believe that it helps them to concentrate (14). Some neuroscience researchers have studied whether chewing gum might improve attention, memory, and other aspects of cognition. Although the research is not entirely conclusive, the idea is that the act of chewing gum may increase blood flow to the brain, delivering not only nutrients but also additional oxygen.</a:t>
            </a:r>
          </a:p>
          <a:p>
            <a:pPr fontAlgn="base"/>
            <a:r>
              <a:rPr lang="en-GB" sz="1200" b="0" i="0" kern="1200" dirty="0" smtClean="0">
                <a:solidFill>
                  <a:schemeClr val="tx1"/>
                </a:solidFill>
                <a:effectLst/>
                <a:latin typeface="+mn-lt"/>
                <a:ea typeface="+mn-ea"/>
                <a:cs typeface="+mn-cs"/>
              </a:rPr>
              <a:t>Despite the back-and-forth nature of research, chewing gum is a frequent habit of mine when writing and engaging in mentally demanding or stressful tasks. Just make sure you chew a good brand that is free of artificial sweeteners, chemical </a:t>
            </a:r>
            <a:r>
              <a:rPr lang="en-GB" sz="1200" b="0" i="0" kern="1200" dirty="0" err="1" smtClean="0">
                <a:solidFill>
                  <a:schemeClr val="tx1"/>
                </a:solidFill>
                <a:effectLst/>
                <a:latin typeface="+mn-lt"/>
                <a:ea typeface="+mn-ea"/>
                <a:cs typeface="+mn-cs"/>
              </a:rPr>
              <a:t>colors</a:t>
            </a:r>
            <a:r>
              <a:rPr lang="en-GB" sz="1200" b="0" i="0" kern="1200" dirty="0" smtClean="0">
                <a:solidFill>
                  <a:schemeClr val="tx1"/>
                </a:solidFill>
                <a:effectLst/>
                <a:latin typeface="+mn-lt"/>
                <a:ea typeface="+mn-ea"/>
                <a:cs typeface="+mn-cs"/>
              </a:rPr>
              <a:t> and sweeteners (</a:t>
            </a:r>
            <a:r>
              <a:rPr lang="en-GB" sz="1200" b="0" i="0" u="none" strike="noStrike" kern="1200" dirty="0" smtClean="0">
                <a:solidFill>
                  <a:schemeClr val="tx1"/>
                </a:solidFill>
                <a:effectLst/>
                <a:latin typeface="+mn-lt"/>
                <a:ea typeface="+mn-ea"/>
                <a:cs typeface="+mn-cs"/>
                <a:hlinkClick r:id="rId6"/>
              </a:rPr>
              <a:t>I recommend B-Fresh</a:t>
            </a:r>
            <a:r>
              <a:rPr lang="en-GB" sz="1200" b="0" i="0" kern="1200" dirty="0" smtClean="0">
                <a:solidFill>
                  <a:schemeClr val="tx1"/>
                </a:solidFill>
                <a:effectLst/>
                <a:latin typeface="+mn-lt"/>
                <a:ea typeface="+mn-ea"/>
                <a:cs typeface="+mn-cs"/>
              </a:rPr>
              <a:t>).</a:t>
            </a:r>
          </a:p>
          <a:p>
            <a:pPr fontAlgn="base"/>
            <a:r>
              <a:rPr lang="en-GB" sz="1200" b="1"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pPr fontAlgn="base"/>
            <a:r>
              <a:rPr lang="en-GB" sz="1200" b="1" i="0" kern="1200" dirty="0" smtClean="0">
                <a:solidFill>
                  <a:schemeClr val="tx1"/>
                </a:solidFill>
                <a:effectLst/>
                <a:latin typeface="+mn-lt"/>
                <a:ea typeface="+mn-ea"/>
                <a:cs typeface="+mn-cs"/>
              </a:rPr>
              <a:t>20) Aerobic Exercise</a:t>
            </a:r>
            <a:endParaRPr lang="en-GB" sz="1200" b="0" i="0" kern="1200" dirty="0" smtClean="0">
              <a:solidFill>
                <a:schemeClr val="tx1"/>
              </a:solidFill>
              <a:effectLst/>
              <a:latin typeface="+mn-lt"/>
              <a:ea typeface="+mn-ea"/>
              <a:cs typeface="+mn-cs"/>
            </a:endParaRPr>
          </a:p>
          <a:p>
            <a:pPr fontAlgn="base"/>
            <a:r>
              <a:rPr lang="en-GB" sz="1200" b="0" i="0" kern="1200" dirty="0" err="1" smtClean="0">
                <a:solidFill>
                  <a:schemeClr val="tx1"/>
                </a:solidFill>
                <a:effectLst/>
                <a:latin typeface="+mn-lt"/>
                <a:ea typeface="+mn-ea"/>
                <a:cs typeface="+mn-cs"/>
              </a:rPr>
              <a:t>Theer</a:t>
            </a:r>
            <a:r>
              <a:rPr lang="en-GB" sz="1200" b="0" i="0" kern="1200" dirty="0" smtClean="0">
                <a:solidFill>
                  <a:schemeClr val="tx1"/>
                </a:solidFill>
                <a:effectLst/>
                <a:latin typeface="+mn-lt"/>
                <a:ea typeface="+mn-ea"/>
                <a:cs typeface="+mn-cs"/>
              </a:rPr>
              <a:t> is a compound called Brain Derived Neurotrophic Factor, or BDNF, which is a protein that acts on neurons in your central nervous system (CNS) and peripheral nervous system (PNS) to help your existing neurons survive and thrive and also to encourage the growth of new neurons and neuronal connections (also known as “synapses”).</a:t>
            </a:r>
          </a:p>
          <a:p>
            <a:pPr fontAlgn="base"/>
            <a:r>
              <a:rPr lang="en-GB" sz="1200" b="0" i="0" kern="1200" dirty="0" smtClean="0">
                <a:solidFill>
                  <a:schemeClr val="tx1"/>
                </a:solidFill>
                <a:effectLst/>
                <a:latin typeface="+mn-lt"/>
                <a:ea typeface="+mn-ea"/>
                <a:cs typeface="+mn-cs"/>
              </a:rPr>
              <a:t>Research has shown that exercise, and specifically aerobic exercise, can </a:t>
            </a:r>
            <a:r>
              <a:rPr lang="en-GB" sz="1200" b="0" i="0" u="none" strike="noStrike" kern="1200" dirty="0" smtClean="0">
                <a:solidFill>
                  <a:schemeClr val="tx1"/>
                </a:solidFill>
                <a:effectLst/>
                <a:latin typeface="+mn-lt"/>
                <a:ea typeface="+mn-ea"/>
                <a:cs typeface="+mn-cs"/>
                <a:hlinkClick r:id="rId7"/>
              </a:rPr>
              <a:t>significantly enhance secretion of BDNF</a:t>
            </a:r>
            <a:r>
              <a:rPr lang="en-GB" sz="1200" b="0" i="0" kern="1200" dirty="0" smtClean="0">
                <a:solidFill>
                  <a:schemeClr val="tx1"/>
                </a:solidFill>
                <a:effectLst/>
                <a:latin typeface="+mn-lt"/>
                <a:ea typeface="+mn-ea"/>
                <a:cs typeface="+mn-cs"/>
              </a:rPr>
              <a:t> (6). Why should exercise need to be aerobic to affect the brain? It appears that various growth factors must be carried from the periphery of your body into your brain to start a molecular cascade there for BDNF creation – and to make this happen you need a fairly dramatic change in blood flow. You could get this same blood flow with weight training, but unfortunately, weight training stimulates the production of growth factors in the muscles that stay in the muscles and aren’t transported to the brain.</a:t>
            </a:r>
          </a:p>
          <a:p>
            <a:pPr fontAlgn="base"/>
            <a:r>
              <a:rPr lang="en-GB" sz="1200" b="0" i="1" kern="1200" dirty="0" smtClean="0">
                <a:solidFill>
                  <a:schemeClr val="tx1"/>
                </a:solidFill>
                <a:effectLst/>
                <a:latin typeface="+mn-lt"/>
                <a:ea typeface="+mn-ea"/>
                <a:cs typeface="+mn-cs"/>
              </a:rPr>
              <a:t>So how can you implement exercise to make you smarter?</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 recommend fitting in an aerobic 20-45 minute run, bike ride, or other bout of cardio on the morning of any day in which you have high intellectual demands. It doesn’t have to be hard or make your legs, arms, or lungs burn. Just do enough to get your heart beating and your blood flowing (about a 4-6 on a 1-10 difficulty scale). In this case, harder is not better, and could actually leave you excessively fatigued. In addition, excess cortisol has actually been shown to reduce BDNF.</a:t>
            </a:r>
          </a:p>
          <a:p>
            <a:pPr fontAlgn="base"/>
            <a:r>
              <a:rPr lang="en-GB" sz="1200" b="1"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pPr fontAlgn="base"/>
            <a:r>
              <a:rPr lang="en-GB" sz="1200" b="1" i="0" kern="1200" dirty="0" smtClean="0">
                <a:solidFill>
                  <a:schemeClr val="tx1"/>
                </a:solidFill>
                <a:effectLst/>
                <a:latin typeface="+mn-lt"/>
                <a:ea typeface="+mn-ea"/>
                <a:cs typeface="+mn-cs"/>
              </a:rPr>
              <a:t>21) Music</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In addition to </a:t>
            </a:r>
            <a:r>
              <a:rPr lang="en-GB" sz="1200" b="0" i="0" u="none" strike="noStrike" kern="1200" dirty="0" smtClean="0">
                <a:solidFill>
                  <a:schemeClr val="tx1"/>
                </a:solidFill>
                <a:effectLst/>
                <a:latin typeface="+mn-lt"/>
                <a:ea typeface="+mn-ea"/>
                <a:cs typeface="+mn-cs"/>
                <a:hlinkClick r:id="rId8" tooltip="Do Workout Songs and Music Make You Exercise Harder?"/>
              </a:rPr>
              <a:t>helping you exercise harder</a:t>
            </a:r>
            <a:r>
              <a:rPr lang="en-GB" sz="1200" b="0" i="0" kern="1200" dirty="0" smtClean="0">
                <a:solidFill>
                  <a:schemeClr val="tx1"/>
                </a:solidFill>
                <a:effectLst/>
                <a:latin typeface="+mn-lt"/>
                <a:ea typeface="+mn-ea"/>
                <a:cs typeface="+mn-cs"/>
              </a:rPr>
              <a:t>, music has been proven in studies to assist with “dopaminergic neurotransmission”, which basically means that – similar to the use of binaural beats and sounds –  it can cause a giant dopamine release in your brain, and make you smarter and more mentally responsive. Exposure to music also significantly increases blood, which, via something called a “calmodulin pathway”, may cause a reduction in blood pressure and increased blood flow to the brain (7).</a:t>
            </a:r>
          </a:p>
          <a:p>
            <a:pPr fontAlgn="base"/>
            <a:r>
              <a:rPr lang="en-GB" sz="1200" b="0" i="0" kern="1200" dirty="0" smtClean="0">
                <a:solidFill>
                  <a:schemeClr val="tx1"/>
                </a:solidFill>
                <a:effectLst/>
                <a:latin typeface="+mn-lt"/>
                <a:ea typeface="+mn-ea"/>
                <a:cs typeface="+mn-cs"/>
              </a:rPr>
              <a:t>However, music can also be distracting, so don’t constantly pump it into your ears. The most powerful effects of music on brain development have instead been demonstrated through actual learning of music. Yes, I am suggesting that you pick up a musical instrument, play Guitar Hero occasionally, or install that “mini-piano” app on your phone. Seriously.</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Read more </a:t>
            </a:r>
            <a:r>
              <a:rPr lang="en-GB" sz="1200" b="0" i="0" u="none" strike="noStrike" kern="1200" dirty="0" smtClean="0">
                <a:solidFill>
                  <a:schemeClr val="tx1"/>
                </a:solidFill>
                <a:effectLst/>
                <a:latin typeface="+mn-lt"/>
                <a:ea typeface="+mn-ea"/>
                <a:cs typeface="+mn-cs"/>
                <a:hlinkClick r:id="rId9"/>
              </a:rPr>
              <a:t>http://www.bengreenfieldfitness.com/2013/08/how-to-increase-your-brain-power/</a:t>
            </a: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36</a:t>
            </a:fld>
            <a:endParaRPr lang="en-GB"/>
          </a:p>
        </p:txBody>
      </p:sp>
    </p:spTree>
    <p:extLst>
      <p:ext uri="{BB962C8B-B14F-4D97-AF65-F5344CB8AC3E}">
        <p14:creationId xmlns:p14="http://schemas.microsoft.com/office/powerpoint/2010/main" val="2788082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Summary</a:t>
            </a:r>
          </a:p>
          <a:p>
            <a:pPr fontAlgn="base"/>
            <a:r>
              <a:rPr lang="en-GB" sz="1200" b="0" i="0" kern="1200" dirty="0" smtClean="0">
                <a:solidFill>
                  <a:schemeClr val="tx1"/>
                </a:solidFill>
                <a:effectLst/>
                <a:latin typeface="+mn-lt"/>
                <a:ea typeface="+mn-ea"/>
                <a:cs typeface="+mn-cs"/>
              </a:rPr>
              <a:t>Finally, as promised, I’m going to give you a typical “brain-hacking” day in my life so that you know what I personally do when it comes to using these 21 ways that I’ve just provided you with.</a:t>
            </a:r>
          </a:p>
          <a:p>
            <a:pPr fontAlgn="base"/>
            <a:r>
              <a:rPr lang="en-GB" sz="1200" b="0" i="1" kern="1200" dirty="0" smtClean="0">
                <a:solidFill>
                  <a:schemeClr val="tx1"/>
                </a:solidFill>
                <a:effectLst/>
                <a:latin typeface="+mn-lt"/>
                <a:ea typeface="+mn-ea"/>
                <a:cs typeface="+mn-cs"/>
              </a:rPr>
              <a:t>6:30am: Wake up. 5 minutes of Heart Rate Variability training while lying in bed.</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6:45am: 1 cup of coffee (occasionally substitute delta-E or green tea)</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7am: 10-15 minutes of light aerobic exercise (yoga and calisthenics) in the morning sunshine.</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8am: 1 glass of </a:t>
            </a:r>
            <a:r>
              <a:rPr lang="en-GB" sz="1200" b="0" i="1" u="none" strike="noStrike" kern="1200" dirty="0" err="1" smtClean="0">
                <a:solidFill>
                  <a:schemeClr val="tx1"/>
                </a:solidFill>
                <a:effectLst/>
                <a:latin typeface="+mn-lt"/>
                <a:ea typeface="+mn-ea"/>
                <a:cs typeface="+mn-cs"/>
                <a:hlinkClick r:id="rId3" tooltip="TianChi"/>
              </a:rPr>
              <a:t>TianChi</a:t>
            </a:r>
            <a:r>
              <a:rPr lang="en-GB" sz="1200" b="0" i="1" kern="1200" dirty="0" smtClean="0">
                <a:solidFill>
                  <a:schemeClr val="tx1"/>
                </a:solidFill>
                <a:effectLst/>
                <a:latin typeface="+mn-lt"/>
                <a:ea typeface="+mn-ea"/>
                <a:cs typeface="+mn-cs"/>
              </a:rPr>
              <a:t> with 8-10g fish oil. Three months of the year, also include </a:t>
            </a:r>
            <a:r>
              <a:rPr lang="en-GB" sz="1200" b="0" i="1" kern="1200" dirty="0" err="1" smtClean="0">
                <a:solidFill>
                  <a:schemeClr val="tx1"/>
                </a:solidFill>
                <a:effectLst/>
                <a:latin typeface="+mn-lt"/>
                <a:ea typeface="+mn-ea"/>
                <a:cs typeface="+mn-cs"/>
              </a:rPr>
              <a:t>creatine</a:t>
            </a:r>
            <a:r>
              <a:rPr lang="en-GB" sz="1200" b="0" i="1" kern="1200" dirty="0" smtClean="0">
                <a:solidFill>
                  <a:schemeClr val="tx1"/>
                </a:solidFill>
                <a:effectLst/>
                <a:latin typeface="+mn-lt"/>
                <a:ea typeface="+mn-ea"/>
                <a:cs typeface="+mn-cs"/>
              </a:rPr>
              <a:t> (during off-season weight training period).</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9am: High fat breakfast, including MCT oil.</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10am: Work, while chewing gum and keeping </a:t>
            </a:r>
            <a:r>
              <a:rPr lang="en-GB" sz="1200" b="0" i="1" kern="1200" dirty="0" err="1" smtClean="0">
                <a:solidFill>
                  <a:schemeClr val="tx1"/>
                </a:solidFill>
                <a:effectLst/>
                <a:latin typeface="+mn-lt"/>
                <a:ea typeface="+mn-ea"/>
                <a:cs typeface="+mn-cs"/>
              </a:rPr>
              <a:t>Earthpulse</a:t>
            </a:r>
            <a:r>
              <a:rPr lang="en-GB" sz="1200" b="0" i="1" kern="1200" dirty="0" smtClean="0">
                <a:solidFill>
                  <a:schemeClr val="tx1"/>
                </a:solidFill>
                <a:effectLst/>
                <a:latin typeface="+mn-lt"/>
                <a:ea typeface="+mn-ea"/>
                <a:cs typeface="+mn-cs"/>
              </a:rPr>
              <a:t> on if more focus needed.</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12pm: High fat lunch, usually includes sardines, eggs, herring or mackerel.</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4pm: Workout, include learning at least one new exercise or movement.</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7pm: High fat dinner.</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8pm: Guitar or tennis practice.</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9pm: Reading book or Kindle with low blue light glasses.</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10pm: Bedtime in darkness. Sleep on </a:t>
            </a:r>
            <a:r>
              <a:rPr lang="en-GB" sz="1200" b="0" i="1" kern="1200" dirty="0" err="1" smtClean="0">
                <a:solidFill>
                  <a:schemeClr val="tx1"/>
                </a:solidFill>
                <a:effectLst/>
                <a:latin typeface="+mn-lt"/>
                <a:ea typeface="+mn-ea"/>
                <a:cs typeface="+mn-cs"/>
              </a:rPr>
              <a:t>Earthpulse</a:t>
            </a:r>
            <a:r>
              <a:rPr lang="en-GB" sz="1200" b="0" i="1"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Hopefully that gives you a good idea of how these strategies can be implemented seamlessly into a typical day, without you feeling like you’re constantly going out of your way to “hack your brain”. You may have noticed that the only piece of “gear” I use is the </a:t>
            </a:r>
            <a:r>
              <a:rPr lang="en-GB" sz="1200" b="0" i="0" kern="1200" dirty="0" err="1" smtClean="0">
                <a:solidFill>
                  <a:schemeClr val="tx1"/>
                </a:solidFill>
                <a:effectLst/>
                <a:latin typeface="+mn-lt"/>
                <a:ea typeface="+mn-ea"/>
                <a:cs typeface="+mn-cs"/>
              </a:rPr>
              <a:t>Earthpulse</a:t>
            </a:r>
            <a:r>
              <a:rPr lang="en-GB" sz="1200" b="0" i="0" kern="1200" dirty="0" smtClean="0">
                <a:solidFill>
                  <a:schemeClr val="tx1"/>
                </a:solidFill>
                <a:effectLst/>
                <a:latin typeface="+mn-lt"/>
                <a:ea typeface="+mn-ea"/>
                <a:cs typeface="+mn-cs"/>
              </a:rPr>
              <a:t>. That’s not because I don’t believe in the efficacy of electrical devices and other forms of </a:t>
            </a:r>
            <a:r>
              <a:rPr lang="en-GB" sz="1200" b="0" i="0" kern="1200" dirty="0" err="1" smtClean="0">
                <a:solidFill>
                  <a:schemeClr val="tx1"/>
                </a:solidFill>
                <a:effectLst/>
                <a:latin typeface="+mn-lt"/>
                <a:ea typeface="+mn-ea"/>
                <a:cs typeface="+mn-cs"/>
              </a:rPr>
              <a:t>neurobeedback</a:t>
            </a:r>
            <a:r>
              <a:rPr lang="en-GB" sz="1200" b="0" i="0" kern="1200" dirty="0" smtClean="0">
                <a:solidFill>
                  <a:schemeClr val="tx1"/>
                </a:solidFill>
                <a:effectLst/>
                <a:latin typeface="+mn-lt"/>
                <a:ea typeface="+mn-ea"/>
                <a:cs typeface="+mn-cs"/>
              </a:rPr>
              <a:t>, but just because some degree of simplicity is also important, so I’ve identified the weapons of choice that work for me and tried to avoid having too many brain-hacking toys lying around the house.</a:t>
            </a:r>
          </a:p>
          <a:p>
            <a:pPr fontAlgn="base"/>
            <a:r>
              <a:rPr lang="en-GB" sz="1200" b="0" i="0" kern="1200" dirty="0" smtClean="0">
                <a:solidFill>
                  <a:schemeClr val="tx1"/>
                </a:solidFill>
                <a:effectLst/>
                <a:latin typeface="+mn-lt"/>
                <a:ea typeface="+mn-ea"/>
                <a:cs typeface="+mn-cs"/>
              </a:rPr>
              <a:t>If you want more resources, the best two brain-enhancing books I’ve read to date are written by </a:t>
            </a:r>
            <a:r>
              <a:rPr lang="en-GB" sz="1200" b="0" i="0" u="none" strike="noStrike" kern="1200" dirty="0" err="1" smtClean="0">
                <a:solidFill>
                  <a:schemeClr val="tx1"/>
                </a:solidFill>
                <a:effectLst/>
                <a:latin typeface="+mn-lt"/>
                <a:ea typeface="+mn-ea"/>
                <a:cs typeface="+mn-cs"/>
                <a:hlinkClick r:id="rId4"/>
              </a:rPr>
              <a:t>Dr.</a:t>
            </a:r>
            <a:r>
              <a:rPr lang="en-GB" sz="1200" b="0" i="0" u="none" strike="noStrike" kern="1200" dirty="0" smtClean="0">
                <a:solidFill>
                  <a:schemeClr val="tx1"/>
                </a:solidFill>
                <a:effectLst/>
                <a:latin typeface="+mn-lt"/>
                <a:ea typeface="+mn-ea"/>
                <a:cs typeface="+mn-cs"/>
                <a:hlinkClick r:id="rId4"/>
              </a:rPr>
              <a:t> Eric </a:t>
            </a:r>
            <a:r>
              <a:rPr lang="en-GB" sz="1200" b="0" i="0" u="none" strike="noStrike" kern="1200" dirty="0" err="1" smtClean="0">
                <a:solidFill>
                  <a:schemeClr val="tx1"/>
                </a:solidFill>
                <a:effectLst/>
                <a:latin typeface="+mn-lt"/>
                <a:ea typeface="+mn-ea"/>
                <a:cs typeface="+mn-cs"/>
                <a:hlinkClick r:id="rId4"/>
              </a:rPr>
              <a:t>Braverman</a:t>
            </a:r>
            <a:r>
              <a:rPr lang="en-GB" sz="1200" b="0" i="0" kern="1200" dirty="0" smtClean="0">
                <a:solidFill>
                  <a:schemeClr val="tx1"/>
                </a:solidFill>
                <a:effectLst/>
                <a:latin typeface="+mn-lt"/>
                <a:ea typeface="+mn-ea"/>
                <a:cs typeface="+mn-cs"/>
              </a:rPr>
              <a:t> – a true brain expert. They are “</a:t>
            </a:r>
            <a:r>
              <a:rPr lang="en-GB" sz="1200" b="0" i="0" u="none" strike="noStrike" kern="1200" dirty="0" smtClean="0">
                <a:solidFill>
                  <a:schemeClr val="tx1"/>
                </a:solidFill>
                <a:effectLst/>
                <a:latin typeface="+mn-lt"/>
                <a:ea typeface="+mn-ea"/>
                <a:cs typeface="+mn-cs"/>
                <a:hlinkClick r:id="rId4"/>
              </a:rPr>
              <a:t>The Edge Effect</a:t>
            </a:r>
            <a:r>
              <a:rPr lang="en-GB" sz="1200" b="0" i="0" kern="1200" dirty="0" smtClean="0">
                <a:solidFill>
                  <a:schemeClr val="tx1"/>
                </a:solidFill>
                <a:effectLst/>
                <a:latin typeface="+mn-lt"/>
                <a:ea typeface="+mn-ea"/>
                <a:cs typeface="+mn-cs"/>
              </a:rPr>
              <a:t>“, which discusses how to treat your brain to reverse or prevent Alzheimer’s aging, memory loss, weight gain, and sexual dysfunction, and “</a:t>
            </a:r>
            <a:r>
              <a:rPr lang="en-GB" sz="1200" b="0" i="0" u="none" strike="noStrike" kern="1200" dirty="0" smtClean="0">
                <a:solidFill>
                  <a:schemeClr val="tx1"/>
                </a:solidFill>
                <a:effectLst/>
                <a:latin typeface="+mn-lt"/>
                <a:ea typeface="+mn-ea"/>
                <a:cs typeface="+mn-cs"/>
                <a:hlinkClick r:id="rId4"/>
              </a:rPr>
              <a:t>Younger Brain, Sharper Mind</a:t>
            </a:r>
            <a:r>
              <a:rPr lang="en-GB" sz="1200" b="0" i="0" kern="1200" dirty="0" smtClean="0">
                <a:solidFill>
                  <a:schemeClr val="tx1"/>
                </a:solidFill>
                <a:effectLst/>
                <a:latin typeface="+mn-lt"/>
                <a:ea typeface="+mn-ea"/>
                <a:cs typeface="+mn-cs"/>
              </a:rPr>
              <a:t>“, which is a 6-step plan for preserving and improving memory and attention at any age. As mentioned earlier, I’d also highly recommend you grab the free e-book “</a:t>
            </a:r>
            <a:r>
              <a:rPr lang="en-GB" sz="1200" b="0" i="0" u="none" strike="noStrike" kern="1200" dirty="0" smtClean="0">
                <a:solidFill>
                  <a:schemeClr val="tx1"/>
                </a:solidFill>
                <a:effectLst/>
                <a:latin typeface="+mn-lt"/>
                <a:ea typeface="+mn-ea"/>
                <a:cs typeface="+mn-cs"/>
                <a:hlinkClick r:id="rId5"/>
              </a:rPr>
              <a:t>The Limitless Pill</a:t>
            </a:r>
            <a:r>
              <a:rPr lang="en-GB" sz="1200" b="0" i="0" kern="1200" dirty="0" smtClean="0">
                <a:solidFill>
                  <a:schemeClr val="tx1"/>
                </a:solidFill>
                <a:effectLst/>
                <a:latin typeface="+mn-lt"/>
                <a:ea typeface="+mn-ea"/>
                <a:cs typeface="+mn-cs"/>
              </a:rPr>
              <a:t>“, by Mark Joyner.</a:t>
            </a:r>
          </a:p>
          <a:p>
            <a:pPr fontAlgn="base"/>
            <a:r>
              <a:rPr lang="en-GB" sz="1200" b="1" i="0" kern="1200" dirty="0" smtClean="0">
                <a:solidFill>
                  <a:schemeClr val="tx1"/>
                </a:solidFill>
                <a:effectLst/>
                <a:latin typeface="+mn-lt"/>
                <a:ea typeface="+mn-ea"/>
                <a:cs typeface="+mn-cs"/>
              </a:rPr>
              <a:t>Finally, if you have questions, comments or feedback about nootropics, brain-hacking gear or brain-enhancing activities, leave them below and I promise to reply!</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Read more </a:t>
            </a:r>
            <a:r>
              <a:rPr lang="en-GB" sz="1200" b="0" i="0" u="none" strike="noStrike" kern="1200" dirty="0" smtClean="0">
                <a:solidFill>
                  <a:schemeClr val="tx1"/>
                </a:solidFill>
                <a:effectLst/>
                <a:latin typeface="+mn-lt"/>
                <a:ea typeface="+mn-ea"/>
                <a:cs typeface="+mn-cs"/>
                <a:hlinkClick r:id="rId6"/>
              </a:rPr>
              <a:t>http://www.bengreenfieldfitness.com/2013/08/how-to-increase-your-brain-power/</a:t>
            </a: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37</a:t>
            </a:fld>
            <a:endParaRPr lang="en-GB"/>
          </a:p>
        </p:txBody>
      </p:sp>
    </p:spTree>
    <p:extLst>
      <p:ext uri="{BB962C8B-B14F-4D97-AF65-F5344CB8AC3E}">
        <p14:creationId xmlns:p14="http://schemas.microsoft.com/office/powerpoint/2010/main" val="119916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Shocking The Brain Into Submission</a:t>
            </a:r>
          </a:p>
          <a:p>
            <a:pPr fontAlgn="base"/>
            <a:r>
              <a:rPr lang="en-GB" sz="1200" b="0" i="0" kern="1200" dirty="0" smtClean="0">
                <a:solidFill>
                  <a:schemeClr val="tx1"/>
                </a:solidFill>
                <a:effectLst/>
                <a:latin typeface="+mn-lt"/>
                <a:ea typeface="+mn-ea"/>
                <a:cs typeface="+mn-cs"/>
              </a:rPr>
              <a:t>A brand new study on cyclists adds even more credence to the idea that your brain is ultimately responsible for fatigue. In this study, Brazilian sports scientists used a non-invasive form of brain stimulation called transcranial direct-current stimulation (</a:t>
            </a:r>
            <a:r>
              <a:rPr lang="en-GB" sz="1200" b="0" i="0" kern="1200" dirty="0" err="1" smtClean="0">
                <a:solidFill>
                  <a:schemeClr val="tx1"/>
                </a:solidFill>
                <a:effectLst/>
                <a:latin typeface="+mn-lt"/>
                <a:ea typeface="+mn-ea"/>
                <a:cs typeface="+mn-cs"/>
              </a:rPr>
              <a:t>tDCS</a:t>
            </a:r>
            <a:r>
              <a:rPr lang="en-GB" sz="1200" b="0" i="0" kern="1200" dirty="0" smtClean="0">
                <a:solidFill>
                  <a:schemeClr val="tx1"/>
                </a:solidFill>
                <a:effectLst/>
                <a:latin typeface="+mn-lt"/>
                <a:ea typeface="+mn-ea"/>
                <a:cs typeface="+mn-cs"/>
              </a:rPr>
              <a:t>) to apply a tiny electrical current to the cortex in the brain (6). Remember, this cortex is the primary culprit when it comes to exercise fatigue (5). The idea was that this stimulation would briefly interrupt the way neurons in the cortex communicate with each other, and distract the brain from shutting down the body. Of course, there was also a control group of cyclists that also had the electrodes attached, but didn’t get any stimulation. </a:t>
            </a:r>
          </a:p>
          <a:p>
            <a:pPr fontAlgn="base"/>
            <a:r>
              <a:rPr lang="en-GB" sz="1200" b="1" i="0" kern="1200" dirty="0" smtClean="0">
                <a:solidFill>
                  <a:schemeClr val="tx1"/>
                </a:solidFill>
                <a:effectLst/>
                <a:latin typeface="+mn-lt"/>
                <a:ea typeface="+mn-ea"/>
                <a:cs typeface="+mn-cs"/>
              </a:rPr>
              <a:t>So what were the results of this brain tweaking? </a:t>
            </a:r>
            <a:r>
              <a:rPr lang="en-GB" sz="1200" b="0" i="0" kern="1200" dirty="0" smtClean="0">
                <a:solidFill>
                  <a:schemeClr val="tx1"/>
                </a:solidFill>
                <a:effectLst/>
                <a:latin typeface="+mn-lt"/>
                <a:ea typeface="+mn-ea"/>
                <a:cs typeface="+mn-cs"/>
              </a:rPr>
              <a:t>After 20 minutes of real or fake brain stimulation, the cyclists completed an all-out ride to exhaustion. And sure enough – the cyclists who underwent the electrical stimulation had significantly lower heart rates, lower perceived exertion and a 4% higher power output (that may sound small, but is actually huge for a cyclist).</a:t>
            </a:r>
          </a:p>
          <a:p>
            <a:pPr fontAlgn="base"/>
            <a:r>
              <a:rPr lang="en-GB" sz="1200" b="0" i="0" kern="1200" dirty="0" smtClean="0">
                <a:solidFill>
                  <a:schemeClr val="tx1"/>
                </a:solidFill>
                <a:effectLst/>
                <a:latin typeface="+mn-lt"/>
                <a:ea typeface="+mn-ea"/>
                <a:cs typeface="+mn-cs"/>
              </a:rPr>
              <a:t>The researchers noted that this increased performance may go above and beyond mere “distraction” of the brain, but may actually be caused by a mingling of pleasure and pain </a:t>
            </a:r>
            <a:r>
              <a:rPr lang="en-GB" sz="1200" b="0" i="0" kern="1200" dirty="0" err="1" smtClean="0">
                <a:solidFill>
                  <a:schemeClr val="tx1"/>
                </a:solidFill>
                <a:effectLst/>
                <a:latin typeface="+mn-lt"/>
                <a:ea typeface="+mn-ea"/>
                <a:cs typeface="+mn-cs"/>
              </a:rPr>
              <a:t>centers</a:t>
            </a:r>
            <a:r>
              <a:rPr lang="en-GB" sz="1200" b="0" i="0" kern="1200" dirty="0" smtClean="0">
                <a:solidFill>
                  <a:schemeClr val="tx1"/>
                </a:solidFill>
                <a:effectLst/>
                <a:latin typeface="+mn-lt"/>
                <a:ea typeface="+mn-ea"/>
                <a:cs typeface="+mn-cs"/>
              </a:rPr>
              <a:t> in the brain. This is because the right side of the cortex is strongly linked to feelings of pain and physical exertion, while the left side of the cortex is linked to pleasant feelings and emotions that occur when you one see someone smile, or hear your </a:t>
            </a:r>
            <a:r>
              <a:rPr lang="en-GB" sz="1200" b="0" i="0" kern="1200" dirty="0" err="1" smtClean="0">
                <a:solidFill>
                  <a:schemeClr val="tx1"/>
                </a:solidFill>
                <a:effectLst/>
                <a:latin typeface="+mn-lt"/>
                <a:ea typeface="+mn-ea"/>
                <a:cs typeface="+mn-cs"/>
              </a:rPr>
              <a:t>favorite</a:t>
            </a:r>
            <a:r>
              <a:rPr lang="en-GB" sz="1200" b="0" i="0" kern="1200" dirty="0" smtClean="0">
                <a:solidFill>
                  <a:schemeClr val="tx1"/>
                </a:solidFill>
                <a:effectLst/>
                <a:latin typeface="+mn-lt"/>
                <a:ea typeface="+mn-ea"/>
                <a:cs typeface="+mn-cs"/>
              </a:rPr>
              <a:t> song, or cuddle up with loved one.</a:t>
            </a:r>
          </a:p>
          <a:p>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5</a:t>
            </a:fld>
            <a:endParaRPr lang="en-GB"/>
          </a:p>
        </p:txBody>
      </p:sp>
    </p:spTree>
    <p:extLst>
      <p:ext uri="{BB962C8B-B14F-4D97-AF65-F5344CB8AC3E}">
        <p14:creationId xmlns:p14="http://schemas.microsoft.com/office/powerpoint/2010/main" val="278808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What Is The Zone?</a:t>
            </a:r>
          </a:p>
          <a:p>
            <a:pPr fontAlgn="base"/>
            <a:r>
              <a:rPr lang="en-GB" sz="1200" b="0" i="1" kern="1200" dirty="0" smtClean="0">
                <a:solidFill>
                  <a:schemeClr val="tx1"/>
                </a:solidFill>
                <a:effectLst/>
                <a:latin typeface="+mn-lt"/>
                <a:ea typeface="+mn-ea"/>
                <a:cs typeface="+mn-cs"/>
              </a:rPr>
              <a:t>Interestingly, this feeling of pleasure or happiness in the presence of physical exertion is very similar to what is often described being “in The Zone”. </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In psychology, being in The </a:t>
            </a:r>
            <a:r>
              <a:rPr lang="en-GB" sz="1200" b="0" i="0" kern="1200" dirty="0" err="1" smtClean="0">
                <a:solidFill>
                  <a:schemeClr val="tx1"/>
                </a:solidFill>
                <a:effectLst/>
                <a:latin typeface="+mn-lt"/>
                <a:ea typeface="+mn-ea"/>
                <a:cs typeface="+mn-cs"/>
              </a:rPr>
              <a:t>Zone”is</a:t>
            </a:r>
            <a:r>
              <a:rPr lang="en-GB" sz="1200" b="0" i="0" kern="1200" dirty="0" smtClean="0">
                <a:solidFill>
                  <a:schemeClr val="tx1"/>
                </a:solidFill>
                <a:effectLst/>
                <a:latin typeface="+mn-lt"/>
                <a:ea typeface="+mn-ea"/>
                <a:cs typeface="+mn-cs"/>
              </a:rPr>
              <a:t> a mental state of operation in which a person performing an activity is fully immersed in a feeling of energized focus, full involvement, and enjoyment in the entire process (7).  When an athlete reaches the zone during physical performance, they often achieve their personal bests, while describing their performance as “effortless”. And the zone is not just an “airy-fairy” state – in sports performance laboratories, the 8-12 Hz alpha brain waves that you learned about </a:t>
            </a:r>
            <a:r>
              <a:rPr lang="en-GB" sz="1200" b="0" i="0" u="none" strike="noStrike" kern="1200" dirty="0" smtClean="0">
                <a:solidFill>
                  <a:schemeClr val="tx1"/>
                </a:solidFill>
                <a:effectLst/>
                <a:latin typeface="+mn-lt"/>
                <a:ea typeface="+mn-ea"/>
                <a:cs typeface="+mn-cs"/>
                <a:hlinkClick r:id="rId3"/>
              </a:rPr>
              <a:t>in Chapter 10 </a:t>
            </a:r>
            <a:r>
              <a:rPr lang="en-GB" sz="1200" b="0" i="0" kern="1200" dirty="0" smtClean="0">
                <a:solidFill>
                  <a:schemeClr val="tx1"/>
                </a:solidFill>
                <a:effectLst/>
                <a:latin typeface="+mn-lt"/>
                <a:ea typeface="+mn-ea"/>
                <a:cs typeface="+mn-cs"/>
              </a:rPr>
              <a:t> have been shown to be correlated with these zone-like states of relaxed alertness.</a:t>
            </a:r>
          </a:p>
          <a:p>
            <a:pPr fontAlgn="base"/>
            <a:r>
              <a:rPr lang="en-GB" sz="1200" b="1" i="0" kern="1200" dirty="0" smtClean="0">
                <a:solidFill>
                  <a:schemeClr val="tx1"/>
                </a:solidFill>
                <a:effectLst/>
                <a:latin typeface="+mn-lt"/>
                <a:ea typeface="+mn-ea"/>
                <a:cs typeface="+mn-cs"/>
              </a:rPr>
              <a:t>Ultimately, the final take-away message from </a:t>
            </a:r>
            <a:r>
              <a:rPr lang="en-GB" sz="1200" b="1" i="0" kern="1200" dirty="0" err="1" smtClean="0">
                <a:solidFill>
                  <a:schemeClr val="tx1"/>
                </a:solidFill>
                <a:effectLst/>
                <a:latin typeface="+mn-lt"/>
                <a:ea typeface="+mn-ea"/>
                <a:cs typeface="+mn-cs"/>
              </a:rPr>
              <a:t>Dr.</a:t>
            </a:r>
            <a:r>
              <a:rPr lang="en-GB" sz="1200" b="1"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Noakes</a:t>
            </a:r>
            <a:r>
              <a:rPr lang="en-GB" sz="1200" b="1"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Dr.</a:t>
            </a:r>
            <a:r>
              <a:rPr lang="en-GB" sz="1200" b="1"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Marcora</a:t>
            </a:r>
            <a:r>
              <a:rPr lang="en-GB" sz="1200" b="1" i="0" kern="1200" dirty="0" smtClean="0">
                <a:solidFill>
                  <a:schemeClr val="tx1"/>
                </a:solidFill>
                <a:effectLst/>
                <a:latin typeface="+mn-lt"/>
                <a:ea typeface="+mn-ea"/>
                <a:cs typeface="+mn-cs"/>
              </a:rPr>
              <a:t>, and those crazy Brazilian cyclist-electrocuting scientists is this: if your brain is healthy enough to optimally process information and communicate with your body, and trained enough to resist getting distracted, then you are not only going to perform better, but you are also going to equip your brain to achieve that level of effortless performance called The Zone.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So let’s say you want to override your central governor, distract your brain, and enter the coveted Zone so that you can push your body and mind beyond what you’ve ever imagined you’re capable of achieving? And let’s say you want to do it without wearing a giant cap full of electrodes and undergoing mild shock therapy treatment?</a:t>
            </a:r>
          </a:p>
          <a:p>
            <a:pPr fontAlgn="base"/>
            <a:r>
              <a:rPr lang="en-GB" sz="1200" b="1" i="0" kern="1200" dirty="0" smtClean="0">
                <a:solidFill>
                  <a:schemeClr val="tx1"/>
                </a:solidFill>
                <a:effectLst/>
                <a:latin typeface="+mn-lt"/>
                <a:ea typeface="+mn-ea"/>
                <a:cs typeface="+mn-cs"/>
              </a:rPr>
              <a:t>The fact is that in the same way that you must </a:t>
            </a:r>
            <a:r>
              <a:rPr lang="en-GB" sz="1200" b="1" i="0" u="none" strike="noStrike" kern="1200" dirty="0" smtClean="0">
                <a:solidFill>
                  <a:schemeClr val="tx1"/>
                </a:solidFill>
                <a:effectLst/>
                <a:latin typeface="+mn-lt"/>
                <a:ea typeface="+mn-ea"/>
                <a:cs typeface="+mn-cs"/>
                <a:hlinkClick r:id="rId4" tooltip="How To Fix Your Gut: 9 Bad Things That Happen When Your Digestion Goes Wrong, How To Hit The Reboot Button &amp; The Best Way To Detox Your Body."/>
              </a:rPr>
              <a:t>fix your gut</a:t>
            </a:r>
            <a:r>
              <a:rPr lang="en-GB" sz="1200" b="1" i="0" kern="1200" dirty="0" smtClean="0">
                <a:solidFill>
                  <a:schemeClr val="tx1"/>
                </a:solidFill>
                <a:effectLst/>
                <a:latin typeface="+mn-lt"/>
                <a:ea typeface="+mn-ea"/>
                <a:cs typeface="+mn-cs"/>
              </a:rPr>
              <a:t> prior to giving it the thousands of calories necessary for </a:t>
            </a:r>
            <a:r>
              <a:rPr lang="en-GB" sz="1200" b="1" i="0" kern="1200" dirty="0" err="1" smtClean="0">
                <a:solidFill>
                  <a:schemeClr val="tx1"/>
                </a:solidFill>
                <a:effectLst/>
                <a:latin typeface="+mn-lt"/>
                <a:ea typeface="+mn-ea"/>
                <a:cs typeface="+mn-cs"/>
              </a:rPr>
              <a:t>fueling</a:t>
            </a:r>
            <a:r>
              <a:rPr lang="en-GB" sz="1200" b="1" i="0" kern="1200" dirty="0" smtClean="0">
                <a:solidFill>
                  <a:schemeClr val="tx1"/>
                </a:solidFill>
                <a:effectLst/>
                <a:latin typeface="+mn-lt"/>
                <a:ea typeface="+mn-ea"/>
                <a:cs typeface="+mn-cs"/>
              </a:rPr>
              <a:t> huge amounts of physical activity, you must also fix your brain prior to asking it to allow your body to perform amazing feats of physical performance. So let’s dig into the two ways your brain breaks, and exactly what you can do about it.</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6</a:t>
            </a:fld>
            <a:endParaRPr lang="en-GB"/>
          </a:p>
        </p:txBody>
      </p:sp>
    </p:spTree>
    <p:extLst>
      <p:ext uri="{BB962C8B-B14F-4D97-AF65-F5344CB8AC3E}">
        <p14:creationId xmlns:p14="http://schemas.microsoft.com/office/powerpoint/2010/main" val="142714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The Two Ways Your Brain Breaks</a:t>
            </a:r>
          </a:p>
          <a:p>
            <a:pPr fontAlgn="base"/>
            <a:r>
              <a:rPr lang="en-GB" sz="1200" b="1" i="0" kern="1200" dirty="0" smtClean="0">
                <a:solidFill>
                  <a:schemeClr val="tx1"/>
                </a:solidFill>
                <a:effectLst/>
                <a:latin typeface="+mn-lt"/>
                <a:ea typeface="+mn-ea"/>
                <a:cs typeface="+mn-cs"/>
              </a:rPr>
              <a:t>As you now know, it’s very obvious that your brain is the primary determinant of where your true performance capabilities lie – not to mention that a well-functioning, optimally tuned brain is also pretty darn important when it comes to your quality of life, your work productivity, your communication skills, your problem solving abilities and much more.</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But unfortunately, most of us walk around with broken, inflamed, poorly functioning and poorly trained brains. This is usually due a combination of two factors:</a:t>
            </a:r>
          </a:p>
          <a:p>
            <a:pPr fontAlgn="base"/>
            <a:r>
              <a:rPr lang="en-GB" sz="1200" b="0" i="1" kern="1200" dirty="0" smtClean="0">
                <a:solidFill>
                  <a:schemeClr val="tx1"/>
                </a:solidFill>
                <a:effectLst/>
                <a:latin typeface="+mn-lt"/>
                <a:ea typeface="+mn-ea"/>
                <a:cs typeface="+mn-cs"/>
              </a:rPr>
              <a:t>1. Neurotransmitter Problems</a:t>
            </a:r>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2. HPA Axis Dysfunction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If both these issues are addressed, then your brain tissue, nerve cells and neurons will be healthy enough to optimally process information and seamlessly communicate with your body during a workout or a race, healthy enough for you to train your brain to resist getting distracted by morning work or tempting foods, and healthy enough for your mind to allow you to experience huge mental and physical performance breakthroughs.</a:t>
            </a:r>
          </a:p>
          <a:p>
            <a:pPr fontAlgn="base"/>
            <a:r>
              <a:rPr lang="en-GB" sz="1200" b="1" i="0" kern="1200" dirty="0" smtClean="0">
                <a:solidFill>
                  <a:schemeClr val="tx1"/>
                </a:solidFill>
                <a:effectLst/>
                <a:latin typeface="+mn-lt"/>
                <a:ea typeface="+mn-ea"/>
                <a:cs typeface="+mn-cs"/>
              </a:rPr>
              <a:t>So let’s learn how to fix both these issues, shall we?</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7</a:t>
            </a:fld>
            <a:endParaRPr lang="en-GB"/>
          </a:p>
        </p:txBody>
      </p:sp>
    </p:spTree>
    <p:extLst>
      <p:ext uri="{BB962C8B-B14F-4D97-AF65-F5344CB8AC3E}">
        <p14:creationId xmlns:p14="http://schemas.microsoft.com/office/powerpoint/2010/main" val="362825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How Nerves Communicate</a:t>
            </a:r>
          </a:p>
          <a:p>
            <a:pPr fontAlgn="base"/>
            <a:r>
              <a:rPr lang="en-GB" sz="1200" b="1" i="0" kern="1200" dirty="0" smtClean="0">
                <a:solidFill>
                  <a:schemeClr val="tx1"/>
                </a:solidFill>
                <a:effectLst/>
                <a:latin typeface="+mn-lt"/>
                <a:ea typeface="+mn-ea"/>
                <a:cs typeface="+mn-cs"/>
              </a:rPr>
              <a:t>Before understanding neurotransmitter problems, you need to understand how your nerves actually communicate with one another. Obviously this chapter is not meant to be a comprehensive primer on the nervous system, but it’s important that you know why neurotransmitters are so dang important.</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Like the wires in your home electrical system, nerve cells make connections with one another in tiny circuits called neural pathways. But unlike the wires in your home, these nerve cells do not touch, but instead come very close together at a synapse (pictured below). At the synapse, the two nerve cells are separated by a small gap, which is called a synaptic cleft. The sending neuron is called the presynaptic cell (in this case, an axon), while the receiving neuron is called the postsynaptic cell (in this case, a dendrite).</a:t>
            </a:r>
          </a:p>
          <a:p>
            <a:pPr fontAlgn="base"/>
            <a:r>
              <a:rPr lang="en-GB" sz="1200" b="1" i="0" kern="1200" dirty="0" smtClean="0">
                <a:solidFill>
                  <a:schemeClr val="tx1"/>
                </a:solidFill>
                <a:effectLst/>
                <a:latin typeface="+mn-lt"/>
                <a:ea typeface="+mn-ea"/>
                <a:cs typeface="+mn-cs"/>
              </a:rPr>
              <a:t>In a one-way direction across the synapse from the presynaptic cell to postsynaptic cell, your body sends chemical messages using neurotransmitters, which you first learned about </a:t>
            </a:r>
            <a:r>
              <a:rPr lang="en-GB" sz="1200" b="1" i="0" u="none" strike="noStrike" kern="1200" dirty="0" smtClean="0">
                <a:solidFill>
                  <a:schemeClr val="tx1"/>
                </a:solidFill>
                <a:effectLst/>
                <a:latin typeface="+mn-lt"/>
                <a:ea typeface="+mn-ea"/>
                <a:cs typeface="+mn-cs"/>
                <a:hlinkClick r:id="rId3"/>
              </a:rPr>
              <a:t>in Chapter 4, when discovering how to enhance your power and speed</a:t>
            </a:r>
            <a:r>
              <a:rPr lang="en-GB" sz="1200" b="1" i="0" kern="1200" dirty="0" smtClean="0">
                <a:solidFill>
                  <a:schemeClr val="tx1"/>
                </a:solidFill>
                <a:effectLst/>
                <a:latin typeface="+mn-lt"/>
                <a:ea typeface="+mn-ea"/>
                <a:cs typeface="+mn-cs"/>
              </a:rPr>
              <a:t>. This is called synaptic transmission.</a:t>
            </a:r>
            <a:endParaRPr lang="en-GB" sz="1200" b="0" i="0" kern="1200" dirty="0" smtClean="0">
              <a:solidFill>
                <a:schemeClr val="tx1"/>
              </a:solidFill>
              <a:effectLst/>
              <a:latin typeface="+mn-lt"/>
              <a:ea typeface="+mn-ea"/>
              <a:cs typeface="+mn-cs"/>
            </a:endParaRPr>
          </a:p>
          <a:p>
            <a:pPr fontAlgn="base"/>
            <a:r>
              <a:rPr lang="en-GB" sz="1200" b="1" i="0" kern="1200" dirty="0" smtClean="0">
                <a:solidFill>
                  <a:schemeClr val="tx1"/>
                </a:solidFill>
                <a:effectLst/>
                <a:latin typeface="+mn-lt"/>
                <a:ea typeface="+mn-ea"/>
                <a:cs typeface="+mn-cs"/>
              </a:rPr>
              <a:t>Let’s look at an example of synaptic transmission that uses a neurotransmitter which you may have heard of before: serotonin.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In this case, the pre-synaptic cell would make serotonin from an amino acid called tryptophan and then packages the serotonin into vesicles located in end terminals. When a signal called an action potential arrives from your brain, that signal passes down presynaptic cell into the end terminals (3).</a:t>
            </a:r>
          </a:p>
          <a:p>
            <a:pPr fontAlgn="base"/>
            <a:r>
              <a:rPr lang="en-GB" sz="1200" b="0" i="0" kern="1200" dirty="0" smtClean="0">
                <a:solidFill>
                  <a:schemeClr val="tx1"/>
                </a:solidFill>
                <a:effectLst/>
                <a:latin typeface="+mn-lt"/>
                <a:ea typeface="+mn-ea"/>
                <a:cs typeface="+mn-cs"/>
              </a:rPr>
              <a:t>At this point, when the signal arrives, the serotonin is released and passes across the synaptic cleft, where it binds with special proteins called receptors on the outside of the postsynaptic cell. If enough serotonin binds to receptors, a threshold level is reached, and the action potential will be propagated in that cell and move on to the next cell. In the case of something like your muscles moving, the action potential would eventually reach skeletal muscle </a:t>
            </a:r>
            <a:r>
              <a:rPr lang="en-GB" sz="1200" b="0" i="0" kern="1200" dirty="0" err="1" smtClean="0">
                <a:solidFill>
                  <a:schemeClr val="tx1"/>
                </a:solidFill>
                <a:effectLst/>
                <a:latin typeface="+mn-lt"/>
                <a:ea typeface="+mn-ea"/>
                <a:cs typeface="+mn-cs"/>
              </a:rPr>
              <a:t>fibers</a:t>
            </a:r>
            <a:r>
              <a:rPr lang="en-GB" sz="1200" b="0" i="0" kern="1200" dirty="0" smtClean="0">
                <a:solidFill>
                  <a:schemeClr val="tx1"/>
                </a:solidFill>
                <a:effectLst/>
                <a:latin typeface="+mn-lt"/>
                <a:ea typeface="+mn-ea"/>
                <a:cs typeface="+mn-cs"/>
              </a:rPr>
              <a:t> and cause a contraction.</a:t>
            </a:r>
          </a:p>
          <a:p>
            <a:pPr fontAlgn="base"/>
            <a:r>
              <a:rPr lang="en-GB" sz="1200" b="0" i="0" kern="1200" dirty="0" smtClean="0">
                <a:solidFill>
                  <a:schemeClr val="tx1"/>
                </a:solidFill>
                <a:effectLst/>
                <a:latin typeface="+mn-lt"/>
                <a:ea typeface="+mn-ea"/>
                <a:cs typeface="+mn-cs"/>
              </a:rPr>
              <a:t>So that the nerve doesn’t remain in a constantly “turned on” state, the remaining serotonin molecules in the synaptic cleft then get destroyed by special enzymes in the cleft called monoamine oxidase (MAO) and catechol-o-methyl transferase (COMT). Some serotonin also gets taken back up by specific transporters on the presynaptic cell (this is called “reuptake”). All of this enables the nerve signal to be turned “off” and readies the synapse to receive another action potential.</a:t>
            </a:r>
          </a:p>
        </p:txBody>
      </p:sp>
      <p:sp>
        <p:nvSpPr>
          <p:cNvPr id="4" name="Slide Number Placeholder 3"/>
          <p:cNvSpPr>
            <a:spLocks noGrp="1"/>
          </p:cNvSpPr>
          <p:nvPr>
            <p:ph type="sldNum" sz="quarter" idx="10"/>
          </p:nvPr>
        </p:nvSpPr>
        <p:spPr/>
        <p:txBody>
          <a:bodyPr/>
          <a:lstStyle/>
          <a:p>
            <a:fld id="{1F58D3D4-DB53-4358-9EA7-E0891F1961E5}" type="slidenum">
              <a:rPr lang="en-GB" smtClean="0"/>
              <a:t>8</a:t>
            </a:fld>
            <a:endParaRPr lang="en-GB"/>
          </a:p>
        </p:txBody>
      </p:sp>
    </p:spTree>
    <p:extLst>
      <p:ext uri="{BB962C8B-B14F-4D97-AF65-F5344CB8AC3E}">
        <p14:creationId xmlns:p14="http://schemas.microsoft.com/office/powerpoint/2010/main" val="119916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mn-lt"/>
                <a:ea typeface="+mn-ea"/>
                <a:cs typeface="+mn-cs"/>
              </a:rPr>
              <a:t>Of course, in addition to serotonin, there are many other types of neurotransmitters, including acetylcholine, norepinephrine, dopamine and gamma-amino butyric acid (GABA). But let’s say you have a neurotransmitter deficit of serotonin, which would compromise synaptic transmission of any nerve signals in your body that are dependent on serotonin. Similar to a deficit of neurotransmitters such as norepinephrine, epinephrine, and dopamine, this type of serotonin deficit can quickly create:</a:t>
            </a:r>
          </a:p>
          <a:p>
            <a:pPr fontAlgn="base"/>
            <a:r>
              <a:rPr lang="en-GB" sz="1200" b="0" i="1" kern="1200" dirty="0" smtClean="0">
                <a:solidFill>
                  <a:schemeClr val="tx1"/>
                </a:solidFill>
                <a:effectLst/>
                <a:latin typeface="+mn-lt"/>
                <a:ea typeface="+mn-ea"/>
                <a:cs typeface="+mn-cs"/>
              </a:rPr>
              <a:t>-Depression</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1" kern="1200" dirty="0" smtClean="0">
                <a:solidFill>
                  <a:schemeClr val="tx1"/>
                </a:solidFill>
                <a:effectLst/>
                <a:latin typeface="+mn-lt"/>
                <a:ea typeface="+mn-ea"/>
                <a:cs typeface="+mn-cs"/>
              </a:rPr>
              <a:t>-Appetite Cravings</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1" kern="1200" dirty="0" smtClean="0">
                <a:solidFill>
                  <a:schemeClr val="tx1"/>
                </a:solidFill>
                <a:effectLst/>
                <a:latin typeface="+mn-lt"/>
                <a:ea typeface="+mn-ea"/>
                <a:cs typeface="+mn-cs"/>
              </a:rPr>
              <a:t>-Brain Fog</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1" kern="1200" dirty="0" smtClean="0">
                <a:solidFill>
                  <a:schemeClr val="tx1"/>
                </a:solidFill>
                <a:effectLst/>
                <a:latin typeface="+mn-lt"/>
                <a:ea typeface="+mn-ea"/>
                <a:cs typeface="+mn-cs"/>
              </a:rPr>
              <a:t>-Low IQ</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1" kern="1200" dirty="0" smtClean="0">
                <a:solidFill>
                  <a:schemeClr val="tx1"/>
                </a:solidFill>
                <a:effectLst/>
                <a:latin typeface="+mn-lt"/>
                <a:ea typeface="+mn-ea"/>
                <a:cs typeface="+mn-cs"/>
              </a:rPr>
              <a:t>-Anxiety</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1" kern="1200" dirty="0" smtClean="0">
                <a:solidFill>
                  <a:schemeClr val="tx1"/>
                </a:solidFill>
                <a:effectLst/>
                <a:latin typeface="+mn-lt"/>
                <a:ea typeface="+mn-ea"/>
                <a:cs typeface="+mn-cs"/>
              </a:rPr>
              <a:t>-Panic Attacks</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1" kern="1200" dirty="0" smtClean="0">
                <a:solidFill>
                  <a:schemeClr val="tx1"/>
                </a:solidFill>
                <a:effectLst/>
                <a:latin typeface="+mn-lt"/>
                <a:ea typeface="+mn-ea"/>
                <a:cs typeface="+mn-cs"/>
              </a:rPr>
              <a:t>-Insomnia</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1" kern="1200" dirty="0" smtClean="0">
                <a:solidFill>
                  <a:schemeClr val="tx1"/>
                </a:solidFill>
                <a:effectLst/>
                <a:latin typeface="+mn-lt"/>
                <a:ea typeface="+mn-ea"/>
                <a:cs typeface="+mn-cs"/>
              </a:rPr>
              <a:t>-Eating disorders</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1" kern="1200" dirty="0" smtClean="0">
                <a:solidFill>
                  <a:schemeClr val="tx1"/>
                </a:solidFill>
                <a:effectLst/>
                <a:latin typeface="+mn-lt"/>
                <a:ea typeface="+mn-ea"/>
                <a:cs typeface="+mn-cs"/>
              </a:rPr>
              <a:t>-Migraines</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1" kern="1200" dirty="0" smtClean="0">
                <a:solidFill>
                  <a:schemeClr val="tx1"/>
                </a:solidFill>
                <a:effectLst/>
                <a:latin typeface="+mn-lt"/>
                <a:ea typeface="+mn-ea"/>
                <a:cs typeface="+mn-cs"/>
              </a:rPr>
              <a:t>-Ease of distraction or ADD</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Millions of people walk around every day with some kind of neurotransmitter deficiency or suboptimal nerve cell communication. You’ve probably experienced at least one of these issues before, right? The good news is that you don’t have to check yourself into a mental institution. Here are 8 ways that you can fix these kind of neurotransmitter problems yourself.</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58D3D4-DB53-4358-9EA7-E0891F1961E5}" type="slidenum">
              <a:rPr lang="en-GB" smtClean="0"/>
              <a:t>9</a:t>
            </a:fld>
            <a:endParaRPr lang="en-GB"/>
          </a:p>
        </p:txBody>
      </p:sp>
    </p:spTree>
    <p:extLst>
      <p:ext uri="{BB962C8B-B14F-4D97-AF65-F5344CB8AC3E}">
        <p14:creationId xmlns:p14="http://schemas.microsoft.com/office/powerpoint/2010/main" val="119916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F58D3D4-DB53-4358-9EA7-E0891F1961E5}" type="slidenum">
              <a:rPr lang="en-GB" smtClean="0"/>
              <a:t>10</a:t>
            </a:fld>
            <a:endParaRPr lang="en-GB"/>
          </a:p>
        </p:txBody>
      </p:sp>
    </p:spTree>
    <p:extLst>
      <p:ext uri="{BB962C8B-B14F-4D97-AF65-F5344CB8AC3E}">
        <p14:creationId xmlns:p14="http://schemas.microsoft.com/office/powerpoint/2010/main" val="218626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267F1F-81C2-45CD-937A-AFBD01A515E6}" type="datetimeFigureOut">
              <a:rPr lang="en-GB" smtClean="0"/>
              <a:t>11/24/15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CF398-00F9-4626-9D4E-86F31FB0943D}" type="slidenum">
              <a:rPr lang="en-GB" smtClean="0"/>
              <a:t>‹#›</a:t>
            </a:fld>
            <a:endParaRPr lang="en-GB"/>
          </a:p>
        </p:txBody>
      </p:sp>
    </p:spTree>
    <p:extLst>
      <p:ext uri="{BB962C8B-B14F-4D97-AF65-F5344CB8AC3E}">
        <p14:creationId xmlns:p14="http://schemas.microsoft.com/office/powerpoint/2010/main" val="191473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67F1F-81C2-45CD-937A-AFBD01A515E6}" type="datetimeFigureOut">
              <a:rPr lang="en-GB" smtClean="0"/>
              <a:t>11/24/15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CF398-00F9-4626-9D4E-86F31FB0943D}" type="slidenum">
              <a:rPr lang="en-GB" smtClean="0"/>
              <a:t>‹#›</a:t>
            </a:fld>
            <a:endParaRPr lang="en-GB"/>
          </a:p>
        </p:txBody>
      </p:sp>
    </p:spTree>
    <p:extLst>
      <p:ext uri="{BB962C8B-B14F-4D97-AF65-F5344CB8AC3E}">
        <p14:creationId xmlns:p14="http://schemas.microsoft.com/office/powerpoint/2010/main" val="356917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67F1F-81C2-45CD-937A-AFBD01A515E6}" type="datetimeFigureOut">
              <a:rPr lang="en-GB" smtClean="0"/>
              <a:t>11/24/15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CF398-00F9-4626-9D4E-86F31FB0943D}" type="slidenum">
              <a:rPr lang="en-GB" smtClean="0"/>
              <a:t>‹#›</a:t>
            </a:fld>
            <a:endParaRPr lang="en-GB"/>
          </a:p>
        </p:txBody>
      </p:sp>
    </p:spTree>
    <p:extLst>
      <p:ext uri="{BB962C8B-B14F-4D97-AF65-F5344CB8AC3E}">
        <p14:creationId xmlns:p14="http://schemas.microsoft.com/office/powerpoint/2010/main" val="118954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67F1F-81C2-45CD-937A-AFBD01A515E6}" type="datetimeFigureOut">
              <a:rPr lang="en-GB" smtClean="0"/>
              <a:t>11/24/15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CF398-00F9-4626-9D4E-86F31FB0943D}" type="slidenum">
              <a:rPr lang="en-GB" smtClean="0"/>
              <a:t>‹#›</a:t>
            </a:fld>
            <a:endParaRPr lang="en-GB"/>
          </a:p>
        </p:txBody>
      </p:sp>
    </p:spTree>
    <p:extLst>
      <p:ext uri="{BB962C8B-B14F-4D97-AF65-F5344CB8AC3E}">
        <p14:creationId xmlns:p14="http://schemas.microsoft.com/office/powerpoint/2010/main" val="363899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67F1F-81C2-45CD-937A-AFBD01A515E6}" type="datetimeFigureOut">
              <a:rPr lang="en-GB" smtClean="0"/>
              <a:t>11/24/15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CF398-00F9-4626-9D4E-86F31FB0943D}" type="slidenum">
              <a:rPr lang="en-GB" smtClean="0"/>
              <a:t>‹#›</a:t>
            </a:fld>
            <a:endParaRPr lang="en-GB"/>
          </a:p>
        </p:txBody>
      </p:sp>
    </p:spTree>
    <p:extLst>
      <p:ext uri="{BB962C8B-B14F-4D97-AF65-F5344CB8AC3E}">
        <p14:creationId xmlns:p14="http://schemas.microsoft.com/office/powerpoint/2010/main" val="402475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267F1F-81C2-45CD-937A-AFBD01A515E6}" type="datetimeFigureOut">
              <a:rPr lang="en-GB" smtClean="0"/>
              <a:t>11/24/15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CF398-00F9-4626-9D4E-86F31FB0943D}" type="slidenum">
              <a:rPr lang="en-GB" smtClean="0"/>
              <a:t>‹#›</a:t>
            </a:fld>
            <a:endParaRPr lang="en-GB"/>
          </a:p>
        </p:txBody>
      </p:sp>
    </p:spTree>
    <p:extLst>
      <p:ext uri="{BB962C8B-B14F-4D97-AF65-F5344CB8AC3E}">
        <p14:creationId xmlns:p14="http://schemas.microsoft.com/office/powerpoint/2010/main" val="113774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267F1F-81C2-45CD-937A-AFBD01A515E6}" type="datetimeFigureOut">
              <a:rPr lang="en-GB" smtClean="0"/>
              <a:t>11/24/15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7CF398-00F9-4626-9D4E-86F31FB0943D}" type="slidenum">
              <a:rPr lang="en-GB" smtClean="0"/>
              <a:t>‹#›</a:t>
            </a:fld>
            <a:endParaRPr lang="en-GB"/>
          </a:p>
        </p:txBody>
      </p:sp>
    </p:spTree>
    <p:extLst>
      <p:ext uri="{BB962C8B-B14F-4D97-AF65-F5344CB8AC3E}">
        <p14:creationId xmlns:p14="http://schemas.microsoft.com/office/powerpoint/2010/main" val="11816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267F1F-81C2-45CD-937A-AFBD01A515E6}" type="datetimeFigureOut">
              <a:rPr lang="en-GB" smtClean="0"/>
              <a:t>11/24/15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7CF398-00F9-4626-9D4E-86F31FB0943D}" type="slidenum">
              <a:rPr lang="en-GB" smtClean="0"/>
              <a:t>‹#›</a:t>
            </a:fld>
            <a:endParaRPr lang="en-GB"/>
          </a:p>
        </p:txBody>
      </p:sp>
    </p:spTree>
    <p:extLst>
      <p:ext uri="{BB962C8B-B14F-4D97-AF65-F5344CB8AC3E}">
        <p14:creationId xmlns:p14="http://schemas.microsoft.com/office/powerpoint/2010/main" val="185128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67F1F-81C2-45CD-937A-AFBD01A515E6}" type="datetimeFigureOut">
              <a:rPr lang="en-GB" smtClean="0"/>
              <a:t>11/24/15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7CF398-00F9-4626-9D4E-86F31FB0943D}" type="slidenum">
              <a:rPr lang="en-GB" smtClean="0"/>
              <a:t>‹#›</a:t>
            </a:fld>
            <a:endParaRPr lang="en-GB"/>
          </a:p>
        </p:txBody>
      </p:sp>
    </p:spTree>
    <p:extLst>
      <p:ext uri="{BB962C8B-B14F-4D97-AF65-F5344CB8AC3E}">
        <p14:creationId xmlns:p14="http://schemas.microsoft.com/office/powerpoint/2010/main" val="191019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67F1F-81C2-45CD-937A-AFBD01A515E6}" type="datetimeFigureOut">
              <a:rPr lang="en-GB" smtClean="0"/>
              <a:t>11/24/15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CF398-00F9-4626-9D4E-86F31FB0943D}" type="slidenum">
              <a:rPr lang="en-GB" smtClean="0"/>
              <a:t>‹#›</a:t>
            </a:fld>
            <a:endParaRPr lang="en-GB"/>
          </a:p>
        </p:txBody>
      </p:sp>
    </p:spTree>
    <p:extLst>
      <p:ext uri="{BB962C8B-B14F-4D97-AF65-F5344CB8AC3E}">
        <p14:creationId xmlns:p14="http://schemas.microsoft.com/office/powerpoint/2010/main" val="3944534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67F1F-81C2-45CD-937A-AFBD01A515E6}" type="datetimeFigureOut">
              <a:rPr lang="en-GB" smtClean="0"/>
              <a:t>11/24/15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CF398-00F9-4626-9D4E-86F31FB0943D}" type="slidenum">
              <a:rPr lang="en-GB" smtClean="0"/>
              <a:t>‹#›</a:t>
            </a:fld>
            <a:endParaRPr lang="en-GB"/>
          </a:p>
        </p:txBody>
      </p:sp>
    </p:spTree>
    <p:extLst>
      <p:ext uri="{BB962C8B-B14F-4D97-AF65-F5344CB8AC3E}">
        <p14:creationId xmlns:p14="http://schemas.microsoft.com/office/powerpoint/2010/main" val="20315010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40000"/>
            <a:ext cx="8229600" cy="857250"/>
          </a:xfrm>
          <a:prstGeom prst="rect">
            <a:avLst/>
          </a:prstGeom>
        </p:spPr>
        <p:txBody>
          <a:bodyPr vert="horz" lIns="0" tIns="0" rIns="0" bIns="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40000" y="144000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5267F1F-81C2-45CD-937A-AFBD01A515E6}" type="datetimeFigureOut">
              <a:rPr lang="en-GB" smtClean="0"/>
              <a:t>11/24/15</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7CF398-00F9-4626-9D4E-86F31FB0943D}" type="slidenum">
              <a:rPr lang="en-GB" smtClean="0"/>
              <a:t>‹#›</a:t>
            </a:fld>
            <a:endParaRPr lang="en-GB"/>
          </a:p>
        </p:txBody>
      </p:sp>
    </p:spTree>
    <p:extLst>
      <p:ext uri="{BB962C8B-B14F-4D97-AF65-F5344CB8AC3E}">
        <p14:creationId xmlns:p14="http://schemas.microsoft.com/office/powerpoint/2010/main" val="409995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a:solidFill>
            <a:schemeClr val="tx1"/>
          </a:solidFill>
          <a:latin typeface="Source Sans Pro" panose="020B0503030403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1565046"/>
            <a:ext cx="4894312" cy="598463"/>
          </a:xfrm>
          <a:effectLst>
            <a:outerShdw blurRad="50800" dist="50800" dir="2700000" algn="ctr" rotWithShape="0">
              <a:srgbClr val="000000">
                <a:alpha val="10000"/>
              </a:srgbClr>
            </a:outerShdw>
          </a:effectLst>
        </p:spPr>
        <p:txBody>
          <a:bodyPr>
            <a:noAutofit/>
          </a:bodyPr>
          <a:lstStyle/>
          <a:p>
            <a:pPr algn="l"/>
            <a:r>
              <a:rPr lang="en-GB" sz="4000" dirty="0" smtClean="0">
                <a:solidFill>
                  <a:srgbClr val="FFFFFF"/>
                </a:solidFill>
                <a:latin typeface="Source Sans Pro Black" panose="020B0803030403020204" pitchFamily="34" charset="0"/>
              </a:rPr>
              <a:t>UNBEATABLE BRAIN</a:t>
            </a:r>
            <a:endParaRPr lang="en-GB" sz="3600" dirty="0">
              <a:solidFill>
                <a:srgbClr val="FFFFFF"/>
              </a:solidFill>
              <a:latin typeface="Source Sans Pro Black" panose="020B0803030403020204" pitchFamily="34" charset="0"/>
            </a:endParaRPr>
          </a:p>
        </p:txBody>
      </p:sp>
      <p:sp>
        <p:nvSpPr>
          <p:cNvPr id="8" name="Rectangle 7"/>
          <p:cNvSpPr/>
          <p:nvPr/>
        </p:nvSpPr>
        <p:spPr>
          <a:xfrm>
            <a:off x="0" y="3795886"/>
            <a:ext cx="9144000" cy="1347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683568" y="4117171"/>
            <a:ext cx="4464496" cy="504056"/>
          </a:xfrm>
          <a:noFill/>
        </p:spPr>
        <p:txBody>
          <a:bodyPr>
            <a:normAutofit/>
          </a:bodyPr>
          <a:lstStyle/>
          <a:p>
            <a:pPr algn="l"/>
            <a:r>
              <a:rPr lang="en-GB" sz="2400" dirty="0">
                <a:solidFill>
                  <a:schemeClr val="tx2">
                    <a:lumMod val="75000"/>
                  </a:schemeClr>
                </a:solidFill>
                <a:latin typeface="Source Sans Pro Semibold" panose="020B0603030403020204" pitchFamily="34" charset="0"/>
              </a:rPr>
              <a:t>Ben </a:t>
            </a:r>
            <a:r>
              <a:rPr lang="en-GB" sz="2400" dirty="0" smtClean="0">
                <a:solidFill>
                  <a:schemeClr val="tx2">
                    <a:lumMod val="75000"/>
                  </a:schemeClr>
                </a:solidFill>
                <a:latin typeface="Source Sans Pro Semibold" panose="020B0603030403020204" pitchFamily="34" charset="0"/>
              </a:rPr>
              <a:t>Greenfield</a:t>
            </a:r>
          </a:p>
        </p:txBody>
      </p:sp>
      <p:sp>
        <p:nvSpPr>
          <p:cNvPr id="9" name="Rectangle 8"/>
          <p:cNvSpPr/>
          <p:nvPr/>
        </p:nvSpPr>
        <p:spPr>
          <a:xfrm>
            <a:off x="683568" y="4430937"/>
            <a:ext cx="4572000" cy="400110"/>
          </a:xfrm>
          <a:prstGeom prst="rect">
            <a:avLst/>
          </a:prstGeom>
        </p:spPr>
        <p:txBody>
          <a:bodyPr>
            <a:spAutoFit/>
          </a:bodyPr>
          <a:lstStyle/>
          <a:p>
            <a:r>
              <a:rPr lang="en-GB" sz="2000" dirty="0" err="1" smtClean="0">
                <a:solidFill>
                  <a:schemeClr val="tx2">
                    <a:lumMod val="75000"/>
                  </a:schemeClr>
                </a:solidFill>
                <a:latin typeface="Source Sans Pro Semibold" panose="020B0603030403020204" pitchFamily="34" charset="0"/>
              </a:rPr>
              <a:t>BenGreenfieldFitness.com</a:t>
            </a:r>
            <a:r>
              <a:rPr lang="en-GB" sz="2000" dirty="0" smtClean="0">
                <a:solidFill>
                  <a:schemeClr val="tx2">
                    <a:lumMod val="75000"/>
                  </a:schemeClr>
                </a:solidFill>
                <a:latin typeface="Source Sans Pro Semibold" panose="020B0603030403020204" pitchFamily="34" charset="0"/>
              </a:rPr>
              <a:t> </a:t>
            </a:r>
            <a:endParaRPr lang="en-GB" sz="1400" dirty="0">
              <a:solidFill>
                <a:schemeClr val="tx2">
                  <a:lumMod val="75000"/>
                </a:schemeClr>
              </a:solidFill>
              <a:latin typeface="Source Sans Pro Semibold" panose="020B0603030403020204" pitchFamily="34" charset="0"/>
            </a:endParaRPr>
          </a:p>
        </p:txBody>
      </p:sp>
      <p:sp>
        <p:nvSpPr>
          <p:cNvPr id="11" name="Rectangle 10"/>
          <p:cNvSpPr/>
          <p:nvPr/>
        </p:nvSpPr>
        <p:spPr>
          <a:xfrm>
            <a:off x="685800" y="2163509"/>
            <a:ext cx="4572000" cy="738664"/>
          </a:xfrm>
          <a:prstGeom prst="rect">
            <a:avLst/>
          </a:prstGeom>
        </p:spPr>
        <p:txBody>
          <a:bodyPr lIns="0" tIns="0" rIns="0" bIns="0">
            <a:spAutoFit/>
          </a:bodyPr>
          <a:lstStyle/>
          <a:p>
            <a:r>
              <a:rPr lang="en-GB" sz="2400" dirty="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t>How To Enhance Your Brain &amp; Hack Cognitive </a:t>
            </a:r>
            <a:r>
              <a:rPr lang="en-GB" sz="2400" dirty="0" smtClean="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t>Performance</a:t>
            </a:r>
            <a:endParaRPr lang="en-GB" sz="2400" dirty="0"/>
          </a:p>
        </p:txBody>
      </p:sp>
      <p:grpSp>
        <p:nvGrpSpPr>
          <p:cNvPr id="1028" name="Group 1027"/>
          <p:cNvGrpSpPr/>
          <p:nvPr/>
        </p:nvGrpSpPr>
        <p:grpSpPr>
          <a:xfrm>
            <a:off x="1437279" y="-730221"/>
            <a:ext cx="2702723" cy="1712993"/>
            <a:chOff x="3419872" y="101800"/>
            <a:chExt cx="2113434" cy="1339500"/>
          </a:xfrm>
        </p:grpSpPr>
        <p:sp>
          <p:nvSpPr>
            <p:cNvPr id="12" name="AutoShape 4"/>
            <p:cNvSpPr>
              <a:spLocks noChangeAspect="1" noChangeArrowheads="1" noTextEdit="1"/>
            </p:cNvSpPr>
            <p:nvPr/>
          </p:nvSpPr>
          <p:spPr bwMode="auto">
            <a:xfrm>
              <a:off x="3419872" y="101800"/>
              <a:ext cx="2113434" cy="133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noEditPoints="1"/>
            </p:cNvSpPr>
            <p:nvPr/>
          </p:nvSpPr>
          <p:spPr bwMode="auto">
            <a:xfrm>
              <a:off x="3420699" y="1247403"/>
              <a:ext cx="99636" cy="190589"/>
            </a:xfrm>
            <a:custGeom>
              <a:avLst/>
              <a:gdLst>
                <a:gd name="T0" fmla="*/ 0 w 122"/>
                <a:gd name="T1" fmla="*/ 0 h 233"/>
                <a:gd name="T2" fmla="*/ 69 w 122"/>
                <a:gd name="T3" fmla="*/ 0 h 233"/>
                <a:gd name="T4" fmla="*/ 109 w 122"/>
                <a:gd name="T5" fmla="*/ 12 h 233"/>
                <a:gd name="T6" fmla="*/ 121 w 122"/>
                <a:gd name="T7" fmla="*/ 48 h 233"/>
                <a:gd name="T8" fmla="*/ 121 w 122"/>
                <a:gd name="T9" fmla="*/ 68 h 233"/>
                <a:gd name="T10" fmla="*/ 120 w 122"/>
                <a:gd name="T11" fmla="*/ 81 h 233"/>
                <a:gd name="T12" fmla="*/ 115 w 122"/>
                <a:gd name="T13" fmla="*/ 93 h 233"/>
                <a:gd name="T14" fmla="*/ 106 w 122"/>
                <a:gd name="T15" fmla="*/ 103 h 233"/>
                <a:gd name="T16" fmla="*/ 92 w 122"/>
                <a:gd name="T17" fmla="*/ 110 h 233"/>
                <a:gd name="T18" fmla="*/ 92 w 122"/>
                <a:gd name="T19" fmla="*/ 111 h 233"/>
                <a:gd name="T20" fmla="*/ 115 w 122"/>
                <a:gd name="T21" fmla="*/ 123 h 233"/>
                <a:gd name="T22" fmla="*/ 122 w 122"/>
                <a:gd name="T23" fmla="*/ 150 h 233"/>
                <a:gd name="T24" fmla="*/ 122 w 122"/>
                <a:gd name="T25" fmla="*/ 185 h 233"/>
                <a:gd name="T26" fmla="*/ 110 w 122"/>
                <a:gd name="T27" fmla="*/ 221 h 233"/>
                <a:gd name="T28" fmla="*/ 71 w 122"/>
                <a:gd name="T29" fmla="*/ 233 h 233"/>
                <a:gd name="T30" fmla="*/ 0 w 122"/>
                <a:gd name="T31" fmla="*/ 233 h 233"/>
                <a:gd name="T32" fmla="*/ 0 w 122"/>
                <a:gd name="T33" fmla="*/ 0 h 233"/>
                <a:gd name="T34" fmla="*/ 48 w 122"/>
                <a:gd name="T35" fmla="*/ 90 h 233"/>
                <a:gd name="T36" fmla="*/ 60 w 122"/>
                <a:gd name="T37" fmla="*/ 90 h 233"/>
                <a:gd name="T38" fmla="*/ 66 w 122"/>
                <a:gd name="T39" fmla="*/ 89 h 233"/>
                <a:gd name="T40" fmla="*/ 71 w 122"/>
                <a:gd name="T41" fmla="*/ 86 h 233"/>
                <a:gd name="T42" fmla="*/ 73 w 122"/>
                <a:gd name="T43" fmla="*/ 79 h 233"/>
                <a:gd name="T44" fmla="*/ 74 w 122"/>
                <a:gd name="T45" fmla="*/ 66 h 233"/>
                <a:gd name="T46" fmla="*/ 71 w 122"/>
                <a:gd name="T47" fmla="*/ 47 h 233"/>
                <a:gd name="T48" fmla="*/ 60 w 122"/>
                <a:gd name="T49" fmla="*/ 43 h 233"/>
                <a:gd name="T50" fmla="*/ 48 w 122"/>
                <a:gd name="T51" fmla="*/ 43 h 233"/>
                <a:gd name="T52" fmla="*/ 48 w 122"/>
                <a:gd name="T53" fmla="*/ 90 h 233"/>
                <a:gd name="T54" fmla="*/ 48 w 122"/>
                <a:gd name="T55" fmla="*/ 190 h 233"/>
                <a:gd name="T56" fmla="*/ 59 w 122"/>
                <a:gd name="T57" fmla="*/ 190 h 233"/>
                <a:gd name="T58" fmla="*/ 67 w 122"/>
                <a:gd name="T59" fmla="*/ 189 h 233"/>
                <a:gd name="T60" fmla="*/ 72 w 122"/>
                <a:gd name="T61" fmla="*/ 185 h 233"/>
                <a:gd name="T62" fmla="*/ 74 w 122"/>
                <a:gd name="T63" fmla="*/ 177 h 233"/>
                <a:gd name="T64" fmla="*/ 75 w 122"/>
                <a:gd name="T65" fmla="*/ 161 h 233"/>
                <a:gd name="T66" fmla="*/ 74 w 122"/>
                <a:gd name="T67" fmla="*/ 146 h 233"/>
                <a:gd name="T68" fmla="*/ 72 w 122"/>
                <a:gd name="T69" fmla="*/ 137 h 233"/>
                <a:gd name="T70" fmla="*/ 67 w 122"/>
                <a:gd name="T71" fmla="*/ 133 h 233"/>
                <a:gd name="T72" fmla="*/ 59 w 122"/>
                <a:gd name="T73" fmla="*/ 132 h 233"/>
                <a:gd name="T74" fmla="*/ 48 w 122"/>
                <a:gd name="T75" fmla="*/ 132 h 233"/>
                <a:gd name="T76" fmla="*/ 48 w 122"/>
                <a:gd name="T77" fmla="*/ 19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233">
                  <a:moveTo>
                    <a:pt x="0" y="0"/>
                  </a:moveTo>
                  <a:cubicBezTo>
                    <a:pt x="69" y="0"/>
                    <a:pt x="69" y="0"/>
                    <a:pt x="69" y="0"/>
                  </a:cubicBezTo>
                  <a:cubicBezTo>
                    <a:pt x="88" y="0"/>
                    <a:pt x="101" y="4"/>
                    <a:pt x="109" y="12"/>
                  </a:cubicBezTo>
                  <a:cubicBezTo>
                    <a:pt x="117" y="20"/>
                    <a:pt x="121" y="32"/>
                    <a:pt x="121" y="48"/>
                  </a:cubicBezTo>
                  <a:cubicBezTo>
                    <a:pt x="121" y="68"/>
                    <a:pt x="121" y="68"/>
                    <a:pt x="121" y="68"/>
                  </a:cubicBezTo>
                  <a:cubicBezTo>
                    <a:pt x="121" y="72"/>
                    <a:pt x="121" y="77"/>
                    <a:pt x="120" y="81"/>
                  </a:cubicBezTo>
                  <a:cubicBezTo>
                    <a:pt x="119" y="85"/>
                    <a:pt x="117" y="89"/>
                    <a:pt x="115" y="93"/>
                  </a:cubicBezTo>
                  <a:cubicBezTo>
                    <a:pt x="113" y="97"/>
                    <a:pt x="110" y="100"/>
                    <a:pt x="106" y="103"/>
                  </a:cubicBezTo>
                  <a:cubicBezTo>
                    <a:pt x="103" y="106"/>
                    <a:pt x="98" y="109"/>
                    <a:pt x="92" y="110"/>
                  </a:cubicBezTo>
                  <a:cubicBezTo>
                    <a:pt x="92" y="111"/>
                    <a:pt x="92" y="111"/>
                    <a:pt x="92" y="111"/>
                  </a:cubicBezTo>
                  <a:cubicBezTo>
                    <a:pt x="103" y="113"/>
                    <a:pt x="110" y="117"/>
                    <a:pt x="115" y="123"/>
                  </a:cubicBezTo>
                  <a:cubicBezTo>
                    <a:pt x="120" y="130"/>
                    <a:pt x="122" y="139"/>
                    <a:pt x="122" y="150"/>
                  </a:cubicBezTo>
                  <a:cubicBezTo>
                    <a:pt x="122" y="185"/>
                    <a:pt x="122" y="185"/>
                    <a:pt x="122" y="185"/>
                  </a:cubicBezTo>
                  <a:cubicBezTo>
                    <a:pt x="122" y="201"/>
                    <a:pt x="118" y="213"/>
                    <a:pt x="110" y="221"/>
                  </a:cubicBezTo>
                  <a:cubicBezTo>
                    <a:pt x="102" y="229"/>
                    <a:pt x="89" y="233"/>
                    <a:pt x="71" y="233"/>
                  </a:cubicBezTo>
                  <a:cubicBezTo>
                    <a:pt x="0" y="233"/>
                    <a:pt x="0" y="233"/>
                    <a:pt x="0" y="233"/>
                  </a:cubicBezTo>
                  <a:lnTo>
                    <a:pt x="0" y="0"/>
                  </a:lnTo>
                  <a:close/>
                  <a:moveTo>
                    <a:pt x="48" y="90"/>
                  </a:moveTo>
                  <a:cubicBezTo>
                    <a:pt x="60" y="90"/>
                    <a:pt x="60" y="90"/>
                    <a:pt x="60" y="90"/>
                  </a:cubicBezTo>
                  <a:cubicBezTo>
                    <a:pt x="62" y="90"/>
                    <a:pt x="64" y="90"/>
                    <a:pt x="66" y="89"/>
                  </a:cubicBezTo>
                  <a:cubicBezTo>
                    <a:pt x="68" y="89"/>
                    <a:pt x="70" y="88"/>
                    <a:pt x="71" y="86"/>
                  </a:cubicBezTo>
                  <a:cubicBezTo>
                    <a:pt x="72" y="84"/>
                    <a:pt x="72" y="82"/>
                    <a:pt x="73" y="79"/>
                  </a:cubicBezTo>
                  <a:cubicBezTo>
                    <a:pt x="73" y="76"/>
                    <a:pt x="74" y="72"/>
                    <a:pt x="74" y="66"/>
                  </a:cubicBezTo>
                  <a:cubicBezTo>
                    <a:pt x="74" y="56"/>
                    <a:pt x="73" y="50"/>
                    <a:pt x="71" y="47"/>
                  </a:cubicBezTo>
                  <a:cubicBezTo>
                    <a:pt x="69" y="44"/>
                    <a:pt x="65" y="43"/>
                    <a:pt x="60" y="43"/>
                  </a:cubicBezTo>
                  <a:cubicBezTo>
                    <a:pt x="48" y="43"/>
                    <a:pt x="48" y="43"/>
                    <a:pt x="48" y="43"/>
                  </a:cubicBezTo>
                  <a:lnTo>
                    <a:pt x="48" y="90"/>
                  </a:lnTo>
                  <a:close/>
                  <a:moveTo>
                    <a:pt x="48" y="190"/>
                  </a:moveTo>
                  <a:cubicBezTo>
                    <a:pt x="59" y="190"/>
                    <a:pt x="59" y="190"/>
                    <a:pt x="59" y="190"/>
                  </a:cubicBezTo>
                  <a:cubicBezTo>
                    <a:pt x="62" y="190"/>
                    <a:pt x="65" y="190"/>
                    <a:pt x="67" y="189"/>
                  </a:cubicBezTo>
                  <a:cubicBezTo>
                    <a:pt x="69" y="189"/>
                    <a:pt x="71" y="187"/>
                    <a:pt x="72" y="185"/>
                  </a:cubicBezTo>
                  <a:cubicBezTo>
                    <a:pt x="73" y="184"/>
                    <a:pt x="73" y="181"/>
                    <a:pt x="74" y="177"/>
                  </a:cubicBezTo>
                  <a:cubicBezTo>
                    <a:pt x="74" y="173"/>
                    <a:pt x="75" y="168"/>
                    <a:pt x="75" y="161"/>
                  </a:cubicBezTo>
                  <a:cubicBezTo>
                    <a:pt x="75" y="155"/>
                    <a:pt x="75" y="150"/>
                    <a:pt x="74" y="146"/>
                  </a:cubicBezTo>
                  <a:cubicBezTo>
                    <a:pt x="74" y="142"/>
                    <a:pt x="73" y="139"/>
                    <a:pt x="72" y="137"/>
                  </a:cubicBezTo>
                  <a:cubicBezTo>
                    <a:pt x="71" y="135"/>
                    <a:pt x="69" y="134"/>
                    <a:pt x="67" y="133"/>
                  </a:cubicBezTo>
                  <a:cubicBezTo>
                    <a:pt x="65" y="133"/>
                    <a:pt x="62" y="132"/>
                    <a:pt x="59" y="132"/>
                  </a:cubicBezTo>
                  <a:cubicBezTo>
                    <a:pt x="48" y="132"/>
                    <a:pt x="48" y="132"/>
                    <a:pt x="48" y="132"/>
                  </a:cubicBezTo>
                  <a:lnTo>
                    <a:pt x="48" y="190"/>
                  </a:lnTo>
                  <a:close/>
                </a:path>
              </a:pathLst>
            </a:custGeom>
            <a:solidFill>
              <a:srgbClr val="F58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p:nvSpPr>
          <p:spPr bwMode="auto">
            <a:xfrm>
              <a:off x="3539352" y="1247403"/>
              <a:ext cx="78964" cy="190589"/>
            </a:xfrm>
            <a:custGeom>
              <a:avLst/>
              <a:gdLst>
                <a:gd name="T0" fmla="*/ 0 w 191"/>
                <a:gd name="T1" fmla="*/ 0 h 461"/>
                <a:gd name="T2" fmla="*/ 191 w 191"/>
                <a:gd name="T3" fmla="*/ 0 h 461"/>
                <a:gd name="T4" fmla="*/ 191 w 191"/>
                <a:gd name="T5" fmla="*/ 85 h 461"/>
                <a:gd name="T6" fmla="*/ 93 w 191"/>
                <a:gd name="T7" fmla="*/ 85 h 461"/>
                <a:gd name="T8" fmla="*/ 93 w 191"/>
                <a:gd name="T9" fmla="*/ 178 h 461"/>
                <a:gd name="T10" fmla="*/ 187 w 191"/>
                <a:gd name="T11" fmla="*/ 178 h 461"/>
                <a:gd name="T12" fmla="*/ 187 w 191"/>
                <a:gd name="T13" fmla="*/ 261 h 461"/>
                <a:gd name="T14" fmla="*/ 93 w 191"/>
                <a:gd name="T15" fmla="*/ 261 h 461"/>
                <a:gd name="T16" fmla="*/ 93 w 191"/>
                <a:gd name="T17" fmla="*/ 376 h 461"/>
                <a:gd name="T18" fmla="*/ 191 w 191"/>
                <a:gd name="T19" fmla="*/ 376 h 461"/>
                <a:gd name="T20" fmla="*/ 191 w 191"/>
                <a:gd name="T21" fmla="*/ 461 h 461"/>
                <a:gd name="T22" fmla="*/ 0 w 191"/>
                <a:gd name="T23" fmla="*/ 461 h 461"/>
                <a:gd name="T24" fmla="*/ 0 w 191"/>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461">
                  <a:moveTo>
                    <a:pt x="0" y="0"/>
                  </a:moveTo>
                  <a:lnTo>
                    <a:pt x="191" y="0"/>
                  </a:lnTo>
                  <a:lnTo>
                    <a:pt x="191" y="85"/>
                  </a:lnTo>
                  <a:lnTo>
                    <a:pt x="93" y="85"/>
                  </a:lnTo>
                  <a:lnTo>
                    <a:pt x="93" y="178"/>
                  </a:lnTo>
                  <a:lnTo>
                    <a:pt x="187" y="178"/>
                  </a:lnTo>
                  <a:lnTo>
                    <a:pt x="187" y="261"/>
                  </a:lnTo>
                  <a:lnTo>
                    <a:pt x="93" y="261"/>
                  </a:lnTo>
                  <a:lnTo>
                    <a:pt x="93" y="376"/>
                  </a:lnTo>
                  <a:lnTo>
                    <a:pt x="191" y="376"/>
                  </a:lnTo>
                  <a:lnTo>
                    <a:pt x="191" y="461"/>
                  </a:lnTo>
                  <a:lnTo>
                    <a:pt x="0" y="461"/>
                  </a:lnTo>
                  <a:lnTo>
                    <a:pt x="0" y="0"/>
                  </a:lnTo>
                  <a:close/>
                </a:path>
              </a:pathLst>
            </a:custGeom>
            <a:solidFill>
              <a:srgbClr val="F58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p:nvSpPr>
          <p:spPr bwMode="auto">
            <a:xfrm>
              <a:off x="3637334" y="1247403"/>
              <a:ext cx="119067" cy="190589"/>
            </a:xfrm>
            <a:custGeom>
              <a:avLst/>
              <a:gdLst>
                <a:gd name="T0" fmla="*/ 200 w 288"/>
                <a:gd name="T1" fmla="*/ 0 h 461"/>
                <a:gd name="T2" fmla="*/ 288 w 288"/>
                <a:gd name="T3" fmla="*/ 0 h 461"/>
                <a:gd name="T4" fmla="*/ 288 w 288"/>
                <a:gd name="T5" fmla="*/ 461 h 461"/>
                <a:gd name="T6" fmla="*/ 172 w 288"/>
                <a:gd name="T7" fmla="*/ 461 h 461"/>
                <a:gd name="T8" fmla="*/ 91 w 288"/>
                <a:gd name="T9" fmla="*/ 139 h 461"/>
                <a:gd name="T10" fmla="*/ 89 w 288"/>
                <a:gd name="T11" fmla="*/ 139 h 461"/>
                <a:gd name="T12" fmla="*/ 89 w 288"/>
                <a:gd name="T13" fmla="*/ 461 h 461"/>
                <a:gd name="T14" fmla="*/ 0 w 288"/>
                <a:gd name="T15" fmla="*/ 461 h 461"/>
                <a:gd name="T16" fmla="*/ 0 w 288"/>
                <a:gd name="T17" fmla="*/ 0 h 461"/>
                <a:gd name="T18" fmla="*/ 118 w 288"/>
                <a:gd name="T19" fmla="*/ 0 h 461"/>
                <a:gd name="T20" fmla="*/ 200 w 288"/>
                <a:gd name="T21" fmla="*/ 325 h 461"/>
                <a:gd name="T22" fmla="*/ 200 w 288"/>
                <a:gd name="T23" fmla="*/ 325 h 461"/>
                <a:gd name="T24" fmla="*/ 200 w 288"/>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461">
                  <a:moveTo>
                    <a:pt x="200" y="0"/>
                  </a:moveTo>
                  <a:lnTo>
                    <a:pt x="288" y="0"/>
                  </a:lnTo>
                  <a:lnTo>
                    <a:pt x="288" y="461"/>
                  </a:lnTo>
                  <a:lnTo>
                    <a:pt x="172" y="461"/>
                  </a:lnTo>
                  <a:lnTo>
                    <a:pt x="91" y="139"/>
                  </a:lnTo>
                  <a:lnTo>
                    <a:pt x="89" y="139"/>
                  </a:lnTo>
                  <a:lnTo>
                    <a:pt x="89" y="461"/>
                  </a:lnTo>
                  <a:lnTo>
                    <a:pt x="0" y="461"/>
                  </a:lnTo>
                  <a:lnTo>
                    <a:pt x="0" y="0"/>
                  </a:lnTo>
                  <a:lnTo>
                    <a:pt x="118" y="0"/>
                  </a:lnTo>
                  <a:lnTo>
                    <a:pt x="200" y="325"/>
                  </a:lnTo>
                  <a:lnTo>
                    <a:pt x="200" y="325"/>
                  </a:lnTo>
                  <a:lnTo>
                    <a:pt x="200" y="0"/>
                  </a:lnTo>
                  <a:close/>
                </a:path>
              </a:pathLst>
            </a:custGeom>
            <a:solidFill>
              <a:srgbClr val="F58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p:nvSpPr>
          <p:spPr bwMode="auto">
            <a:xfrm>
              <a:off x="3777899" y="1244096"/>
              <a:ext cx="99636" cy="197204"/>
            </a:xfrm>
            <a:custGeom>
              <a:avLst/>
              <a:gdLst>
                <a:gd name="T0" fmla="*/ 122 w 122"/>
                <a:gd name="T1" fmla="*/ 237 h 241"/>
                <a:gd name="T2" fmla="*/ 91 w 122"/>
                <a:gd name="T3" fmla="*/ 237 h 241"/>
                <a:gd name="T4" fmla="*/ 84 w 122"/>
                <a:gd name="T5" fmla="*/ 220 h 241"/>
                <a:gd name="T6" fmla="*/ 77 w 122"/>
                <a:gd name="T7" fmla="*/ 229 h 241"/>
                <a:gd name="T8" fmla="*/ 69 w 122"/>
                <a:gd name="T9" fmla="*/ 236 h 241"/>
                <a:gd name="T10" fmla="*/ 59 w 122"/>
                <a:gd name="T11" fmla="*/ 240 h 241"/>
                <a:gd name="T12" fmla="*/ 46 w 122"/>
                <a:gd name="T13" fmla="*/ 241 h 241"/>
                <a:gd name="T14" fmla="*/ 12 w 122"/>
                <a:gd name="T15" fmla="*/ 230 h 241"/>
                <a:gd name="T16" fmla="*/ 0 w 122"/>
                <a:gd name="T17" fmla="*/ 195 h 241"/>
                <a:gd name="T18" fmla="*/ 0 w 122"/>
                <a:gd name="T19" fmla="*/ 54 h 241"/>
                <a:gd name="T20" fmla="*/ 13 w 122"/>
                <a:gd name="T21" fmla="*/ 13 h 241"/>
                <a:gd name="T22" fmla="*/ 60 w 122"/>
                <a:gd name="T23" fmla="*/ 0 h 241"/>
                <a:gd name="T24" fmla="*/ 89 w 122"/>
                <a:gd name="T25" fmla="*/ 3 h 241"/>
                <a:gd name="T26" fmla="*/ 108 w 122"/>
                <a:gd name="T27" fmla="*/ 13 h 241"/>
                <a:gd name="T28" fmla="*/ 119 w 122"/>
                <a:gd name="T29" fmla="*/ 30 h 241"/>
                <a:gd name="T30" fmla="*/ 122 w 122"/>
                <a:gd name="T31" fmla="*/ 54 h 241"/>
                <a:gd name="T32" fmla="*/ 122 w 122"/>
                <a:gd name="T33" fmla="*/ 69 h 241"/>
                <a:gd name="T34" fmla="*/ 75 w 122"/>
                <a:gd name="T35" fmla="*/ 69 h 241"/>
                <a:gd name="T36" fmla="*/ 75 w 122"/>
                <a:gd name="T37" fmla="*/ 55 h 241"/>
                <a:gd name="T38" fmla="*/ 71 w 122"/>
                <a:gd name="T39" fmla="*/ 45 h 241"/>
                <a:gd name="T40" fmla="*/ 61 w 122"/>
                <a:gd name="T41" fmla="*/ 42 h 241"/>
                <a:gd name="T42" fmla="*/ 50 w 122"/>
                <a:gd name="T43" fmla="*/ 45 h 241"/>
                <a:gd name="T44" fmla="*/ 47 w 122"/>
                <a:gd name="T45" fmla="*/ 55 h 241"/>
                <a:gd name="T46" fmla="*/ 47 w 122"/>
                <a:gd name="T47" fmla="*/ 186 h 241"/>
                <a:gd name="T48" fmla="*/ 50 w 122"/>
                <a:gd name="T49" fmla="*/ 196 h 241"/>
                <a:gd name="T50" fmla="*/ 61 w 122"/>
                <a:gd name="T51" fmla="*/ 199 h 241"/>
                <a:gd name="T52" fmla="*/ 71 w 122"/>
                <a:gd name="T53" fmla="*/ 196 h 241"/>
                <a:gd name="T54" fmla="*/ 75 w 122"/>
                <a:gd name="T55" fmla="*/ 186 h 241"/>
                <a:gd name="T56" fmla="*/ 75 w 122"/>
                <a:gd name="T57" fmla="*/ 136 h 241"/>
                <a:gd name="T58" fmla="*/ 61 w 122"/>
                <a:gd name="T59" fmla="*/ 136 h 241"/>
                <a:gd name="T60" fmla="*/ 61 w 122"/>
                <a:gd name="T61" fmla="*/ 94 h 241"/>
                <a:gd name="T62" fmla="*/ 122 w 122"/>
                <a:gd name="T63" fmla="*/ 94 h 241"/>
                <a:gd name="T64" fmla="*/ 122 w 122"/>
                <a:gd name="T65" fmla="*/ 23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241">
                  <a:moveTo>
                    <a:pt x="122" y="237"/>
                  </a:moveTo>
                  <a:cubicBezTo>
                    <a:pt x="91" y="237"/>
                    <a:pt x="91" y="237"/>
                    <a:pt x="91" y="237"/>
                  </a:cubicBezTo>
                  <a:cubicBezTo>
                    <a:pt x="84" y="220"/>
                    <a:pt x="84" y="220"/>
                    <a:pt x="84" y="220"/>
                  </a:cubicBezTo>
                  <a:cubicBezTo>
                    <a:pt x="82" y="223"/>
                    <a:pt x="80" y="227"/>
                    <a:pt x="77" y="229"/>
                  </a:cubicBezTo>
                  <a:cubicBezTo>
                    <a:pt x="75" y="232"/>
                    <a:pt x="72" y="234"/>
                    <a:pt x="69" y="236"/>
                  </a:cubicBezTo>
                  <a:cubicBezTo>
                    <a:pt x="66" y="238"/>
                    <a:pt x="63" y="239"/>
                    <a:pt x="59" y="240"/>
                  </a:cubicBezTo>
                  <a:cubicBezTo>
                    <a:pt x="56" y="241"/>
                    <a:pt x="51" y="241"/>
                    <a:pt x="46" y="241"/>
                  </a:cubicBezTo>
                  <a:cubicBezTo>
                    <a:pt x="32" y="241"/>
                    <a:pt x="21" y="237"/>
                    <a:pt x="12" y="230"/>
                  </a:cubicBezTo>
                  <a:cubicBezTo>
                    <a:pt x="4" y="222"/>
                    <a:pt x="0" y="210"/>
                    <a:pt x="0" y="195"/>
                  </a:cubicBezTo>
                  <a:cubicBezTo>
                    <a:pt x="0" y="54"/>
                    <a:pt x="0" y="54"/>
                    <a:pt x="0" y="54"/>
                  </a:cubicBezTo>
                  <a:cubicBezTo>
                    <a:pt x="0" y="35"/>
                    <a:pt x="4" y="21"/>
                    <a:pt x="13" y="13"/>
                  </a:cubicBezTo>
                  <a:cubicBezTo>
                    <a:pt x="22" y="4"/>
                    <a:pt x="38" y="0"/>
                    <a:pt x="60" y="0"/>
                  </a:cubicBezTo>
                  <a:cubicBezTo>
                    <a:pt x="71" y="0"/>
                    <a:pt x="81" y="1"/>
                    <a:pt x="89" y="3"/>
                  </a:cubicBezTo>
                  <a:cubicBezTo>
                    <a:pt x="97" y="5"/>
                    <a:pt x="103" y="8"/>
                    <a:pt x="108" y="13"/>
                  </a:cubicBezTo>
                  <a:cubicBezTo>
                    <a:pt x="113" y="17"/>
                    <a:pt x="117" y="23"/>
                    <a:pt x="119" y="30"/>
                  </a:cubicBezTo>
                  <a:cubicBezTo>
                    <a:pt x="121" y="37"/>
                    <a:pt x="122" y="45"/>
                    <a:pt x="122" y="54"/>
                  </a:cubicBezTo>
                  <a:cubicBezTo>
                    <a:pt x="122" y="69"/>
                    <a:pt x="122" y="69"/>
                    <a:pt x="122" y="69"/>
                  </a:cubicBezTo>
                  <a:cubicBezTo>
                    <a:pt x="75" y="69"/>
                    <a:pt x="75" y="69"/>
                    <a:pt x="75" y="69"/>
                  </a:cubicBezTo>
                  <a:cubicBezTo>
                    <a:pt x="75" y="55"/>
                    <a:pt x="75" y="55"/>
                    <a:pt x="75" y="55"/>
                  </a:cubicBezTo>
                  <a:cubicBezTo>
                    <a:pt x="75" y="50"/>
                    <a:pt x="73" y="47"/>
                    <a:pt x="71" y="45"/>
                  </a:cubicBezTo>
                  <a:cubicBezTo>
                    <a:pt x="69" y="43"/>
                    <a:pt x="66" y="42"/>
                    <a:pt x="61" y="42"/>
                  </a:cubicBezTo>
                  <a:cubicBezTo>
                    <a:pt x="56" y="42"/>
                    <a:pt x="52" y="43"/>
                    <a:pt x="50" y="45"/>
                  </a:cubicBezTo>
                  <a:cubicBezTo>
                    <a:pt x="48" y="47"/>
                    <a:pt x="47" y="50"/>
                    <a:pt x="47" y="55"/>
                  </a:cubicBezTo>
                  <a:cubicBezTo>
                    <a:pt x="47" y="186"/>
                    <a:pt x="47" y="186"/>
                    <a:pt x="47" y="186"/>
                  </a:cubicBezTo>
                  <a:cubicBezTo>
                    <a:pt x="47" y="191"/>
                    <a:pt x="48" y="194"/>
                    <a:pt x="50" y="196"/>
                  </a:cubicBezTo>
                  <a:cubicBezTo>
                    <a:pt x="52" y="198"/>
                    <a:pt x="56" y="199"/>
                    <a:pt x="61" y="199"/>
                  </a:cubicBezTo>
                  <a:cubicBezTo>
                    <a:pt x="66" y="199"/>
                    <a:pt x="69" y="198"/>
                    <a:pt x="71" y="196"/>
                  </a:cubicBezTo>
                  <a:cubicBezTo>
                    <a:pt x="73" y="194"/>
                    <a:pt x="75" y="191"/>
                    <a:pt x="75" y="186"/>
                  </a:cubicBezTo>
                  <a:cubicBezTo>
                    <a:pt x="75" y="136"/>
                    <a:pt x="75" y="136"/>
                    <a:pt x="75" y="136"/>
                  </a:cubicBezTo>
                  <a:cubicBezTo>
                    <a:pt x="61" y="136"/>
                    <a:pt x="61" y="136"/>
                    <a:pt x="61" y="136"/>
                  </a:cubicBezTo>
                  <a:cubicBezTo>
                    <a:pt x="61" y="94"/>
                    <a:pt x="61" y="94"/>
                    <a:pt x="61" y="94"/>
                  </a:cubicBezTo>
                  <a:cubicBezTo>
                    <a:pt x="122" y="94"/>
                    <a:pt x="122" y="94"/>
                    <a:pt x="122" y="94"/>
                  </a:cubicBezTo>
                  <a:lnTo>
                    <a:pt x="122" y="237"/>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noEditPoints="1"/>
            </p:cNvSpPr>
            <p:nvPr/>
          </p:nvSpPr>
          <p:spPr bwMode="auto">
            <a:xfrm>
              <a:off x="3897793" y="1247403"/>
              <a:ext cx="103357" cy="190589"/>
            </a:xfrm>
            <a:custGeom>
              <a:avLst/>
              <a:gdLst>
                <a:gd name="T0" fmla="*/ 0 w 126"/>
                <a:gd name="T1" fmla="*/ 233 h 233"/>
                <a:gd name="T2" fmla="*/ 0 w 126"/>
                <a:gd name="T3" fmla="*/ 0 h 233"/>
                <a:gd name="T4" fmla="*/ 61 w 126"/>
                <a:gd name="T5" fmla="*/ 0 h 233"/>
                <a:gd name="T6" fmla="*/ 88 w 126"/>
                <a:gd name="T7" fmla="*/ 2 h 233"/>
                <a:gd name="T8" fmla="*/ 107 w 126"/>
                <a:gd name="T9" fmla="*/ 10 h 233"/>
                <a:gd name="T10" fmla="*/ 118 w 126"/>
                <a:gd name="T11" fmla="*/ 25 h 233"/>
                <a:gd name="T12" fmla="*/ 122 w 126"/>
                <a:gd name="T13" fmla="*/ 48 h 233"/>
                <a:gd name="T14" fmla="*/ 122 w 126"/>
                <a:gd name="T15" fmla="*/ 75 h 233"/>
                <a:gd name="T16" fmla="*/ 120 w 126"/>
                <a:gd name="T17" fmla="*/ 86 h 233"/>
                <a:gd name="T18" fmla="*/ 116 w 126"/>
                <a:gd name="T19" fmla="*/ 97 h 233"/>
                <a:gd name="T20" fmla="*/ 108 w 126"/>
                <a:gd name="T21" fmla="*/ 105 h 233"/>
                <a:gd name="T22" fmla="*/ 94 w 126"/>
                <a:gd name="T23" fmla="*/ 110 h 233"/>
                <a:gd name="T24" fmla="*/ 94 w 126"/>
                <a:gd name="T25" fmla="*/ 111 h 233"/>
                <a:gd name="T26" fmla="*/ 116 w 126"/>
                <a:gd name="T27" fmla="*/ 124 h 233"/>
                <a:gd name="T28" fmla="*/ 123 w 126"/>
                <a:gd name="T29" fmla="*/ 157 h 233"/>
                <a:gd name="T30" fmla="*/ 123 w 126"/>
                <a:gd name="T31" fmla="*/ 207 h 233"/>
                <a:gd name="T32" fmla="*/ 123 w 126"/>
                <a:gd name="T33" fmla="*/ 225 h 233"/>
                <a:gd name="T34" fmla="*/ 126 w 126"/>
                <a:gd name="T35" fmla="*/ 233 h 233"/>
                <a:gd name="T36" fmla="*/ 78 w 126"/>
                <a:gd name="T37" fmla="*/ 233 h 233"/>
                <a:gd name="T38" fmla="*/ 75 w 126"/>
                <a:gd name="T39" fmla="*/ 223 h 233"/>
                <a:gd name="T40" fmla="*/ 75 w 126"/>
                <a:gd name="T41" fmla="*/ 144 h 233"/>
                <a:gd name="T42" fmla="*/ 60 w 126"/>
                <a:gd name="T43" fmla="*/ 132 h 233"/>
                <a:gd name="T44" fmla="*/ 48 w 126"/>
                <a:gd name="T45" fmla="*/ 132 h 233"/>
                <a:gd name="T46" fmla="*/ 48 w 126"/>
                <a:gd name="T47" fmla="*/ 233 h 233"/>
                <a:gd name="T48" fmla="*/ 0 w 126"/>
                <a:gd name="T49" fmla="*/ 233 h 233"/>
                <a:gd name="T50" fmla="*/ 48 w 126"/>
                <a:gd name="T51" fmla="*/ 90 h 233"/>
                <a:gd name="T52" fmla="*/ 60 w 126"/>
                <a:gd name="T53" fmla="*/ 90 h 233"/>
                <a:gd name="T54" fmla="*/ 71 w 126"/>
                <a:gd name="T55" fmla="*/ 86 h 233"/>
                <a:gd name="T56" fmla="*/ 74 w 126"/>
                <a:gd name="T57" fmla="*/ 66 h 233"/>
                <a:gd name="T58" fmla="*/ 71 w 126"/>
                <a:gd name="T59" fmla="*/ 47 h 233"/>
                <a:gd name="T60" fmla="*/ 60 w 126"/>
                <a:gd name="T61" fmla="*/ 43 h 233"/>
                <a:gd name="T62" fmla="*/ 48 w 126"/>
                <a:gd name="T63" fmla="*/ 43 h 233"/>
                <a:gd name="T64" fmla="*/ 48 w 126"/>
                <a:gd name="T65" fmla="*/ 9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33">
                  <a:moveTo>
                    <a:pt x="0" y="233"/>
                  </a:moveTo>
                  <a:cubicBezTo>
                    <a:pt x="0" y="0"/>
                    <a:pt x="0" y="0"/>
                    <a:pt x="0" y="0"/>
                  </a:cubicBezTo>
                  <a:cubicBezTo>
                    <a:pt x="61" y="0"/>
                    <a:pt x="61" y="0"/>
                    <a:pt x="61" y="0"/>
                  </a:cubicBezTo>
                  <a:cubicBezTo>
                    <a:pt x="72" y="0"/>
                    <a:pt x="81" y="1"/>
                    <a:pt x="88" y="2"/>
                  </a:cubicBezTo>
                  <a:cubicBezTo>
                    <a:pt x="96" y="4"/>
                    <a:pt x="102" y="7"/>
                    <a:pt x="107" y="10"/>
                  </a:cubicBezTo>
                  <a:cubicBezTo>
                    <a:pt x="112" y="14"/>
                    <a:pt x="116" y="19"/>
                    <a:pt x="118" y="25"/>
                  </a:cubicBezTo>
                  <a:cubicBezTo>
                    <a:pt x="120" y="31"/>
                    <a:pt x="122" y="38"/>
                    <a:pt x="122" y="48"/>
                  </a:cubicBezTo>
                  <a:cubicBezTo>
                    <a:pt x="122" y="75"/>
                    <a:pt x="122" y="75"/>
                    <a:pt x="122" y="75"/>
                  </a:cubicBezTo>
                  <a:cubicBezTo>
                    <a:pt x="122" y="79"/>
                    <a:pt x="121" y="83"/>
                    <a:pt x="120" y="86"/>
                  </a:cubicBezTo>
                  <a:cubicBezTo>
                    <a:pt x="119" y="90"/>
                    <a:pt x="118" y="94"/>
                    <a:pt x="116" y="97"/>
                  </a:cubicBezTo>
                  <a:cubicBezTo>
                    <a:pt x="114" y="100"/>
                    <a:pt x="111" y="103"/>
                    <a:pt x="108" y="105"/>
                  </a:cubicBezTo>
                  <a:cubicBezTo>
                    <a:pt x="104" y="108"/>
                    <a:pt x="100" y="109"/>
                    <a:pt x="94" y="110"/>
                  </a:cubicBezTo>
                  <a:cubicBezTo>
                    <a:pt x="94" y="111"/>
                    <a:pt x="94" y="111"/>
                    <a:pt x="94" y="111"/>
                  </a:cubicBezTo>
                  <a:cubicBezTo>
                    <a:pt x="104" y="113"/>
                    <a:pt x="111" y="117"/>
                    <a:pt x="116" y="124"/>
                  </a:cubicBezTo>
                  <a:cubicBezTo>
                    <a:pt x="121" y="131"/>
                    <a:pt x="123" y="142"/>
                    <a:pt x="123" y="157"/>
                  </a:cubicBezTo>
                  <a:cubicBezTo>
                    <a:pt x="123" y="207"/>
                    <a:pt x="123" y="207"/>
                    <a:pt x="123" y="207"/>
                  </a:cubicBezTo>
                  <a:cubicBezTo>
                    <a:pt x="123" y="216"/>
                    <a:pt x="123" y="222"/>
                    <a:pt x="123" y="225"/>
                  </a:cubicBezTo>
                  <a:cubicBezTo>
                    <a:pt x="123" y="229"/>
                    <a:pt x="124" y="231"/>
                    <a:pt x="126" y="233"/>
                  </a:cubicBezTo>
                  <a:cubicBezTo>
                    <a:pt x="78" y="233"/>
                    <a:pt x="78" y="233"/>
                    <a:pt x="78" y="233"/>
                  </a:cubicBezTo>
                  <a:cubicBezTo>
                    <a:pt x="76" y="229"/>
                    <a:pt x="75" y="226"/>
                    <a:pt x="75" y="223"/>
                  </a:cubicBezTo>
                  <a:cubicBezTo>
                    <a:pt x="75" y="144"/>
                    <a:pt x="75" y="144"/>
                    <a:pt x="75" y="144"/>
                  </a:cubicBezTo>
                  <a:cubicBezTo>
                    <a:pt x="75" y="136"/>
                    <a:pt x="70" y="132"/>
                    <a:pt x="60" y="132"/>
                  </a:cubicBezTo>
                  <a:cubicBezTo>
                    <a:pt x="48" y="132"/>
                    <a:pt x="48" y="132"/>
                    <a:pt x="48" y="132"/>
                  </a:cubicBezTo>
                  <a:cubicBezTo>
                    <a:pt x="48" y="233"/>
                    <a:pt x="48" y="233"/>
                    <a:pt x="48" y="233"/>
                  </a:cubicBezTo>
                  <a:lnTo>
                    <a:pt x="0" y="233"/>
                  </a:lnTo>
                  <a:close/>
                  <a:moveTo>
                    <a:pt x="48" y="90"/>
                  </a:moveTo>
                  <a:cubicBezTo>
                    <a:pt x="60" y="90"/>
                    <a:pt x="60" y="90"/>
                    <a:pt x="60" y="90"/>
                  </a:cubicBezTo>
                  <a:cubicBezTo>
                    <a:pt x="65" y="90"/>
                    <a:pt x="69" y="89"/>
                    <a:pt x="71" y="86"/>
                  </a:cubicBezTo>
                  <a:cubicBezTo>
                    <a:pt x="73" y="83"/>
                    <a:pt x="74" y="77"/>
                    <a:pt x="74" y="66"/>
                  </a:cubicBezTo>
                  <a:cubicBezTo>
                    <a:pt x="74" y="57"/>
                    <a:pt x="73" y="50"/>
                    <a:pt x="71" y="47"/>
                  </a:cubicBezTo>
                  <a:cubicBezTo>
                    <a:pt x="69" y="44"/>
                    <a:pt x="66" y="43"/>
                    <a:pt x="60" y="43"/>
                  </a:cubicBezTo>
                  <a:cubicBezTo>
                    <a:pt x="48" y="43"/>
                    <a:pt x="48" y="43"/>
                    <a:pt x="48" y="43"/>
                  </a:cubicBezTo>
                  <a:lnTo>
                    <a:pt x="48" y="9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p:nvSpPr>
          <p:spPr bwMode="auto">
            <a:xfrm>
              <a:off x="4016446" y="1247403"/>
              <a:ext cx="80205" cy="190589"/>
            </a:xfrm>
            <a:custGeom>
              <a:avLst/>
              <a:gdLst>
                <a:gd name="T0" fmla="*/ 0 w 194"/>
                <a:gd name="T1" fmla="*/ 0 h 461"/>
                <a:gd name="T2" fmla="*/ 194 w 194"/>
                <a:gd name="T3" fmla="*/ 0 h 461"/>
                <a:gd name="T4" fmla="*/ 194 w 194"/>
                <a:gd name="T5" fmla="*/ 85 h 461"/>
                <a:gd name="T6" fmla="*/ 95 w 194"/>
                <a:gd name="T7" fmla="*/ 85 h 461"/>
                <a:gd name="T8" fmla="*/ 95 w 194"/>
                <a:gd name="T9" fmla="*/ 178 h 461"/>
                <a:gd name="T10" fmla="*/ 188 w 194"/>
                <a:gd name="T11" fmla="*/ 178 h 461"/>
                <a:gd name="T12" fmla="*/ 188 w 194"/>
                <a:gd name="T13" fmla="*/ 261 h 461"/>
                <a:gd name="T14" fmla="*/ 95 w 194"/>
                <a:gd name="T15" fmla="*/ 261 h 461"/>
                <a:gd name="T16" fmla="*/ 95 w 194"/>
                <a:gd name="T17" fmla="*/ 376 h 461"/>
                <a:gd name="T18" fmla="*/ 194 w 194"/>
                <a:gd name="T19" fmla="*/ 376 h 461"/>
                <a:gd name="T20" fmla="*/ 194 w 194"/>
                <a:gd name="T21" fmla="*/ 461 h 461"/>
                <a:gd name="T22" fmla="*/ 0 w 194"/>
                <a:gd name="T23" fmla="*/ 461 h 461"/>
                <a:gd name="T24" fmla="*/ 0 w 194"/>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461">
                  <a:moveTo>
                    <a:pt x="0" y="0"/>
                  </a:moveTo>
                  <a:lnTo>
                    <a:pt x="194" y="0"/>
                  </a:lnTo>
                  <a:lnTo>
                    <a:pt x="194" y="85"/>
                  </a:lnTo>
                  <a:lnTo>
                    <a:pt x="95" y="85"/>
                  </a:lnTo>
                  <a:lnTo>
                    <a:pt x="95" y="178"/>
                  </a:lnTo>
                  <a:lnTo>
                    <a:pt x="188" y="178"/>
                  </a:lnTo>
                  <a:lnTo>
                    <a:pt x="188" y="261"/>
                  </a:lnTo>
                  <a:lnTo>
                    <a:pt x="95" y="261"/>
                  </a:lnTo>
                  <a:lnTo>
                    <a:pt x="95" y="376"/>
                  </a:lnTo>
                  <a:lnTo>
                    <a:pt x="194" y="376"/>
                  </a:lnTo>
                  <a:lnTo>
                    <a:pt x="194" y="461"/>
                  </a:lnTo>
                  <a:lnTo>
                    <a:pt x="0" y="461"/>
                  </a:lnTo>
                  <a:lnTo>
                    <a:pt x="0" y="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p:cNvSpPr>
            <p:nvPr/>
          </p:nvSpPr>
          <p:spPr bwMode="auto">
            <a:xfrm>
              <a:off x="4114428" y="1247403"/>
              <a:ext cx="80205" cy="190589"/>
            </a:xfrm>
            <a:custGeom>
              <a:avLst/>
              <a:gdLst>
                <a:gd name="T0" fmla="*/ 0 w 194"/>
                <a:gd name="T1" fmla="*/ 0 h 461"/>
                <a:gd name="T2" fmla="*/ 194 w 194"/>
                <a:gd name="T3" fmla="*/ 0 h 461"/>
                <a:gd name="T4" fmla="*/ 194 w 194"/>
                <a:gd name="T5" fmla="*/ 85 h 461"/>
                <a:gd name="T6" fmla="*/ 95 w 194"/>
                <a:gd name="T7" fmla="*/ 85 h 461"/>
                <a:gd name="T8" fmla="*/ 95 w 194"/>
                <a:gd name="T9" fmla="*/ 178 h 461"/>
                <a:gd name="T10" fmla="*/ 190 w 194"/>
                <a:gd name="T11" fmla="*/ 178 h 461"/>
                <a:gd name="T12" fmla="*/ 190 w 194"/>
                <a:gd name="T13" fmla="*/ 261 h 461"/>
                <a:gd name="T14" fmla="*/ 95 w 194"/>
                <a:gd name="T15" fmla="*/ 261 h 461"/>
                <a:gd name="T16" fmla="*/ 95 w 194"/>
                <a:gd name="T17" fmla="*/ 376 h 461"/>
                <a:gd name="T18" fmla="*/ 194 w 194"/>
                <a:gd name="T19" fmla="*/ 376 h 461"/>
                <a:gd name="T20" fmla="*/ 194 w 194"/>
                <a:gd name="T21" fmla="*/ 461 h 461"/>
                <a:gd name="T22" fmla="*/ 0 w 194"/>
                <a:gd name="T23" fmla="*/ 461 h 461"/>
                <a:gd name="T24" fmla="*/ 0 w 194"/>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461">
                  <a:moveTo>
                    <a:pt x="0" y="0"/>
                  </a:moveTo>
                  <a:lnTo>
                    <a:pt x="194" y="0"/>
                  </a:lnTo>
                  <a:lnTo>
                    <a:pt x="194" y="85"/>
                  </a:lnTo>
                  <a:lnTo>
                    <a:pt x="95" y="85"/>
                  </a:lnTo>
                  <a:lnTo>
                    <a:pt x="95" y="178"/>
                  </a:lnTo>
                  <a:lnTo>
                    <a:pt x="190" y="178"/>
                  </a:lnTo>
                  <a:lnTo>
                    <a:pt x="190" y="261"/>
                  </a:lnTo>
                  <a:lnTo>
                    <a:pt x="95" y="261"/>
                  </a:lnTo>
                  <a:lnTo>
                    <a:pt x="95" y="376"/>
                  </a:lnTo>
                  <a:lnTo>
                    <a:pt x="194" y="376"/>
                  </a:lnTo>
                  <a:lnTo>
                    <a:pt x="194" y="461"/>
                  </a:lnTo>
                  <a:lnTo>
                    <a:pt x="0" y="461"/>
                  </a:lnTo>
                  <a:lnTo>
                    <a:pt x="0" y="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p:nvSpPr>
          <p:spPr bwMode="auto">
            <a:xfrm>
              <a:off x="4213237" y="1247403"/>
              <a:ext cx="119480" cy="190589"/>
            </a:xfrm>
            <a:custGeom>
              <a:avLst/>
              <a:gdLst>
                <a:gd name="T0" fmla="*/ 200 w 289"/>
                <a:gd name="T1" fmla="*/ 0 h 461"/>
                <a:gd name="T2" fmla="*/ 289 w 289"/>
                <a:gd name="T3" fmla="*/ 0 h 461"/>
                <a:gd name="T4" fmla="*/ 289 w 289"/>
                <a:gd name="T5" fmla="*/ 461 h 461"/>
                <a:gd name="T6" fmla="*/ 172 w 289"/>
                <a:gd name="T7" fmla="*/ 461 h 461"/>
                <a:gd name="T8" fmla="*/ 91 w 289"/>
                <a:gd name="T9" fmla="*/ 139 h 461"/>
                <a:gd name="T10" fmla="*/ 89 w 289"/>
                <a:gd name="T11" fmla="*/ 139 h 461"/>
                <a:gd name="T12" fmla="*/ 89 w 289"/>
                <a:gd name="T13" fmla="*/ 461 h 461"/>
                <a:gd name="T14" fmla="*/ 0 w 289"/>
                <a:gd name="T15" fmla="*/ 461 h 461"/>
                <a:gd name="T16" fmla="*/ 0 w 289"/>
                <a:gd name="T17" fmla="*/ 0 h 461"/>
                <a:gd name="T18" fmla="*/ 119 w 289"/>
                <a:gd name="T19" fmla="*/ 0 h 461"/>
                <a:gd name="T20" fmla="*/ 200 w 289"/>
                <a:gd name="T21" fmla="*/ 325 h 461"/>
                <a:gd name="T22" fmla="*/ 200 w 289"/>
                <a:gd name="T23" fmla="*/ 325 h 461"/>
                <a:gd name="T24" fmla="*/ 200 w 289"/>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461">
                  <a:moveTo>
                    <a:pt x="200" y="0"/>
                  </a:moveTo>
                  <a:lnTo>
                    <a:pt x="289" y="0"/>
                  </a:lnTo>
                  <a:lnTo>
                    <a:pt x="289" y="461"/>
                  </a:lnTo>
                  <a:lnTo>
                    <a:pt x="172" y="461"/>
                  </a:lnTo>
                  <a:lnTo>
                    <a:pt x="91" y="139"/>
                  </a:lnTo>
                  <a:lnTo>
                    <a:pt x="89" y="139"/>
                  </a:lnTo>
                  <a:lnTo>
                    <a:pt x="89" y="461"/>
                  </a:lnTo>
                  <a:lnTo>
                    <a:pt x="0" y="461"/>
                  </a:lnTo>
                  <a:lnTo>
                    <a:pt x="0" y="0"/>
                  </a:lnTo>
                  <a:lnTo>
                    <a:pt x="119" y="0"/>
                  </a:lnTo>
                  <a:lnTo>
                    <a:pt x="200" y="325"/>
                  </a:lnTo>
                  <a:lnTo>
                    <a:pt x="200" y="325"/>
                  </a:lnTo>
                  <a:lnTo>
                    <a:pt x="200" y="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p:cNvSpPr>
            <p:nvPr/>
          </p:nvSpPr>
          <p:spPr bwMode="auto">
            <a:xfrm>
              <a:off x="4356282" y="1247403"/>
              <a:ext cx="80205" cy="190589"/>
            </a:xfrm>
            <a:custGeom>
              <a:avLst/>
              <a:gdLst>
                <a:gd name="T0" fmla="*/ 0 w 194"/>
                <a:gd name="T1" fmla="*/ 0 h 461"/>
                <a:gd name="T2" fmla="*/ 194 w 194"/>
                <a:gd name="T3" fmla="*/ 0 h 461"/>
                <a:gd name="T4" fmla="*/ 194 w 194"/>
                <a:gd name="T5" fmla="*/ 85 h 461"/>
                <a:gd name="T6" fmla="*/ 93 w 194"/>
                <a:gd name="T7" fmla="*/ 85 h 461"/>
                <a:gd name="T8" fmla="*/ 93 w 194"/>
                <a:gd name="T9" fmla="*/ 178 h 461"/>
                <a:gd name="T10" fmla="*/ 188 w 194"/>
                <a:gd name="T11" fmla="*/ 178 h 461"/>
                <a:gd name="T12" fmla="*/ 188 w 194"/>
                <a:gd name="T13" fmla="*/ 261 h 461"/>
                <a:gd name="T14" fmla="*/ 93 w 194"/>
                <a:gd name="T15" fmla="*/ 261 h 461"/>
                <a:gd name="T16" fmla="*/ 93 w 194"/>
                <a:gd name="T17" fmla="*/ 461 h 461"/>
                <a:gd name="T18" fmla="*/ 0 w 194"/>
                <a:gd name="T19" fmla="*/ 461 h 461"/>
                <a:gd name="T20" fmla="*/ 0 w 194"/>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461">
                  <a:moveTo>
                    <a:pt x="0" y="0"/>
                  </a:moveTo>
                  <a:lnTo>
                    <a:pt x="194" y="0"/>
                  </a:lnTo>
                  <a:lnTo>
                    <a:pt x="194" y="85"/>
                  </a:lnTo>
                  <a:lnTo>
                    <a:pt x="93" y="85"/>
                  </a:lnTo>
                  <a:lnTo>
                    <a:pt x="93" y="178"/>
                  </a:lnTo>
                  <a:lnTo>
                    <a:pt x="188" y="178"/>
                  </a:lnTo>
                  <a:lnTo>
                    <a:pt x="188" y="261"/>
                  </a:lnTo>
                  <a:lnTo>
                    <a:pt x="93" y="261"/>
                  </a:lnTo>
                  <a:lnTo>
                    <a:pt x="93" y="461"/>
                  </a:lnTo>
                  <a:lnTo>
                    <a:pt x="0" y="461"/>
                  </a:lnTo>
                  <a:lnTo>
                    <a:pt x="0" y="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6"/>
            <p:cNvSpPr>
              <a:spLocks noChangeArrowheads="1"/>
            </p:cNvSpPr>
            <p:nvPr/>
          </p:nvSpPr>
          <p:spPr bwMode="auto">
            <a:xfrm>
              <a:off x="4456331" y="1247403"/>
              <a:ext cx="38035" cy="190589"/>
            </a:xfrm>
            <a:prstGeom prst="rect">
              <a:avLst/>
            </a:prstGeom>
            <a:solidFill>
              <a:srgbClr val="139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p:cNvSpPr>
            <p:nvPr/>
          </p:nvSpPr>
          <p:spPr bwMode="auto">
            <a:xfrm>
              <a:off x="4519172" y="1247403"/>
              <a:ext cx="79378" cy="190589"/>
            </a:xfrm>
            <a:custGeom>
              <a:avLst/>
              <a:gdLst>
                <a:gd name="T0" fmla="*/ 0 w 192"/>
                <a:gd name="T1" fmla="*/ 0 h 461"/>
                <a:gd name="T2" fmla="*/ 192 w 192"/>
                <a:gd name="T3" fmla="*/ 0 h 461"/>
                <a:gd name="T4" fmla="*/ 192 w 192"/>
                <a:gd name="T5" fmla="*/ 85 h 461"/>
                <a:gd name="T6" fmla="*/ 93 w 192"/>
                <a:gd name="T7" fmla="*/ 85 h 461"/>
                <a:gd name="T8" fmla="*/ 93 w 192"/>
                <a:gd name="T9" fmla="*/ 178 h 461"/>
                <a:gd name="T10" fmla="*/ 188 w 192"/>
                <a:gd name="T11" fmla="*/ 178 h 461"/>
                <a:gd name="T12" fmla="*/ 188 w 192"/>
                <a:gd name="T13" fmla="*/ 261 h 461"/>
                <a:gd name="T14" fmla="*/ 93 w 192"/>
                <a:gd name="T15" fmla="*/ 261 h 461"/>
                <a:gd name="T16" fmla="*/ 93 w 192"/>
                <a:gd name="T17" fmla="*/ 376 h 461"/>
                <a:gd name="T18" fmla="*/ 192 w 192"/>
                <a:gd name="T19" fmla="*/ 376 h 461"/>
                <a:gd name="T20" fmla="*/ 192 w 192"/>
                <a:gd name="T21" fmla="*/ 461 h 461"/>
                <a:gd name="T22" fmla="*/ 0 w 192"/>
                <a:gd name="T23" fmla="*/ 461 h 461"/>
                <a:gd name="T24" fmla="*/ 0 w 192"/>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461">
                  <a:moveTo>
                    <a:pt x="0" y="0"/>
                  </a:moveTo>
                  <a:lnTo>
                    <a:pt x="192" y="0"/>
                  </a:lnTo>
                  <a:lnTo>
                    <a:pt x="192" y="85"/>
                  </a:lnTo>
                  <a:lnTo>
                    <a:pt x="93" y="85"/>
                  </a:lnTo>
                  <a:lnTo>
                    <a:pt x="93" y="178"/>
                  </a:lnTo>
                  <a:lnTo>
                    <a:pt x="188" y="178"/>
                  </a:lnTo>
                  <a:lnTo>
                    <a:pt x="188" y="261"/>
                  </a:lnTo>
                  <a:lnTo>
                    <a:pt x="93" y="261"/>
                  </a:lnTo>
                  <a:lnTo>
                    <a:pt x="93" y="376"/>
                  </a:lnTo>
                  <a:lnTo>
                    <a:pt x="192" y="376"/>
                  </a:lnTo>
                  <a:lnTo>
                    <a:pt x="192" y="461"/>
                  </a:lnTo>
                  <a:lnTo>
                    <a:pt x="0" y="461"/>
                  </a:lnTo>
                  <a:lnTo>
                    <a:pt x="0" y="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p:cNvSpPr>
            <p:nvPr/>
          </p:nvSpPr>
          <p:spPr bwMode="auto">
            <a:xfrm>
              <a:off x="4617154" y="1247403"/>
              <a:ext cx="80205" cy="190589"/>
            </a:xfrm>
            <a:custGeom>
              <a:avLst/>
              <a:gdLst>
                <a:gd name="T0" fmla="*/ 0 w 194"/>
                <a:gd name="T1" fmla="*/ 461 h 461"/>
                <a:gd name="T2" fmla="*/ 0 w 194"/>
                <a:gd name="T3" fmla="*/ 0 h 461"/>
                <a:gd name="T4" fmla="*/ 95 w 194"/>
                <a:gd name="T5" fmla="*/ 0 h 461"/>
                <a:gd name="T6" fmla="*/ 95 w 194"/>
                <a:gd name="T7" fmla="*/ 376 h 461"/>
                <a:gd name="T8" fmla="*/ 194 w 194"/>
                <a:gd name="T9" fmla="*/ 376 h 461"/>
                <a:gd name="T10" fmla="*/ 194 w 194"/>
                <a:gd name="T11" fmla="*/ 461 h 461"/>
                <a:gd name="T12" fmla="*/ 0 w 194"/>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194" h="461">
                  <a:moveTo>
                    <a:pt x="0" y="461"/>
                  </a:moveTo>
                  <a:lnTo>
                    <a:pt x="0" y="0"/>
                  </a:lnTo>
                  <a:lnTo>
                    <a:pt x="95" y="0"/>
                  </a:lnTo>
                  <a:lnTo>
                    <a:pt x="95" y="376"/>
                  </a:lnTo>
                  <a:lnTo>
                    <a:pt x="194" y="376"/>
                  </a:lnTo>
                  <a:lnTo>
                    <a:pt x="194" y="461"/>
                  </a:lnTo>
                  <a:lnTo>
                    <a:pt x="0" y="461"/>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p:nvSpPr>
          <p:spPr bwMode="auto">
            <a:xfrm>
              <a:off x="4711002" y="1247403"/>
              <a:ext cx="98395" cy="190589"/>
            </a:xfrm>
            <a:custGeom>
              <a:avLst/>
              <a:gdLst>
                <a:gd name="T0" fmla="*/ 0 w 120"/>
                <a:gd name="T1" fmla="*/ 0 h 233"/>
                <a:gd name="T2" fmla="*/ 58 w 120"/>
                <a:gd name="T3" fmla="*/ 0 h 233"/>
                <a:gd name="T4" fmla="*/ 86 w 120"/>
                <a:gd name="T5" fmla="*/ 3 h 233"/>
                <a:gd name="T6" fmla="*/ 105 w 120"/>
                <a:gd name="T7" fmla="*/ 11 h 233"/>
                <a:gd name="T8" fmla="*/ 116 w 120"/>
                <a:gd name="T9" fmla="*/ 28 h 233"/>
                <a:gd name="T10" fmla="*/ 120 w 120"/>
                <a:gd name="T11" fmla="*/ 55 h 233"/>
                <a:gd name="T12" fmla="*/ 120 w 120"/>
                <a:gd name="T13" fmla="*/ 178 h 233"/>
                <a:gd name="T14" fmla="*/ 116 w 120"/>
                <a:gd name="T15" fmla="*/ 205 h 233"/>
                <a:gd name="T16" fmla="*/ 105 w 120"/>
                <a:gd name="T17" fmla="*/ 222 h 233"/>
                <a:gd name="T18" fmla="*/ 86 w 120"/>
                <a:gd name="T19" fmla="*/ 230 h 233"/>
                <a:gd name="T20" fmla="*/ 58 w 120"/>
                <a:gd name="T21" fmla="*/ 233 h 233"/>
                <a:gd name="T22" fmla="*/ 0 w 120"/>
                <a:gd name="T23" fmla="*/ 233 h 233"/>
                <a:gd name="T24" fmla="*/ 0 w 120"/>
                <a:gd name="T25" fmla="*/ 0 h 233"/>
                <a:gd name="T26" fmla="*/ 47 w 120"/>
                <a:gd name="T27" fmla="*/ 190 h 233"/>
                <a:gd name="T28" fmla="*/ 58 w 120"/>
                <a:gd name="T29" fmla="*/ 190 h 233"/>
                <a:gd name="T30" fmla="*/ 69 w 120"/>
                <a:gd name="T31" fmla="*/ 186 h 233"/>
                <a:gd name="T32" fmla="*/ 72 w 120"/>
                <a:gd name="T33" fmla="*/ 170 h 233"/>
                <a:gd name="T34" fmla="*/ 72 w 120"/>
                <a:gd name="T35" fmla="*/ 63 h 233"/>
                <a:gd name="T36" fmla="*/ 69 w 120"/>
                <a:gd name="T37" fmla="*/ 47 h 233"/>
                <a:gd name="T38" fmla="*/ 58 w 120"/>
                <a:gd name="T39" fmla="*/ 43 h 233"/>
                <a:gd name="T40" fmla="*/ 47 w 120"/>
                <a:gd name="T41" fmla="*/ 43 h 233"/>
                <a:gd name="T42" fmla="*/ 47 w 120"/>
                <a:gd name="T43" fmla="*/ 19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233">
                  <a:moveTo>
                    <a:pt x="0" y="0"/>
                  </a:moveTo>
                  <a:cubicBezTo>
                    <a:pt x="58" y="0"/>
                    <a:pt x="58" y="0"/>
                    <a:pt x="58" y="0"/>
                  </a:cubicBezTo>
                  <a:cubicBezTo>
                    <a:pt x="69" y="0"/>
                    <a:pt x="78" y="1"/>
                    <a:pt x="86" y="3"/>
                  </a:cubicBezTo>
                  <a:cubicBezTo>
                    <a:pt x="93" y="4"/>
                    <a:pt x="100" y="7"/>
                    <a:pt x="105" y="11"/>
                  </a:cubicBezTo>
                  <a:cubicBezTo>
                    <a:pt x="110" y="15"/>
                    <a:pt x="113" y="21"/>
                    <a:pt x="116" y="28"/>
                  </a:cubicBezTo>
                  <a:cubicBezTo>
                    <a:pt x="118" y="35"/>
                    <a:pt x="120" y="44"/>
                    <a:pt x="120" y="55"/>
                  </a:cubicBezTo>
                  <a:cubicBezTo>
                    <a:pt x="120" y="178"/>
                    <a:pt x="120" y="178"/>
                    <a:pt x="120" y="178"/>
                  </a:cubicBezTo>
                  <a:cubicBezTo>
                    <a:pt x="120" y="189"/>
                    <a:pt x="118" y="198"/>
                    <a:pt x="116" y="205"/>
                  </a:cubicBezTo>
                  <a:cubicBezTo>
                    <a:pt x="113" y="212"/>
                    <a:pt x="110" y="217"/>
                    <a:pt x="105" y="222"/>
                  </a:cubicBezTo>
                  <a:cubicBezTo>
                    <a:pt x="100" y="226"/>
                    <a:pt x="93" y="229"/>
                    <a:pt x="86" y="230"/>
                  </a:cubicBezTo>
                  <a:cubicBezTo>
                    <a:pt x="78" y="232"/>
                    <a:pt x="69" y="233"/>
                    <a:pt x="58" y="233"/>
                  </a:cubicBezTo>
                  <a:cubicBezTo>
                    <a:pt x="0" y="233"/>
                    <a:pt x="0" y="233"/>
                    <a:pt x="0" y="233"/>
                  </a:cubicBezTo>
                  <a:lnTo>
                    <a:pt x="0" y="0"/>
                  </a:lnTo>
                  <a:close/>
                  <a:moveTo>
                    <a:pt x="47" y="190"/>
                  </a:moveTo>
                  <a:cubicBezTo>
                    <a:pt x="58" y="190"/>
                    <a:pt x="58" y="190"/>
                    <a:pt x="58" y="190"/>
                  </a:cubicBezTo>
                  <a:cubicBezTo>
                    <a:pt x="63" y="190"/>
                    <a:pt x="67" y="189"/>
                    <a:pt x="69" y="186"/>
                  </a:cubicBezTo>
                  <a:cubicBezTo>
                    <a:pt x="71" y="183"/>
                    <a:pt x="72" y="178"/>
                    <a:pt x="72" y="170"/>
                  </a:cubicBezTo>
                  <a:cubicBezTo>
                    <a:pt x="72" y="63"/>
                    <a:pt x="72" y="63"/>
                    <a:pt x="72" y="63"/>
                  </a:cubicBezTo>
                  <a:cubicBezTo>
                    <a:pt x="72" y="55"/>
                    <a:pt x="71" y="50"/>
                    <a:pt x="69" y="47"/>
                  </a:cubicBezTo>
                  <a:cubicBezTo>
                    <a:pt x="67" y="44"/>
                    <a:pt x="63" y="43"/>
                    <a:pt x="58" y="43"/>
                  </a:cubicBezTo>
                  <a:cubicBezTo>
                    <a:pt x="47" y="43"/>
                    <a:pt x="47" y="43"/>
                    <a:pt x="47" y="43"/>
                  </a:cubicBezTo>
                  <a:lnTo>
                    <a:pt x="47" y="19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p:nvSpPr>
          <p:spPr bwMode="auto">
            <a:xfrm>
              <a:off x="4828828" y="1247403"/>
              <a:ext cx="80205" cy="190589"/>
            </a:xfrm>
            <a:custGeom>
              <a:avLst/>
              <a:gdLst>
                <a:gd name="T0" fmla="*/ 0 w 194"/>
                <a:gd name="T1" fmla="*/ 0 h 461"/>
                <a:gd name="T2" fmla="*/ 194 w 194"/>
                <a:gd name="T3" fmla="*/ 0 h 461"/>
                <a:gd name="T4" fmla="*/ 194 w 194"/>
                <a:gd name="T5" fmla="*/ 85 h 461"/>
                <a:gd name="T6" fmla="*/ 95 w 194"/>
                <a:gd name="T7" fmla="*/ 85 h 461"/>
                <a:gd name="T8" fmla="*/ 95 w 194"/>
                <a:gd name="T9" fmla="*/ 178 h 461"/>
                <a:gd name="T10" fmla="*/ 190 w 194"/>
                <a:gd name="T11" fmla="*/ 178 h 461"/>
                <a:gd name="T12" fmla="*/ 190 w 194"/>
                <a:gd name="T13" fmla="*/ 261 h 461"/>
                <a:gd name="T14" fmla="*/ 95 w 194"/>
                <a:gd name="T15" fmla="*/ 261 h 461"/>
                <a:gd name="T16" fmla="*/ 95 w 194"/>
                <a:gd name="T17" fmla="*/ 461 h 461"/>
                <a:gd name="T18" fmla="*/ 0 w 194"/>
                <a:gd name="T19" fmla="*/ 461 h 461"/>
                <a:gd name="T20" fmla="*/ 0 w 194"/>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461">
                  <a:moveTo>
                    <a:pt x="0" y="0"/>
                  </a:moveTo>
                  <a:lnTo>
                    <a:pt x="194" y="0"/>
                  </a:lnTo>
                  <a:lnTo>
                    <a:pt x="194" y="85"/>
                  </a:lnTo>
                  <a:lnTo>
                    <a:pt x="95" y="85"/>
                  </a:lnTo>
                  <a:lnTo>
                    <a:pt x="95" y="178"/>
                  </a:lnTo>
                  <a:lnTo>
                    <a:pt x="190" y="178"/>
                  </a:lnTo>
                  <a:lnTo>
                    <a:pt x="190" y="261"/>
                  </a:lnTo>
                  <a:lnTo>
                    <a:pt x="95" y="261"/>
                  </a:lnTo>
                  <a:lnTo>
                    <a:pt x="95" y="461"/>
                  </a:lnTo>
                  <a:lnTo>
                    <a:pt x="0" y="461"/>
                  </a:lnTo>
                  <a:lnTo>
                    <a:pt x="0" y="0"/>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21"/>
            <p:cNvSpPr>
              <a:spLocks noChangeArrowheads="1"/>
            </p:cNvSpPr>
            <p:nvPr/>
          </p:nvSpPr>
          <p:spPr bwMode="auto">
            <a:xfrm>
              <a:off x="4928464" y="1247403"/>
              <a:ext cx="39275" cy="190589"/>
            </a:xfrm>
            <a:prstGeom prst="rect">
              <a:avLst/>
            </a:prstGeom>
            <a:solidFill>
              <a:srgbClr val="7778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p:cNvSpPr>
            <p:nvPr/>
          </p:nvSpPr>
          <p:spPr bwMode="auto">
            <a:xfrm>
              <a:off x="4980969" y="1247403"/>
              <a:ext cx="96328" cy="190589"/>
            </a:xfrm>
            <a:custGeom>
              <a:avLst/>
              <a:gdLst>
                <a:gd name="T0" fmla="*/ 71 w 233"/>
                <a:gd name="T1" fmla="*/ 85 h 461"/>
                <a:gd name="T2" fmla="*/ 0 w 233"/>
                <a:gd name="T3" fmla="*/ 85 h 461"/>
                <a:gd name="T4" fmla="*/ 0 w 233"/>
                <a:gd name="T5" fmla="*/ 0 h 461"/>
                <a:gd name="T6" fmla="*/ 233 w 233"/>
                <a:gd name="T7" fmla="*/ 0 h 461"/>
                <a:gd name="T8" fmla="*/ 233 w 233"/>
                <a:gd name="T9" fmla="*/ 85 h 461"/>
                <a:gd name="T10" fmla="*/ 164 w 233"/>
                <a:gd name="T11" fmla="*/ 85 h 461"/>
                <a:gd name="T12" fmla="*/ 164 w 233"/>
                <a:gd name="T13" fmla="*/ 461 h 461"/>
                <a:gd name="T14" fmla="*/ 71 w 233"/>
                <a:gd name="T15" fmla="*/ 461 h 461"/>
                <a:gd name="T16" fmla="*/ 71 w 233"/>
                <a:gd name="T17" fmla="*/ 8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461">
                  <a:moveTo>
                    <a:pt x="71" y="85"/>
                  </a:moveTo>
                  <a:lnTo>
                    <a:pt x="0" y="85"/>
                  </a:lnTo>
                  <a:lnTo>
                    <a:pt x="0" y="0"/>
                  </a:lnTo>
                  <a:lnTo>
                    <a:pt x="233" y="0"/>
                  </a:lnTo>
                  <a:lnTo>
                    <a:pt x="233" y="85"/>
                  </a:lnTo>
                  <a:lnTo>
                    <a:pt x="164" y="85"/>
                  </a:lnTo>
                  <a:lnTo>
                    <a:pt x="164" y="461"/>
                  </a:lnTo>
                  <a:lnTo>
                    <a:pt x="71" y="461"/>
                  </a:lnTo>
                  <a:lnTo>
                    <a:pt x="71" y="85"/>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p:nvSpPr>
          <p:spPr bwMode="auto">
            <a:xfrm>
              <a:off x="5090527" y="1247403"/>
              <a:ext cx="119067" cy="190589"/>
            </a:xfrm>
            <a:custGeom>
              <a:avLst/>
              <a:gdLst>
                <a:gd name="T0" fmla="*/ 199 w 288"/>
                <a:gd name="T1" fmla="*/ 0 h 461"/>
                <a:gd name="T2" fmla="*/ 288 w 288"/>
                <a:gd name="T3" fmla="*/ 0 h 461"/>
                <a:gd name="T4" fmla="*/ 288 w 288"/>
                <a:gd name="T5" fmla="*/ 461 h 461"/>
                <a:gd name="T6" fmla="*/ 170 w 288"/>
                <a:gd name="T7" fmla="*/ 461 h 461"/>
                <a:gd name="T8" fmla="*/ 89 w 288"/>
                <a:gd name="T9" fmla="*/ 139 h 461"/>
                <a:gd name="T10" fmla="*/ 89 w 288"/>
                <a:gd name="T11" fmla="*/ 139 h 461"/>
                <a:gd name="T12" fmla="*/ 89 w 288"/>
                <a:gd name="T13" fmla="*/ 461 h 461"/>
                <a:gd name="T14" fmla="*/ 0 w 288"/>
                <a:gd name="T15" fmla="*/ 461 h 461"/>
                <a:gd name="T16" fmla="*/ 0 w 288"/>
                <a:gd name="T17" fmla="*/ 0 h 461"/>
                <a:gd name="T18" fmla="*/ 118 w 288"/>
                <a:gd name="T19" fmla="*/ 0 h 461"/>
                <a:gd name="T20" fmla="*/ 197 w 288"/>
                <a:gd name="T21" fmla="*/ 325 h 461"/>
                <a:gd name="T22" fmla="*/ 199 w 288"/>
                <a:gd name="T23" fmla="*/ 325 h 461"/>
                <a:gd name="T24" fmla="*/ 199 w 288"/>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461">
                  <a:moveTo>
                    <a:pt x="199" y="0"/>
                  </a:moveTo>
                  <a:lnTo>
                    <a:pt x="288" y="0"/>
                  </a:lnTo>
                  <a:lnTo>
                    <a:pt x="288" y="461"/>
                  </a:lnTo>
                  <a:lnTo>
                    <a:pt x="170" y="461"/>
                  </a:lnTo>
                  <a:lnTo>
                    <a:pt x="89" y="139"/>
                  </a:lnTo>
                  <a:lnTo>
                    <a:pt x="89" y="139"/>
                  </a:lnTo>
                  <a:lnTo>
                    <a:pt x="89" y="461"/>
                  </a:lnTo>
                  <a:lnTo>
                    <a:pt x="0" y="461"/>
                  </a:lnTo>
                  <a:lnTo>
                    <a:pt x="0" y="0"/>
                  </a:lnTo>
                  <a:lnTo>
                    <a:pt x="118" y="0"/>
                  </a:lnTo>
                  <a:lnTo>
                    <a:pt x="197" y="325"/>
                  </a:lnTo>
                  <a:lnTo>
                    <a:pt x="199" y="325"/>
                  </a:lnTo>
                  <a:lnTo>
                    <a:pt x="199" y="0"/>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p:cNvSpPr>
            <p:nvPr/>
          </p:nvSpPr>
          <p:spPr bwMode="auto">
            <a:xfrm>
              <a:off x="5233159" y="1247403"/>
              <a:ext cx="79378" cy="190589"/>
            </a:xfrm>
            <a:custGeom>
              <a:avLst/>
              <a:gdLst>
                <a:gd name="T0" fmla="*/ 0 w 192"/>
                <a:gd name="T1" fmla="*/ 0 h 461"/>
                <a:gd name="T2" fmla="*/ 192 w 192"/>
                <a:gd name="T3" fmla="*/ 0 h 461"/>
                <a:gd name="T4" fmla="*/ 192 w 192"/>
                <a:gd name="T5" fmla="*/ 85 h 461"/>
                <a:gd name="T6" fmla="*/ 93 w 192"/>
                <a:gd name="T7" fmla="*/ 85 h 461"/>
                <a:gd name="T8" fmla="*/ 93 w 192"/>
                <a:gd name="T9" fmla="*/ 178 h 461"/>
                <a:gd name="T10" fmla="*/ 188 w 192"/>
                <a:gd name="T11" fmla="*/ 178 h 461"/>
                <a:gd name="T12" fmla="*/ 188 w 192"/>
                <a:gd name="T13" fmla="*/ 261 h 461"/>
                <a:gd name="T14" fmla="*/ 93 w 192"/>
                <a:gd name="T15" fmla="*/ 261 h 461"/>
                <a:gd name="T16" fmla="*/ 93 w 192"/>
                <a:gd name="T17" fmla="*/ 376 h 461"/>
                <a:gd name="T18" fmla="*/ 192 w 192"/>
                <a:gd name="T19" fmla="*/ 376 h 461"/>
                <a:gd name="T20" fmla="*/ 192 w 192"/>
                <a:gd name="T21" fmla="*/ 461 h 461"/>
                <a:gd name="T22" fmla="*/ 0 w 192"/>
                <a:gd name="T23" fmla="*/ 461 h 461"/>
                <a:gd name="T24" fmla="*/ 0 w 192"/>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461">
                  <a:moveTo>
                    <a:pt x="0" y="0"/>
                  </a:moveTo>
                  <a:lnTo>
                    <a:pt x="192" y="0"/>
                  </a:lnTo>
                  <a:lnTo>
                    <a:pt x="192" y="85"/>
                  </a:lnTo>
                  <a:lnTo>
                    <a:pt x="93" y="85"/>
                  </a:lnTo>
                  <a:lnTo>
                    <a:pt x="93" y="178"/>
                  </a:lnTo>
                  <a:lnTo>
                    <a:pt x="188" y="178"/>
                  </a:lnTo>
                  <a:lnTo>
                    <a:pt x="188" y="261"/>
                  </a:lnTo>
                  <a:lnTo>
                    <a:pt x="93" y="261"/>
                  </a:lnTo>
                  <a:lnTo>
                    <a:pt x="93" y="376"/>
                  </a:lnTo>
                  <a:lnTo>
                    <a:pt x="192" y="376"/>
                  </a:lnTo>
                  <a:lnTo>
                    <a:pt x="192" y="461"/>
                  </a:lnTo>
                  <a:lnTo>
                    <a:pt x="0" y="461"/>
                  </a:lnTo>
                  <a:lnTo>
                    <a:pt x="0" y="0"/>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25"/>
            <p:cNvSpPr>
              <a:spLocks/>
            </p:cNvSpPr>
            <p:nvPr/>
          </p:nvSpPr>
          <p:spPr bwMode="auto">
            <a:xfrm>
              <a:off x="5324112" y="1244096"/>
              <a:ext cx="99636" cy="197204"/>
            </a:xfrm>
            <a:custGeom>
              <a:avLst/>
              <a:gdLst>
                <a:gd name="T0" fmla="*/ 75 w 122"/>
                <a:gd name="T1" fmla="*/ 74 h 241"/>
                <a:gd name="T2" fmla="*/ 75 w 122"/>
                <a:gd name="T3" fmla="*/ 61 h 241"/>
                <a:gd name="T4" fmla="*/ 61 w 122"/>
                <a:gd name="T5" fmla="*/ 42 h 241"/>
                <a:gd name="T6" fmla="*/ 51 w 122"/>
                <a:gd name="T7" fmla="*/ 46 h 241"/>
                <a:gd name="T8" fmla="*/ 48 w 122"/>
                <a:gd name="T9" fmla="*/ 61 h 241"/>
                <a:gd name="T10" fmla="*/ 53 w 122"/>
                <a:gd name="T11" fmla="*/ 79 h 241"/>
                <a:gd name="T12" fmla="*/ 67 w 122"/>
                <a:gd name="T13" fmla="*/ 93 h 241"/>
                <a:gd name="T14" fmla="*/ 85 w 122"/>
                <a:gd name="T15" fmla="*/ 106 h 241"/>
                <a:gd name="T16" fmla="*/ 103 w 122"/>
                <a:gd name="T17" fmla="*/ 123 h 241"/>
                <a:gd name="T18" fmla="*/ 117 w 122"/>
                <a:gd name="T19" fmla="*/ 146 h 241"/>
                <a:gd name="T20" fmla="*/ 122 w 122"/>
                <a:gd name="T21" fmla="*/ 178 h 241"/>
                <a:gd name="T22" fmla="*/ 119 w 122"/>
                <a:gd name="T23" fmla="*/ 208 h 241"/>
                <a:gd name="T24" fmla="*/ 109 w 122"/>
                <a:gd name="T25" fmla="*/ 228 h 241"/>
                <a:gd name="T26" fmla="*/ 90 w 122"/>
                <a:gd name="T27" fmla="*/ 238 h 241"/>
                <a:gd name="T28" fmla="*/ 61 w 122"/>
                <a:gd name="T29" fmla="*/ 241 h 241"/>
                <a:gd name="T30" fmla="*/ 33 w 122"/>
                <a:gd name="T31" fmla="*/ 238 h 241"/>
                <a:gd name="T32" fmla="*/ 14 w 122"/>
                <a:gd name="T33" fmla="*/ 229 h 241"/>
                <a:gd name="T34" fmla="*/ 3 w 122"/>
                <a:gd name="T35" fmla="*/ 212 h 241"/>
                <a:gd name="T36" fmla="*/ 0 w 122"/>
                <a:gd name="T37" fmla="*/ 185 h 241"/>
                <a:gd name="T38" fmla="*/ 0 w 122"/>
                <a:gd name="T39" fmla="*/ 163 h 241"/>
                <a:gd name="T40" fmla="*/ 48 w 122"/>
                <a:gd name="T41" fmla="*/ 163 h 241"/>
                <a:gd name="T42" fmla="*/ 48 w 122"/>
                <a:gd name="T43" fmla="*/ 180 h 241"/>
                <a:gd name="T44" fmla="*/ 61 w 122"/>
                <a:gd name="T45" fmla="*/ 199 h 241"/>
                <a:gd name="T46" fmla="*/ 72 w 122"/>
                <a:gd name="T47" fmla="*/ 195 h 241"/>
                <a:gd name="T48" fmla="*/ 75 w 122"/>
                <a:gd name="T49" fmla="*/ 180 h 241"/>
                <a:gd name="T50" fmla="*/ 69 w 122"/>
                <a:gd name="T51" fmla="*/ 159 h 241"/>
                <a:gd name="T52" fmla="*/ 55 w 122"/>
                <a:gd name="T53" fmla="*/ 144 h 241"/>
                <a:gd name="T54" fmla="*/ 37 w 122"/>
                <a:gd name="T55" fmla="*/ 130 h 241"/>
                <a:gd name="T56" fmla="*/ 19 w 122"/>
                <a:gd name="T57" fmla="*/ 114 h 241"/>
                <a:gd name="T58" fmla="*/ 6 w 122"/>
                <a:gd name="T59" fmla="*/ 91 h 241"/>
                <a:gd name="T60" fmla="*/ 0 w 122"/>
                <a:gd name="T61" fmla="*/ 59 h 241"/>
                <a:gd name="T62" fmla="*/ 3 w 122"/>
                <a:gd name="T63" fmla="*/ 32 h 241"/>
                <a:gd name="T64" fmla="*/ 14 w 122"/>
                <a:gd name="T65" fmla="*/ 14 h 241"/>
                <a:gd name="T66" fmla="*/ 32 w 122"/>
                <a:gd name="T67" fmla="*/ 3 h 241"/>
                <a:gd name="T68" fmla="*/ 61 w 122"/>
                <a:gd name="T69" fmla="*/ 0 h 241"/>
                <a:gd name="T70" fmla="*/ 106 w 122"/>
                <a:gd name="T71" fmla="*/ 12 h 241"/>
                <a:gd name="T72" fmla="*/ 121 w 122"/>
                <a:gd name="T73" fmla="*/ 56 h 241"/>
                <a:gd name="T74" fmla="*/ 121 w 122"/>
                <a:gd name="T75" fmla="*/ 74 h 241"/>
                <a:gd name="T76" fmla="*/ 75 w 122"/>
                <a:gd name="T77" fmla="*/ 7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241">
                  <a:moveTo>
                    <a:pt x="75" y="74"/>
                  </a:moveTo>
                  <a:cubicBezTo>
                    <a:pt x="75" y="61"/>
                    <a:pt x="75" y="61"/>
                    <a:pt x="75" y="61"/>
                  </a:cubicBezTo>
                  <a:cubicBezTo>
                    <a:pt x="75" y="48"/>
                    <a:pt x="70" y="42"/>
                    <a:pt x="61" y="42"/>
                  </a:cubicBezTo>
                  <a:cubicBezTo>
                    <a:pt x="56" y="42"/>
                    <a:pt x="53" y="43"/>
                    <a:pt x="51" y="46"/>
                  </a:cubicBezTo>
                  <a:cubicBezTo>
                    <a:pt x="49" y="49"/>
                    <a:pt x="48" y="54"/>
                    <a:pt x="48" y="61"/>
                  </a:cubicBezTo>
                  <a:cubicBezTo>
                    <a:pt x="48" y="68"/>
                    <a:pt x="49" y="74"/>
                    <a:pt x="53" y="79"/>
                  </a:cubicBezTo>
                  <a:cubicBezTo>
                    <a:pt x="57" y="83"/>
                    <a:pt x="61" y="88"/>
                    <a:pt x="67" y="93"/>
                  </a:cubicBezTo>
                  <a:cubicBezTo>
                    <a:pt x="72" y="97"/>
                    <a:pt x="79" y="102"/>
                    <a:pt x="85" y="106"/>
                  </a:cubicBezTo>
                  <a:cubicBezTo>
                    <a:pt x="92" y="111"/>
                    <a:pt x="98" y="116"/>
                    <a:pt x="103" y="123"/>
                  </a:cubicBezTo>
                  <a:cubicBezTo>
                    <a:pt x="109" y="129"/>
                    <a:pt x="113" y="137"/>
                    <a:pt x="117" y="146"/>
                  </a:cubicBezTo>
                  <a:cubicBezTo>
                    <a:pt x="121" y="154"/>
                    <a:pt x="122" y="165"/>
                    <a:pt x="122" y="178"/>
                  </a:cubicBezTo>
                  <a:cubicBezTo>
                    <a:pt x="122" y="190"/>
                    <a:pt x="121" y="200"/>
                    <a:pt x="119" y="208"/>
                  </a:cubicBezTo>
                  <a:cubicBezTo>
                    <a:pt x="117" y="216"/>
                    <a:pt x="114" y="223"/>
                    <a:pt x="109" y="228"/>
                  </a:cubicBezTo>
                  <a:cubicBezTo>
                    <a:pt x="104" y="233"/>
                    <a:pt x="98" y="236"/>
                    <a:pt x="90" y="238"/>
                  </a:cubicBezTo>
                  <a:cubicBezTo>
                    <a:pt x="82" y="240"/>
                    <a:pt x="73" y="241"/>
                    <a:pt x="61" y="241"/>
                  </a:cubicBezTo>
                  <a:cubicBezTo>
                    <a:pt x="50" y="241"/>
                    <a:pt x="41" y="240"/>
                    <a:pt x="33" y="238"/>
                  </a:cubicBezTo>
                  <a:cubicBezTo>
                    <a:pt x="25" y="237"/>
                    <a:pt x="19" y="234"/>
                    <a:pt x="14" y="229"/>
                  </a:cubicBezTo>
                  <a:cubicBezTo>
                    <a:pt x="9" y="225"/>
                    <a:pt x="6" y="219"/>
                    <a:pt x="3" y="212"/>
                  </a:cubicBezTo>
                  <a:cubicBezTo>
                    <a:pt x="1" y="205"/>
                    <a:pt x="0" y="196"/>
                    <a:pt x="0" y="185"/>
                  </a:cubicBezTo>
                  <a:cubicBezTo>
                    <a:pt x="0" y="163"/>
                    <a:pt x="0" y="163"/>
                    <a:pt x="0" y="163"/>
                  </a:cubicBezTo>
                  <a:cubicBezTo>
                    <a:pt x="48" y="163"/>
                    <a:pt x="48" y="163"/>
                    <a:pt x="48" y="163"/>
                  </a:cubicBezTo>
                  <a:cubicBezTo>
                    <a:pt x="48" y="180"/>
                    <a:pt x="48" y="180"/>
                    <a:pt x="48" y="180"/>
                  </a:cubicBezTo>
                  <a:cubicBezTo>
                    <a:pt x="48" y="193"/>
                    <a:pt x="52" y="199"/>
                    <a:pt x="61" y="199"/>
                  </a:cubicBezTo>
                  <a:cubicBezTo>
                    <a:pt x="66" y="199"/>
                    <a:pt x="70" y="197"/>
                    <a:pt x="72" y="195"/>
                  </a:cubicBezTo>
                  <a:cubicBezTo>
                    <a:pt x="74" y="192"/>
                    <a:pt x="75" y="187"/>
                    <a:pt x="75" y="180"/>
                  </a:cubicBezTo>
                  <a:cubicBezTo>
                    <a:pt x="75" y="172"/>
                    <a:pt x="73" y="165"/>
                    <a:pt x="69" y="159"/>
                  </a:cubicBezTo>
                  <a:cubicBezTo>
                    <a:pt x="65" y="154"/>
                    <a:pt x="61" y="149"/>
                    <a:pt x="55" y="144"/>
                  </a:cubicBezTo>
                  <a:cubicBezTo>
                    <a:pt x="50" y="140"/>
                    <a:pt x="44" y="135"/>
                    <a:pt x="37" y="130"/>
                  </a:cubicBezTo>
                  <a:cubicBezTo>
                    <a:pt x="31" y="126"/>
                    <a:pt x="25" y="120"/>
                    <a:pt x="19" y="114"/>
                  </a:cubicBezTo>
                  <a:cubicBezTo>
                    <a:pt x="14" y="108"/>
                    <a:pt x="9" y="100"/>
                    <a:pt x="6" y="91"/>
                  </a:cubicBezTo>
                  <a:cubicBezTo>
                    <a:pt x="2" y="83"/>
                    <a:pt x="0" y="72"/>
                    <a:pt x="0" y="59"/>
                  </a:cubicBezTo>
                  <a:cubicBezTo>
                    <a:pt x="0" y="48"/>
                    <a:pt x="1" y="40"/>
                    <a:pt x="3" y="32"/>
                  </a:cubicBezTo>
                  <a:cubicBezTo>
                    <a:pt x="5" y="25"/>
                    <a:pt x="9" y="18"/>
                    <a:pt x="14" y="14"/>
                  </a:cubicBezTo>
                  <a:cubicBezTo>
                    <a:pt x="18" y="9"/>
                    <a:pt x="25" y="5"/>
                    <a:pt x="32" y="3"/>
                  </a:cubicBezTo>
                  <a:cubicBezTo>
                    <a:pt x="40" y="1"/>
                    <a:pt x="50" y="0"/>
                    <a:pt x="61" y="0"/>
                  </a:cubicBezTo>
                  <a:cubicBezTo>
                    <a:pt x="81" y="0"/>
                    <a:pt x="96" y="4"/>
                    <a:pt x="106" y="12"/>
                  </a:cubicBezTo>
                  <a:cubicBezTo>
                    <a:pt x="116" y="21"/>
                    <a:pt x="121" y="35"/>
                    <a:pt x="121" y="56"/>
                  </a:cubicBezTo>
                  <a:cubicBezTo>
                    <a:pt x="121" y="74"/>
                    <a:pt x="121" y="74"/>
                    <a:pt x="121" y="74"/>
                  </a:cubicBezTo>
                  <a:lnTo>
                    <a:pt x="75" y="74"/>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Freeform 26"/>
            <p:cNvSpPr>
              <a:spLocks/>
            </p:cNvSpPr>
            <p:nvPr/>
          </p:nvSpPr>
          <p:spPr bwMode="auto">
            <a:xfrm>
              <a:off x="5432843" y="1244096"/>
              <a:ext cx="99636" cy="197204"/>
            </a:xfrm>
            <a:custGeom>
              <a:avLst/>
              <a:gdLst>
                <a:gd name="T0" fmla="*/ 74 w 122"/>
                <a:gd name="T1" fmla="*/ 74 h 241"/>
                <a:gd name="T2" fmla="*/ 74 w 122"/>
                <a:gd name="T3" fmla="*/ 61 h 241"/>
                <a:gd name="T4" fmla="*/ 61 w 122"/>
                <a:gd name="T5" fmla="*/ 42 h 241"/>
                <a:gd name="T6" fmla="*/ 50 w 122"/>
                <a:gd name="T7" fmla="*/ 46 h 241"/>
                <a:gd name="T8" fmla="*/ 47 w 122"/>
                <a:gd name="T9" fmla="*/ 61 h 241"/>
                <a:gd name="T10" fmla="*/ 53 w 122"/>
                <a:gd name="T11" fmla="*/ 79 h 241"/>
                <a:gd name="T12" fmla="*/ 66 w 122"/>
                <a:gd name="T13" fmla="*/ 93 h 241"/>
                <a:gd name="T14" fmla="*/ 85 w 122"/>
                <a:gd name="T15" fmla="*/ 106 h 241"/>
                <a:gd name="T16" fmla="*/ 103 w 122"/>
                <a:gd name="T17" fmla="*/ 123 h 241"/>
                <a:gd name="T18" fmla="*/ 116 w 122"/>
                <a:gd name="T19" fmla="*/ 146 h 241"/>
                <a:gd name="T20" fmla="*/ 122 w 122"/>
                <a:gd name="T21" fmla="*/ 178 h 241"/>
                <a:gd name="T22" fmla="*/ 119 w 122"/>
                <a:gd name="T23" fmla="*/ 208 h 241"/>
                <a:gd name="T24" fmla="*/ 109 w 122"/>
                <a:gd name="T25" fmla="*/ 228 h 241"/>
                <a:gd name="T26" fmla="*/ 90 w 122"/>
                <a:gd name="T27" fmla="*/ 238 h 241"/>
                <a:gd name="T28" fmla="*/ 60 w 122"/>
                <a:gd name="T29" fmla="*/ 241 h 241"/>
                <a:gd name="T30" fmla="*/ 33 w 122"/>
                <a:gd name="T31" fmla="*/ 238 h 241"/>
                <a:gd name="T32" fmla="*/ 14 w 122"/>
                <a:gd name="T33" fmla="*/ 229 h 241"/>
                <a:gd name="T34" fmla="*/ 3 w 122"/>
                <a:gd name="T35" fmla="*/ 212 h 241"/>
                <a:gd name="T36" fmla="*/ 0 w 122"/>
                <a:gd name="T37" fmla="*/ 185 h 241"/>
                <a:gd name="T38" fmla="*/ 0 w 122"/>
                <a:gd name="T39" fmla="*/ 163 h 241"/>
                <a:gd name="T40" fmla="*/ 47 w 122"/>
                <a:gd name="T41" fmla="*/ 163 h 241"/>
                <a:gd name="T42" fmla="*/ 47 w 122"/>
                <a:gd name="T43" fmla="*/ 180 h 241"/>
                <a:gd name="T44" fmla="*/ 61 w 122"/>
                <a:gd name="T45" fmla="*/ 199 h 241"/>
                <a:gd name="T46" fmla="*/ 71 w 122"/>
                <a:gd name="T47" fmla="*/ 195 h 241"/>
                <a:gd name="T48" fmla="*/ 74 w 122"/>
                <a:gd name="T49" fmla="*/ 180 h 241"/>
                <a:gd name="T50" fmla="*/ 69 w 122"/>
                <a:gd name="T51" fmla="*/ 159 h 241"/>
                <a:gd name="T52" fmla="*/ 55 w 122"/>
                <a:gd name="T53" fmla="*/ 144 h 241"/>
                <a:gd name="T54" fmla="*/ 37 w 122"/>
                <a:gd name="T55" fmla="*/ 130 h 241"/>
                <a:gd name="T56" fmla="*/ 19 w 122"/>
                <a:gd name="T57" fmla="*/ 114 h 241"/>
                <a:gd name="T58" fmla="*/ 5 w 122"/>
                <a:gd name="T59" fmla="*/ 91 h 241"/>
                <a:gd name="T60" fmla="*/ 0 w 122"/>
                <a:gd name="T61" fmla="*/ 59 h 241"/>
                <a:gd name="T62" fmla="*/ 3 w 122"/>
                <a:gd name="T63" fmla="*/ 32 h 241"/>
                <a:gd name="T64" fmla="*/ 13 w 122"/>
                <a:gd name="T65" fmla="*/ 14 h 241"/>
                <a:gd name="T66" fmla="*/ 32 w 122"/>
                <a:gd name="T67" fmla="*/ 3 h 241"/>
                <a:gd name="T68" fmla="*/ 61 w 122"/>
                <a:gd name="T69" fmla="*/ 0 h 241"/>
                <a:gd name="T70" fmla="*/ 106 w 122"/>
                <a:gd name="T71" fmla="*/ 12 h 241"/>
                <a:gd name="T72" fmla="*/ 121 w 122"/>
                <a:gd name="T73" fmla="*/ 56 h 241"/>
                <a:gd name="T74" fmla="*/ 121 w 122"/>
                <a:gd name="T75" fmla="*/ 74 h 241"/>
                <a:gd name="T76" fmla="*/ 74 w 122"/>
                <a:gd name="T77" fmla="*/ 7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241">
                  <a:moveTo>
                    <a:pt x="74" y="74"/>
                  </a:moveTo>
                  <a:cubicBezTo>
                    <a:pt x="74" y="61"/>
                    <a:pt x="74" y="61"/>
                    <a:pt x="74" y="61"/>
                  </a:cubicBezTo>
                  <a:cubicBezTo>
                    <a:pt x="74" y="48"/>
                    <a:pt x="70" y="42"/>
                    <a:pt x="61" y="42"/>
                  </a:cubicBezTo>
                  <a:cubicBezTo>
                    <a:pt x="56" y="42"/>
                    <a:pt x="52" y="43"/>
                    <a:pt x="50" y="46"/>
                  </a:cubicBezTo>
                  <a:cubicBezTo>
                    <a:pt x="48" y="49"/>
                    <a:pt x="47" y="54"/>
                    <a:pt x="47" y="61"/>
                  </a:cubicBezTo>
                  <a:cubicBezTo>
                    <a:pt x="47" y="68"/>
                    <a:pt x="49" y="74"/>
                    <a:pt x="53" y="79"/>
                  </a:cubicBezTo>
                  <a:cubicBezTo>
                    <a:pt x="56" y="83"/>
                    <a:pt x="61" y="88"/>
                    <a:pt x="66" y="93"/>
                  </a:cubicBezTo>
                  <a:cubicBezTo>
                    <a:pt x="72" y="97"/>
                    <a:pt x="78" y="102"/>
                    <a:pt x="85" y="106"/>
                  </a:cubicBezTo>
                  <a:cubicBezTo>
                    <a:pt x="91" y="111"/>
                    <a:pt x="97" y="116"/>
                    <a:pt x="103" y="123"/>
                  </a:cubicBezTo>
                  <a:cubicBezTo>
                    <a:pt x="108" y="129"/>
                    <a:pt x="113" y="137"/>
                    <a:pt x="116" y="146"/>
                  </a:cubicBezTo>
                  <a:cubicBezTo>
                    <a:pt x="120" y="154"/>
                    <a:pt x="122" y="165"/>
                    <a:pt x="122" y="178"/>
                  </a:cubicBezTo>
                  <a:cubicBezTo>
                    <a:pt x="122" y="190"/>
                    <a:pt x="121" y="200"/>
                    <a:pt x="119" y="208"/>
                  </a:cubicBezTo>
                  <a:cubicBezTo>
                    <a:pt x="117" y="216"/>
                    <a:pt x="113" y="223"/>
                    <a:pt x="109" y="228"/>
                  </a:cubicBezTo>
                  <a:cubicBezTo>
                    <a:pt x="104" y="233"/>
                    <a:pt x="98" y="236"/>
                    <a:pt x="90" y="238"/>
                  </a:cubicBezTo>
                  <a:cubicBezTo>
                    <a:pt x="82" y="240"/>
                    <a:pt x="72" y="241"/>
                    <a:pt x="60" y="241"/>
                  </a:cubicBezTo>
                  <a:cubicBezTo>
                    <a:pt x="50" y="241"/>
                    <a:pt x="40" y="240"/>
                    <a:pt x="33" y="238"/>
                  </a:cubicBezTo>
                  <a:cubicBezTo>
                    <a:pt x="25" y="237"/>
                    <a:pt x="19" y="234"/>
                    <a:pt x="14" y="229"/>
                  </a:cubicBezTo>
                  <a:cubicBezTo>
                    <a:pt x="9" y="225"/>
                    <a:pt x="5" y="219"/>
                    <a:pt x="3" y="212"/>
                  </a:cubicBezTo>
                  <a:cubicBezTo>
                    <a:pt x="1" y="205"/>
                    <a:pt x="0" y="196"/>
                    <a:pt x="0" y="185"/>
                  </a:cubicBezTo>
                  <a:cubicBezTo>
                    <a:pt x="0" y="163"/>
                    <a:pt x="0" y="163"/>
                    <a:pt x="0" y="163"/>
                  </a:cubicBezTo>
                  <a:cubicBezTo>
                    <a:pt x="47" y="163"/>
                    <a:pt x="47" y="163"/>
                    <a:pt x="47" y="163"/>
                  </a:cubicBezTo>
                  <a:cubicBezTo>
                    <a:pt x="47" y="180"/>
                    <a:pt x="47" y="180"/>
                    <a:pt x="47" y="180"/>
                  </a:cubicBezTo>
                  <a:cubicBezTo>
                    <a:pt x="47" y="193"/>
                    <a:pt x="52" y="199"/>
                    <a:pt x="61" y="199"/>
                  </a:cubicBezTo>
                  <a:cubicBezTo>
                    <a:pt x="66" y="199"/>
                    <a:pt x="69" y="197"/>
                    <a:pt x="71" y="195"/>
                  </a:cubicBezTo>
                  <a:cubicBezTo>
                    <a:pt x="73" y="192"/>
                    <a:pt x="74" y="187"/>
                    <a:pt x="74" y="180"/>
                  </a:cubicBezTo>
                  <a:cubicBezTo>
                    <a:pt x="74" y="172"/>
                    <a:pt x="73" y="165"/>
                    <a:pt x="69" y="159"/>
                  </a:cubicBezTo>
                  <a:cubicBezTo>
                    <a:pt x="65" y="154"/>
                    <a:pt x="60" y="149"/>
                    <a:pt x="55" y="144"/>
                  </a:cubicBezTo>
                  <a:cubicBezTo>
                    <a:pt x="49" y="140"/>
                    <a:pt x="43" y="135"/>
                    <a:pt x="37" y="130"/>
                  </a:cubicBezTo>
                  <a:cubicBezTo>
                    <a:pt x="30" y="126"/>
                    <a:pt x="24" y="120"/>
                    <a:pt x="19" y="114"/>
                  </a:cubicBezTo>
                  <a:cubicBezTo>
                    <a:pt x="13" y="108"/>
                    <a:pt x="9" y="100"/>
                    <a:pt x="5" y="91"/>
                  </a:cubicBezTo>
                  <a:cubicBezTo>
                    <a:pt x="1" y="83"/>
                    <a:pt x="0" y="72"/>
                    <a:pt x="0" y="59"/>
                  </a:cubicBezTo>
                  <a:cubicBezTo>
                    <a:pt x="0" y="48"/>
                    <a:pt x="1" y="40"/>
                    <a:pt x="3" y="32"/>
                  </a:cubicBezTo>
                  <a:cubicBezTo>
                    <a:pt x="5" y="25"/>
                    <a:pt x="8" y="18"/>
                    <a:pt x="13" y="14"/>
                  </a:cubicBezTo>
                  <a:cubicBezTo>
                    <a:pt x="18" y="9"/>
                    <a:pt x="24" y="5"/>
                    <a:pt x="32" y="3"/>
                  </a:cubicBezTo>
                  <a:cubicBezTo>
                    <a:pt x="40" y="1"/>
                    <a:pt x="49" y="0"/>
                    <a:pt x="61" y="0"/>
                  </a:cubicBezTo>
                  <a:cubicBezTo>
                    <a:pt x="81" y="0"/>
                    <a:pt x="96" y="4"/>
                    <a:pt x="106" y="12"/>
                  </a:cubicBezTo>
                  <a:cubicBezTo>
                    <a:pt x="116" y="21"/>
                    <a:pt x="121" y="35"/>
                    <a:pt x="121" y="56"/>
                  </a:cubicBezTo>
                  <a:cubicBezTo>
                    <a:pt x="121" y="74"/>
                    <a:pt x="121" y="74"/>
                    <a:pt x="121" y="74"/>
                  </a:cubicBezTo>
                  <a:lnTo>
                    <a:pt x="74" y="74"/>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029" name="Group 1028"/>
          <p:cNvGrpSpPr/>
          <p:nvPr/>
        </p:nvGrpSpPr>
        <p:grpSpPr>
          <a:xfrm>
            <a:off x="697016" y="560787"/>
            <a:ext cx="570584" cy="570803"/>
            <a:chOff x="3933761" y="101800"/>
            <a:chExt cx="1078215" cy="1078628"/>
          </a:xfrm>
        </p:grpSpPr>
        <p:sp>
          <p:nvSpPr>
            <p:cNvPr id="13" name="Freeform 6"/>
            <p:cNvSpPr>
              <a:spLocks/>
            </p:cNvSpPr>
            <p:nvPr/>
          </p:nvSpPr>
          <p:spPr bwMode="auto">
            <a:xfrm>
              <a:off x="3933761" y="101800"/>
              <a:ext cx="1078215" cy="1078628"/>
            </a:xfrm>
            <a:custGeom>
              <a:avLst/>
              <a:gdLst>
                <a:gd name="T0" fmla="*/ 1319 w 1319"/>
                <a:gd name="T1" fmla="*/ 1168 h 1319"/>
                <a:gd name="T2" fmla="*/ 1168 w 1319"/>
                <a:gd name="T3" fmla="*/ 1319 h 1319"/>
                <a:gd name="T4" fmla="*/ 150 w 1319"/>
                <a:gd name="T5" fmla="*/ 1319 h 1319"/>
                <a:gd name="T6" fmla="*/ 0 w 1319"/>
                <a:gd name="T7" fmla="*/ 1168 h 1319"/>
                <a:gd name="T8" fmla="*/ 0 w 1319"/>
                <a:gd name="T9" fmla="*/ 150 h 1319"/>
                <a:gd name="T10" fmla="*/ 150 w 1319"/>
                <a:gd name="T11" fmla="*/ 0 h 1319"/>
                <a:gd name="T12" fmla="*/ 1168 w 1319"/>
                <a:gd name="T13" fmla="*/ 0 h 1319"/>
                <a:gd name="T14" fmla="*/ 1319 w 1319"/>
                <a:gd name="T15" fmla="*/ 150 h 1319"/>
                <a:gd name="T16" fmla="*/ 1319 w 1319"/>
                <a:gd name="T17" fmla="*/ 1168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9" h="1319">
                  <a:moveTo>
                    <a:pt x="1319" y="1168"/>
                  </a:moveTo>
                  <a:cubicBezTo>
                    <a:pt x="1319" y="1251"/>
                    <a:pt x="1251" y="1319"/>
                    <a:pt x="1168" y="1319"/>
                  </a:cubicBezTo>
                  <a:cubicBezTo>
                    <a:pt x="150" y="1319"/>
                    <a:pt x="150" y="1319"/>
                    <a:pt x="150" y="1319"/>
                  </a:cubicBezTo>
                  <a:cubicBezTo>
                    <a:pt x="68" y="1319"/>
                    <a:pt x="0" y="1251"/>
                    <a:pt x="0" y="1168"/>
                  </a:cubicBezTo>
                  <a:cubicBezTo>
                    <a:pt x="0" y="150"/>
                    <a:pt x="0" y="150"/>
                    <a:pt x="0" y="150"/>
                  </a:cubicBezTo>
                  <a:cubicBezTo>
                    <a:pt x="0" y="68"/>
                    <a:pt x="68" y="0"/>
                    <a:pt x="150" y="0"/>
                  </a:cubicBezTo>
                  <a:cubicBezTo>
                    <a:pt x="1168" y="0"/>
                    <a:pt x="1168" y="0"/>
                    <a:pt x="1168" y="0"/>
                  </a:cubicBezTo>
                  <a:cubicBezTo>
                    <a:pt x="1251" y="0"/>
                    <a:pt x="1319" y="68"/>
                    <a:pt x="1319" y="150"/>
                  </a:cubicBezTo>
                  <a:lnTo>
                    <a:pt x="1319" y="1168"/>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Freeform 27"/>
            <p:cNvSpPr>
              <a:spLocks noEditPoints="1"/>
            </p:cNvSpPr>
            <p:nvPr/>
          </p:nvSpPr>
          <p:spPr bwMode="auto">
            <a:xfrm>
              <a:off x="4083421" y="251460"/>
              <a:ext cx="788817" cy="789230"/>
            </a:xfrm>
            <a:custGeom>
              <a:avLst/>
              <a:gdLst>
                <a:gd name="T0" fmla="*/ 860 w 965"/>
                <a:gd name="T1" fmla="*/ 356 h 965"/>
                <a:gd name="T2" fmla="*/ 708 w 965"/>
                <a:gd name="T3" fmla="*/ 328 h 965"/>
                <a:gd name="T4" fmla="*/ 708 w 965"/>
                <a:gd name="T5" fmla="*/ 287 h 965"/>
                <a:gd name="T6" fmla="*/ 444 w 965"/>
                <a:gd name="T7" fmla="*/ 136 h 965"/>
                <a:gd name="T8" fmla="*/ 112 w 965"/>
                <a:gd name="T9" fmla="*/ 136 h 965"/>
                <a:gd name="T10" fmla="*/ 112 w 965"/>
                <a:gd name="T11" fmla="*/ 41 h 965"/>
                <a:gd name="T12" fmla="*/ 71 w 965"/>
                <a:gd name="T13" fmla="*/ 0 h 965"/>
                <a:gd name="T14" fmla="*/ 22 w 965"/>
                <a:gd name="T15" fmla="*/ 4 h 965"/>
                <a:gd name="T16" fmla="*/ 0 w 965"/>
                <a:gd name="T17" fmla="*/ 41 h 965"/>
                <a:gd name="T18" fmla="*/ 0 w 965"/>
                <a:gd name="T19" fmla="*/ 469 h 965"/>
                <a:gd name="T20" fmla="*/ 101 w 965"/>
                <a:gd name="T21" fmla="*/ 588 h 965"/>
                <a:gd name="T22" fmla="*/ 265 w 965"/>
                <a:gd name="T23" fmla="*/ 620 h 965"/>
                <a:gd name="T24" fmla="*/ 265 w 965"/>
                <a:gd name="T25" fmla="*/ 661 h 965"/>
                <a:gd name="T26" fmla="*/ 367 w 965"/>
                <a:gd name="T27" fmla="*/ 786 h 965"/>
                <a:gd name="T28" fmla="*/ 545 w 965"/>
                <a:gd name="T29" fmla="*/ 812 h 965"/>
                <a:gd name="T30" fmla="*/ 851 w 965"/>
                <a:gd name="T31" fmla="*/ 812 h 965"/>
                <a:gd name="T32" fmla="*/ 849 w 965"/>
                <a:gd name="T33" fmla="*/ 832 h 965"/>
                <a:gd name="T34" fmla="*/ 788 w 965"/>
                <a:gd name="T35" fmla="*/ 860 h 965"/>
                <a:gd name="T36" fmla="*/ 709 w 965"/>
                <a:gd name="T37" fmla="*/ 875 h 965"/>
                <a:gd name="T38" fmla="*/ 628 w 965"/>
                <a:gd name="T39" fmla="*/ 875 h 965"/>
                <a:gd name="T40" fmla="*/ 586 w 965"/>
                <a:gd name="T41" fmla="*/ 915 h 965"/>
                <a:gd name="T42" fmla="*/ 628 w 965"/>
                <a:gd name="T43" fmla="*/ 965 h 965"/>
                <a:gd name="T44" fmla="*/ 675 w 965"/>
                <a:gd name="T45" fmla="*/ 965 h 965"/>
                <a:gd name="T46" fmla="*/ 858 w 965"/>
                <a:gd name="T47" fmla="*/ 937 h 965"/>
                <a:gd name="T48" fmla="*/ 955 w 965"/>
                <a:gd name="T49" fmla="*/ 863 h 965"/>
                <a:gd name="T50" fmla="*/ 965 w 965"/>
                <a:gd name="T51" fmla="*/ 799 h 965"/>
                <a:gd name="T52" fmla="*/ 965 w 965"/>
                <a:gd name="T53" fmla="*/ 747 h 965"/>
                <a:gd name="T54" fmla="*/ 965 w 965"/>
                <a:gd name="T55" fmla="*/ 480 h 965"/>
                <a:gd name="T56" fmla="*/ 860 w 965"/>
                <a:gd name="T57" fmla="*/ 356 h 965"/>
                <a:gd name="T58" fmla="*/ 235 w 965"/>
                <a:gd name="T59" fmla="*/ 527 h 965"/>
                <a:gd name="T60" fmla="*/ 184 w 965"/>
                <a:gd name="T61" fmla="*/ 519 h 965"/>
                <a:gd name="T62" fmla="*/ 112 w 965"/>
                <a:gd name="T63" fmla="*/ 469 h 965"/>
                <a:gd name="T64" fmla="*/ 112 w 965"/>
                <a:gd name="T65" fmla="*/ 226 h 965"/>
                <a:gd name="T66" fmla="*/ 446 w 965"/>
                <a:gd name="T67" fmla="*/ 226 h 965"/>
                <a:gd name="T68" fmla="*/ 597 w 965"/>
                <a:gd name="T69" fmla="*/ 289 h 965"/>
                <a:gd name="T70" fmla="*/ 597 w 965"/>
                <a:gd name="T71" fmla="*/ 326 h 965"/>
                <a:gd name="T72" fmla="*/ 580 w 965"/>
                <a:gd name="T73" fmla="*/ 325 h 965"/>
                <a:gd name="T74" fmla="*/ 265 w 965"/>
                <a:gd name="T75" fmla="*/ 479 h 965"/>
                <a:gd name="T76" fmla="*/ 265 w 965"/>
                <a:gd name="T77" fmla="*/ 530 h 965"/>
                <a:gd name="T78" fmla="*/ 235 w 965"/>
                <a:gd name="T79" fmla="*/ 527 h 965"/>
                <a:gd name="T80" fmla="*/ 597 w 965"/>
                <a:gd name="T81" fmla="*/ 417 h 965"/>
                <a:gd name="T82" fmla="*/ 597 w 965"/>
                <a:gd name="T83" fmla="*/ 463 h 965"/>
                <a:gd name="T84" fmla="*/ 541 w 965"/>
                <a:gd name="T85" fmla="*/ 525 h 965"/>
                <a:gd name="T86" fmla="*/ 505 w 965"/>
                <a:gd name="T87" fmla="*/ 529 h 965"/>
                <a:gd name="T88" fmla="*/ 445 w 965"/>
                <a:gd name="T89" fmla="*/ 530 h 965"/>
                <a:gd name="T90" fmla="*/ 377 w 965"/>
                <a:gd name="T91" fmla="*/ 530 h 965"/>
                <a:gd name="T92" fmla="*/ 377 w 965"/>
                <a:gd name="T93" fmla="*/ 477 h 965"/>
                <a:gd name="T94" fmla="*/ 432 w 965"/>
                <a:gd name="T95" fmla="*/ 423 h 965"/>
                <a:gd name="T96" fmla="*/ 521 w 965"/>
                <a:gd name="T97" fmla="*/ 417 h 965"/>
                <a:gd name="T98" fmla="*/ 597 w 965"/>
                <a:gd name="T99" fmla="*/ 417 h 965"/>
                <a:gd name="T100" fmla="*/ 853 w 965"/>
                <a:gd name="T101" fmla="*/ 722 h 965"/>
                <a:gd name="T102" fmla="*/ 543 w 965"/>
                <a:gd name="T103" fmla="*/ 722 h 965"/>
                <a:gd name="T104" fmla="*/ 377 w 965"/>
                <a:gd name="T105" fmla="*/ 659 h 965"/>
                <a:gd name="T106" fmla="*/ 377 w 965"/>
                <a:gd name="T107" fmla="*/ 621 h 965"/>
                <a:gd name="T108" fmla="*/ 444 w 965"/>
                <a:gd name="T109" fmla="*/ 621 h 965"/>
                <a:gd name="T110" fmla="*/ 708 w 965"/>
                <a:gd name="T111" fmla="*/ 467 h 965"/>
                <a:gd name="T112" fmla="*/ 708 w 965"/>
                <a:gd name="T113" fmla="*/ 418 h 965"/>
                <a:gd name="T114" fmla="*/ 791 w 965"/>
                <a:gd name="T115" fmla="*/ 430 h 965"/>
                <a:gd name="T116" fmla="*/ 853 w 965"/>
                <a:gd name="T117" fmla="*/ 485 h 965"/>
                <a:gd name="T118" fmla="*/ 853 w 965"/>
                <a:gd name="T119" fmla="*/ 72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5" h="965">
                  <a:moveTo>
                    <a:pt x="860" y="356"/>
                  </a:moveTo>
                  <a:cubicBezTo>
                    <a:pt x="814" y="339"/>
                    <a:pt x="763" y="330"/>
                    <a:pt x="708" y="328"/>
                  </a:cubicBezTo>
                  <a:cubicBezTo>
                    <a:pt x="708" y="287"/>
                    <a:pt x="708" y="287"/>
                    <a:pt x="708" y="287"/>
                  </a:cubicBezTo>
                  <a:cubicBezTo>
                    <a:pt x="708" y="186"/>
                    <a:pt x="620" y="136"/>
                    <a:pt x="444" y="136"/>
                  </a:cubicBezTo>
                  <a:cubicBezTo>
                    <a:pt x="112" y="136"/>
                    <a:pt x="112" y="136"/>
                    <a:pt x="112" y="136"/>
                  </a:cubicBezTo>
                  <a:cubicBezTo>
                    <a:pt x="112" y="41"/>
                    <a:pt x="112" y="41"/>
                    <a:pt x="112" y="41"/>
                  </a:cubicBezTo>
                  <a:cubicBezTo>
                    <a:pt x="112" y="14"/>
                    <a:pt x="98" y="0"/>
                    <a:pt x="71" y="0"/>
                  </a:cubicBezTo>
                  <a:cubicBezTo>
                    <a:pt x="43" y="0"/>
                    <a:pt x="27" y="1"/>
                    <a:pt x="22" y="4"/>
                  </a:cubicBezTo>
                  <a:cubicBezTo>
                    <a:pt x="8" y="9"/>
                    <a:pt x="0" y="21"/>
                    <a:pt x="0" y="41"/>
                  </a:cubicBezTo>
                  <a:cubicBezTo>
                    <a:pt x="0" y="469"/>
                    <a:pt x="0" y="469"/>
                    <a:pt x="0" y="469"/>
                  </a:cubicBezTo>
                  <a:cubicBezTo>
                    <a:pt x="0" y="521"/>
                    <a:pt x="34" y="561"/>
                    <a:pt x="101" y="588"/>
                  </a:cubicBezTo>
                  <a:cubicBezTo>
                    <a:pt x="151" y="609"/>
                    <a:pt x="206" y="619"/>
                    <a:pt x="265" y="620"/>
                  </a:cubicBezTo>
                  <a:cubicBezTo>
                    <a:pt x="265" y="661"/>
                    <a:pt x="265" y="661"/>
                    <a:pt x="265" y="661"/>
                  </a:cubicBezTo>
                  <a:cubicBezTo>
                    <a:pt x="265" y="719"/>
                    <a:pt x="299" y="761"/>
                    <a:pt x="367" y="786"/>
                  </a:cubicBezTo>
                  <a:cubicBezTo>
                    <a:pt x="413" y="803"/>
                    <a:pt x="473" y="812"/>
                    <a:pt x="545" y="812"/>
                  </a:cubicBezTo>
                  <a:cubicBezTo>
                    <a:pt x="851" y="812"/>
                    <a:pt x="851" y="812"/>
                    <a:pt x="851" y="812"/>
                  </a:cubicBezTo>
                  <a:cubicBezTo>
                    <a:pt x="850" y="814"/>
                    <a:pt x="852" y="824"/>
                    <a:pt x="849" y="832"/>
                  </a:cubicBezTo>
                  <a:cubicBezTo>
                    <a:pt x="846" y="840"/>
                    <a:pt x="821" y="851"/>
                    <a:pt x="788" y="860"/>
                  </a:cubicBezTo>
                  <a:cubicBezTo>
                    <a:pt x="749" y="870"/>
                    <a:pt x="723" y="875"/>
                    <a:pt x="709" y="875"/>
                  </a:cubicBezTo>
                  <a:cubicBezTo>
                    <a:pt x="628" y="875"/>
                    <a:pt x="628" y="875"/>
                    <a:pt x="628" y="875"/>
                  </a:cubicBezTo>
                  <a:cubicBezTo>
                    <a:pt x="600" y="875"/>
                    <a:pt x="586" y="888"/>
                    <a:pt x="586" y="915"/>
                  </a:cubicBezTo>
                  <a:cubicBezTo>
                    <a:pt x="586" y="949"/>
                    <a:pt x="600" y="965"/>
                    <a:pt x="628" y="965"/>
                  </a:cubicBezTo>
                  <a:cubicBezTo>
                    <a:pt x="675" y="965"/>
                    <a:pt x="675" y="965"/>
                    <a:pt x="675" y="965"/>
                  </a:cubicBezTo>
                  <a:cubicBezTo>
                    <a:pt x="749" y="965"/>
                    <a:pt x="810" y="956"/>
                    <a:pt x="858" y="937"/>
                  </a:cubicBezTo>
                  <a:cubicBezTo>
                    <a:pt x="907" y="920"/>
                    <a:pt x="936" y="898"/>
                    <a:pt x="955" y="863"/>
                  </a:cubicBezTo>
                  <a:cubicBezTo>
                    <a:pt x="965" y="836"/>
                    <a:pt x="965" y="799"/>
                    <a:pt x="965" y="799"/>
                  </a:cubicBezTo>
                  <a:cubicBezTo>
                    <a:pt x="965" y="747"/>
                    <a:pt x="965" y="747"/>
                    <a:pt x="965" y="747"/>
                  </a:cubicBezTo>
                  <a:cubicBezTo>
                    <a:pt x="965" y="480"/>
                    <a:pt x="965" y="480"/>
                    <a:pt x="965" y="480"/>
                  </a:cubicBezTo>
                  <a:cubicBezTo>
                    <a:pt x="965" y="424"/>
                    <a:pt x="930" y="382"/>
                    <a:pt x="860" y="356"/>
                  </a:cubicBezTo>
                  <a:close/>
                  <a:moveTo>
                    <a:pt x="235" y="527"/>
                  </a:moveTo>
                  <a:cubicBezTo>
                    <a:pt x="218" y="525"/>
                    <a:pt x="201" y="522"/>
                    <a:pt x="184" y="519"/>
                  </a:cubicBezTo>
                  <a:cubicBezTo>
                    <a:pt x="136" y="507"/>
                    <a:pt x="112" y="491"/>
                    <a:pt x="112" y="469"/>
                  </a:cubicBezTo>
                  <a:cubicBezTo>
                    <a:pt x="112" y="226"/>
                    <a:pt x="112" y="226"/>
                    <a:pt x="112" y="226"/>
                  </a:cubicBezTo>
                  <a:cubicBezTo>
                    <a:pt x="446" y="226"/>
                    <a:pt x="446" y="226"/>
                    <a:pt x="446" y="226"/>
                  </a:cubicBezTo>
                  <a:cubicBezTo>
                    <a:pt x="547" y="226"/>
                    <a:pt x="597" y="247"/>
                    <a:pt x="597" y="289"/>
                  </a:cubicBezTo>
                  <a:cubicBezTo>
                    <a:pt x="597" y="326"/>
                    <a:pt x="597" y="326"/>
                    <a:pt x="597" y="326"/>
                  </a:cubicBezTo>
                  <a:cubicBezTo>
                    <a:pt x="590" y="326"/>
                    <a:pt x="585" y="325"/>
                    <a:pt x="580" y="325"/>
                  </a:cubicBezTo>
                  <a:cubicBezTo>
                    <a:pt x="370" y="325"/>
                    <a:pt x="265" y="377"/>
                    <a:pt x="265" y="479"/>
                  </a:cubicBezTo>
                  <a:cubicBezTo>
                    <a:pt x="265" y="530"/>
                    <a:pt x="265" y="530"/>
                    <a:pt x="265" y="530"/>
                  </a:cubicBezTo>
                  <a:cubicBezTo>
                    <a:pt x="255" y="529"/>
                    <a:pt x="245" y="528"/>
                    <a:pt x="235" y="527"/>
                  </a:cubicBezTo>
                  <a:close/>
                  <a:moveTo>
                    <a:pt x="597" y="417"/>
                  </a:moveTo>
                  <a:cubicBezTo>
                    <a:pt x="597" y="463"/>
                    <a:pt x="597" y="463"/>
                    <a:pt x="597" y="463"/>
                  </a:cubicBezTo>
                  <a:cubicBezTo>
                    <a:pt x="597" y="496"/>
                    <a:pt x="578" y="516"/>
                    <a:pt x="541" y="525"/>
                  </a:cubicBezTo>
                  <a:cubicBezTo>
                    <a:pt x="533" y="526"/>
                    <a:pt x="521" y="528"/>
                    <a:pt x="505" y="529"/>
                  </a:cubicBezTo>
                  <a:cubicBezTo>
                    <a:pt x="489" y="530"/>
                    <a:pt x="469" y="530"/>
                    <a:pt x="445" y="530"/>
                  </a:cubicBezTo>
                  <a:cubicBezTo>
                    <a:pt x="377" y="530"/>
                    <a:pt x="377" y="530"/>
                    <a:pt x="377" y="530"/>
                  </a:cubicBezTo>
                  <a:cubicBezTo>
                    <a:pt x="377" y="477"/>
                    <a:pt x="377" y="477"/>
                    <a:pt x="377" y="477"/>
                  </a:cubicBezTo>
                  <a:cubicBezTo>
                    <a:pt x="377" y="450"/>
                    <a:pt x="395" y="432"/>
                    <a:pt x="432" y="423"/>
                  </a:cubicBezTo>
                  <a:cubicBezTo>
                    <a:pt x="450" y="419"/>
                    <a:pt x="480" y="417"/>
                    <a:pt x="521" y="417"/>
                  </a:cubicBezTo>
                  <a:lnTo>
                    <a:pt x="597" y="417"/>
                  </a:lnTo>
                  <a:close/>
                  <a:moveTo>
                    <a:pt x="853" y="722"/>
                  </a:moveTo>
                  <a:cubicBezTo>
                    <a:pt x="543" y="722"/>
                    <a:pt x="543" y="722"/>
                    <a:pt x="543" y="722"/>
                  </a:cubicBezTo>
                  <a:cubicBezTo>
                    <a:pt x="432" y="722"/>
                    <a:pt x="377" y="701"/>
                    <a:pt x="377" y="659"/>
                  </a:cubicBezTo>
                  <a:cubicBezTo>
                    <a:pt x="377" y="621"/>
                    <a:pt x="377" y="621"/>
                    <a:pt x="377" y="621"/>
                  </a:cubicBezTo>
                  <a:cubicBezTo>
                    <a:pt x="444" y="621"/>
                    <a:pt x="444" y="621"/>
                    <a:pt x="444" y="621"/>
                  </a:cubicBezTo>
                  <a:cubicBezTo>
                    <a:pt x="620" y="621"/>
                    <a:pt x="708" y="569"/>
                    <a:pt x="708" y="467"/>
                  </a:cubicBezTo>
                  <a:cubicBezTo>
                    <a:pt x="708" y="418"/>
                    <a:pt x="708" y="418"/>
                    <a:pt x="708" y="418"/>
                  </a:cubicBezTo>
                  <a:cubicBezTo>
                    <a:pt x="734" y="419"/>
                    <a:pt x="761" y="423"/>
                    <a:pt x="791" y="430"/>
                  </a:cubicBezTo>
                  <a:cubicBezTo>
                    <a:pt x="832" y="443"/>
                    <a:pt x="853" y="461"/>
                    <a:pt x="853" y="485"/>
                  </a:cubicBezTo>
                  <a:lnTo>
                    <a:pt x="853"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5" name="Freeform 34"/>
          <p:cNvSpPr>
            <a:spLocks noChangeAspect="1"/>
          </p:cNvSpPr>
          <p:nvPr/>
        </p:nvSpPr>
        <p:spPr bwMode="auto">
          <a:xfrm>
            <a:off x="5796136" y="691651"/>
            <a:ext cx="2520280" cy="3149353"/>
          </a:xfrm>
          <a:custGeom>
            <a:avLst/>
            <a:gdLst>
              <a:gd name="T0" fmla="*/ 620 w 799"/>
              <a:gd name="T1" fmla="*/ 721 h 999"/>
              <a:gd name="T2" fmla="*/ 769 w 799"/>
              <a:gd name="T3" fmla="*/ 999 h 999"/>
              <a:gd name="T4" fmla="*/ 202 w 799"/>
              <a:gd name="T5" fmla="*/ 999 h 999"/>
              <a:gd name="T6" fmla="*/ 266 w 799"/>
              <a:gd name="T7" fmla="*/ 881 h 999"/>
              <a:gd name="T8" fmla="*/ 202 w 799"/>
              <a:gd name="T9" fmla="*/ 787 h 999"/>
              <a:gd name="T10" fmla="*/ 80 w 799"/>
              <a:gd name="T11" fmla="*/ 725 h 999"/>
              <a:gd name="T12" fmla="*/ 65 w 799"/>
              <a:gd name="T13" fmla="*/ 709 h 999"/>
              <a:gd name="T14" fmla="*/ 65 w 799"/>
              <a:gd name="T15" fmla="*/ 675 h 999"/>
              <a:gd name="T16" fmla="*/ 43 w 799"/>
              <a:gd name="T17" fmla="*/ 652 h 999"/>
              <a:gd name="T18" fmla="*/ 59 w 799"/>
              <a:gd name="T19" fmla="*/ 603 h 999"/>
              <a:gd name="T20" fmla="*/ 2 w 799"/>
              <a:gd name="T21" fmla="*/ 552 h 999"/>
              <a:gd name="T22" fmla="*/ 72 w 799"/>
              <a:gd name="T23" fmla="*/ 425 h 999"/>
              <a:gd name="T24" fmla="*/ 71 w 799"/>
              <a:gd name="T25" fmla="*/ 236 h 999"/>
              <a:gd name="T26" fmla="*/ 93 w 799"/>
              <a:gd name="T27" fmla="*/ 199 h 999"/>
              <a:gd name="T28" fmla="*/ 50 w 799"/>
              <a:gd name="T29" fmla="*/ 107 h 999"/>
              <a:gd name="T30" fmla="*/ 161 w 799"/>
              <a:gd name="T31" fmla="*/ 82 h 999"/>
              <a:gd name="T32" fmla="*/ 527 w 799"/>
              <a:gd name="T33" fmla="*/ 28 h 999"/>
              <a:gd name="T34" fmla="*/ 795 w 799"/>
              <a:gd name="T35" fmla="*/ 328 h 999"/>
              <a:gd name="T36" fmla="*/ 615 w 799"/>
              <a:gd name="T37" fmla="*/ 689 h 999"/>
              <a:gd name="T38" fmla="*/ 620 w 799"/>
              <a:gd name="T39" fmla="*/ 721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999">
                <a:moveTo>
                  <a:pt x="620" y="721"/>
                </a:moveTo>
                <a:cubicBezTo>
                  <a:pt x="646" y="839"/>
                  <a:pt x="753" y="904"/>
                  <a:pt x="769" y="999"/>
                </a:cubicBezTo>
                <a:cubicBezTo>
                  <a:pt x="202" y="999"/>
                  <a:pt x="202" y="999"/>
                  <a:pt x="202" y="999"/>
                </a:cubicBezTo>
                <a:cubicBezTo>
                  <a:pt x="202" y="999"/>
                  <a:pt x="221" y="944"/>
                  <a:pt x="266" y="881"/>
                </a:cubicBezTo>
                <a:cubicBezTo>
                  <a:pt x="311" y="817"/>
                  <a:pt x="292" y="781"/>
                  <a:pt x="202" y="787"/>
                </a:cubicBezTo>
                <a:cubicBezTo>
                  <a:pt x="112" y="792"/>
                  <a:pt x="84" y="792"/>
                  <a:pt x="80" y="725"/>
                </a:cubicBezTo>
                <a:cubicBezTo>
                  <a:pt x="80" y="725"/>
                  <a:pt x="77" y="712"/>
                  <a:pt x="65" y="709"/>
                </a:cubicBezTo>
                <a:cubicBezTo>
                  <a:pt x="53" y="706"/>
                  <a:pt x="47" y="681"/>
                  <a:pt x="65" y="675"/>
                </a:cubicBezTo>
                <a:cubicBezTo>
                  <a:pt x="65" y="675"/>
                  <a:pt x="38" y="667"/>
                  <a:pt x="43" y="652"/>
                </a:cubicBezTo>
                <a:cubicBezTo>
                  <a:pt x="48" y="636"/>
                  <a:pt x="69" y="625"/>
                  <a:pt x="59" y="603"/>
                </a:cubicBezTo>
                <a:cubicBezTo>
                  <a:pt x="49" y="580"/>
                  <a:pt x="4" y="574"/>
                  <a:pt x="2" y="552"/>
                </a:cubicBezTo>
                <a:cubicBezTo>
                  <a:pt x="0" y="529"/>
                  <a:pt x="71" y="490"/>
                  <a:pt x="72" y="425"/>
                </a:cubicBezTo>
                <a:cubicBezTo>
                  <a:pt x="72" y="425"/>
                  <a:pt x="47" y="309"/>
                  <a:pt x="71" y="236"/>
                </a:cubicBezTo>
                <a:cubicBezTo>
                  <a:pt x="76" y="222"/>
                  <a:pt x="83" y="209"/>
                  <a:pt x="93" y="199"/>
                </a:cubicBezTo>
                <a:cubicBezTo>
                  <a:pt x="93" y="199"/>
                  <a:pt x="31" y="161"/>
                  <a:pt x="50" y="107"/>
                </a:cubicBezTo>
                <a:cubicBezTo>
                  <a:pt x="50" y="107"/>
                  <a:pt x="59" y="137"/>
                  <a:pt x="161" y="82"/>
                </a:cubicBezTo>
                <a:cubicBezTo>
                  <a:pt x="262" y="28"/>
                  <a:pt x="365" y="0"/>
                  <a:pt x="527" y="28"/>
                </a:cubicBezTo>
                <a:cubicBezTo>
                  <a:pt x="688" y="56"/>
                  <a:pt x="791" y="193"/>
                  <a:pt x="795" y="328"/>
                </a:cubicBezTo>
                <a:cubicBezTo>
                  <a:pt x="799" y="464"/>
                  <a:pt x="604" y="550"/>
                  <a:pt x="615" y="689"/>
                </a:cubicBezTo>
                <a:cubicBezTo>
                  <a:pt x="616" y="700"/>
                  <a:pt x="618" y="711"/>
                  <a:pt x="620" y="721"/>
                </a:cubicBezTo>
                <a:close/>
              </a:path>
            </a:pathLst>
          </a:custGeom>
          <a:solidFill>
            <a:schemeClr val="tx2"/>
          </a:solidFill>
          <a:ln w="57150">
            <a:solidFill>
              <a:schemeClr val="tx2"/>
            </a:solidFill>
          </a:ln>
          <a:effectLst>
            <a:reflection blurRad="6350" stA="15000" endPos="3500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37" name="Freeform 5"/>
          <p:cNvSpPr>
            <a:spLocks noEditPoints="1"/>
          </p:cNvSpPr>
          <p:nvPr/>
        </p:nvSpPr>
        <p:spPr bwMode="auto">
          <a:xfrm>
            <a:off x="6162900" y="856677"/>
            <a:ext cx="1857739" cy="1283025"/>
          </a:xfrm>
          <a:custGeom>
            <a:avLst/>
            <a:gdLst>
              <a:gd name="T0" fmla="*/ 1762 w 2948"/>
              <a:gd name="T1" fmla="*/ 0 h 2036"/>
              <a:gd name="T2" fmla="*/ 548 w 2948"/>
              <a:gd name="T3" fmla="*/ 312 h 2036"/>
              <a:gd name="T4" fmla="*/ 64 w 2948"/>
              <a:gd name="T5" fmla="*/ 1382 h 2036"/>
              <a:gd name="T6" fmla="*/ 1698 w 2948"/>
              <a:gd name="T7" fmla="*/ 1968 h 2036"/>
              <a:gd name="T8" fmla="*/ 2824 w 2948"/>
              <a:gd name="T9" fmla="*/ 1604 h 2036"/>
              <a:gd name="T10" fmla="*/ 2110 w 2948"/>
              <a:gd name="T11" fmla="*/ 224 h 2036"/>
              <a:gd name="T12" fmla="*/ 1734 w 2948"/>
              <a:gd name="T13" fmla="*/ 674 h 2036"/>
              <a:gd name="T14" fmla="*/ 1476 w 2948"/>
              <a:gd name="T15" fmla="*/ 544 h 2036"/>
              <a:gd name="T16" fmla="*/ 1658 w 2948"/>
              <a:gd name="T17" fmla="*/ 94 h 2036"/>
              <a:gd name="T18" fmla="*/ 1872 w 2948"/>
              <a:gd name="T19" fmla="*/ 266 h 2036"/>
              <a:gd name="T20" fmla="*/ 1422 w 2948"/>
              <a:gd name="T21" fmla="*/ 432 h 2036"/>
              <a:gd name="T22" fmla="*/ 1490 w 2948"/>
              <a:gd name="T23" fmla="*/ 1104 h 2036"/>
              <a:gd name="T24" fmla="*/ 1020 w 2948"/>
              <a:gd name="T25" fmla="*/ 526 h 2036"/>
              <a:gd name="T26" fmla="*/ 1314 w 2948"/>
              <a:gd name="T27" fmla="*/ 290 h 2036"/>
              <a:gd name="T28" fmla="*/ 1236 w 2948"/>
              <a:gd name="T29" fmla="*/ 704 h 2036"/>
              <a:gd name="T30" fmla="*/ 432 w 2948"/>
              <a:gd name="T31" fmla="*/ 878 h 2036"/>
              <a:gd name="T32" fmla="*/ 916 w 2948"/>
              <a:gd name="T33" fmla="*/ 1294 h 2036"/>
              <a:gd name="T34" fmla="*/ 666 w 2948"/>
              <a:gd name="T35" fmla="*/ 996 h 2036"/>
              <a:gd name="T36" fmla="*/ 532 w 2948"/>
              <a:gd name="T37" fmla="*/ 890 h 2036"/>
              <a:gd name="T38" fmla="*/ 588 w 2948"/>
              <a:gd name="T39" fmla="*/ 604 h 2036"/>
              <a:gd name="T40" fmla="*/ 940 w 2948"/>
              <a:gd name="T41" fmla="*/ 666 h 2036"/>
              <a:gd name="T42" fmla="*/ 568 w 2948"/>
              <a:gd name="T43" fmla="*/ 534 h 2036"/>
              <a:gd name="T44" fmla="*/ 1084 w 2948"/>
              <a:gd name="T45" fmla="*/ 1190 h 2036"/>
              <a:gd name="T46" fmla="*/ 1048 w 2948"/>
              <a:gd name="T47" fmla="*/ 184 h 2036"/>
              <a:gd name="T48" fmla="*/ 936 w 2948"/>
              <a:gd name="T49" fmla="*/ 418 h 2036"/>
              <a:gd name="T50" fmla="*/ 1016 w 2948"/>
              <a:gd name="T51" fmla="*/ 184 h 2036"/>
              <a:gd name="T52" fmla="*/ 872 w 2948"/>
              <a:gd name="T53" fmla="*/ 332 h 2036"/>
              <a:gd name="T54" fmla="*/ 446 w 2948"/>
              <a:gd name="T55" fmla="*/ 588 h 2036"/>
              <a:gd name="T56" fmla="*/ 198 w 2948"/>
              <a:gd name="T57" fmla="*/ 1036 h 2036"/>
              <a:gd name="T58" fmla="*/ 236 w 2948"/>
              <a:gd name="T59" fmla="*/ 1218 h 2036"/>
              <a:gd name="T60" fmla="*/ 282 w 2948"/>
              <a:gd name="T61" fmla="*/ 1360 h 2036"/>
              <a:gd name="T62" fmla="*/ 148 w 2948"/>
              <a:gd name="T63" fmla="*/ 1380 h 2036"/>
              <a:gd name="T64" fmla="*/ 594 w 2948"/>
              <a:gd name="T65" fmla="*/ 1696 h 2036"/>
              <a:gd name="T66" fmla="*/ 846 w 2948"/>
              <a:gd name="T67" fmla="*/ 1338 h 2036"/>
              <a:gd name="T68" fmla="*/ 576 w 2948"/>
              <a:gd name="T69" fmla="*/ 1574 h 2036"/>
              <a:gd name="T70" fmla="*/ 1596 w 2948"/>
              <a:gd name="T71" fmla="*/ 1672 h 2036"/>
              <a:gd name="T72" fmla="*/ 1730 w 2948"/>
              <a:gd name="T73" fmla="*/ 1852 h 2036"/>
              <a:gd name="T74" fmla="*/ 1396 w 2948"/>
              <a:gd name="T75" fmla="*/ 1848 h 2036"/>
              <a:gd name="T76" fmla="*/ 926 w 2948"/>
              <a:gd name="T77" fmla="*/ 1400 h 2036"/>
              <a:gd name="T78" fmla="*/ 1568 w 2948"/>
              <a:gd name="T79" fmla="*/ 1108 h 2036"/>
              <a:gd name="T80" fmla="*/ 2006 w 2948"/>
              <a:gd name="T81" fmla="*/ 1074 h 2036"/>
              <a:gd name="T82" fmla="*/ 2126 w 2948"/>
              <a:gd name="T83" fmla="*/ 570 h 2036"/>
              <a:gd name="T84" fmla="*/ 1832 w 2948"/>
              <a:gd name="T85" fmla="*/ 960 h 2036"/>
              <a:gd name="T86" fmla="*/ 2000 w 2948"/>
              <a:gd name="T87" fmla="*/ 614 h 2036"/>
              <a:gd name="T88" fmla="*/ 2156 w 2948"/>
              <a:gd name="T89" fmla="*/ 398 h 2036"/>
              <a:gd name="T90" fmla="*/ 2244 w 2948"/>
              <a:gd name="T91" fmla="*/ 356 h 2036"/>
              <a:gd name="T92" fmla="*/ 2272 w 2948"/>
              <a:gd name="T93" fmla="*/ 666 h 2036"/>
              <a:gd name="T94" fmla="*/ 2400 w 2948"/>
              <a:gd name="T95" fmla="*/ 642 h 2036"/>
              <a:gd name="T96" fmla="*/ 2696 w 2948"/>
              <a:gd name="T97" fmla="*/ 922 h 2036"/>
              <a:gd name="T98" fmla="*/ 2530 w 2948"/>
              <a:gd name="T99" fmla="*/ 878 h 2036"/>
              <a:gd name="T100" fmla="*/ 2230 w 2948"/>
              <a:gd name="T101" fmla="*/ 1128 h 2036"/>
              <a:gd name="T102" fmla="*/ 1978 w 2948"/>
              <a:gd name="T103" fmla="*/ 1346 h 2036"/>
              <a:gd name="T104" fmla="*/ 1536 w 2948"/>
              <a:gd name="T105" fmla="*/ 1418 h 2036"/>
              <a:gd name="T106" fmla="*/ 1152 w 2948"/>
              <a:gd name="T107" fmla="*/ 1592 h 2036"/>
              <a:gd name="T108" fmla="*/ 1088 w 2948"/>
              <a:gd name="T109" fmla="*/ 1684 h 2036"/>
              <a:gd name="T110" fmla="*/ 1974 w 2948"/>
              <a:gd name="T111" fmla="*/ 1784 h 2036"/>
              <a:gd name="T112" fmla="*/ 1904 w 2948"/>
              <a:gd name="T113" fmla="*/ 1470 h 2036"/>
              <a:gd name="T114" fmla="*/ 2362 w 2948"/>
              <a:gd name="T115" fmla="*/ 1444 h 2036"/>
              <a:gd name="T116" fmla="*/ 2404 w 2948"/>
              <a:gd name="T117" fmla="*/ 1414 h 2036"/>
              <a:gd name="T118" fmla="*/ 2622 w 2948"/>
              <a:gd name="T119" fmla="*/ 1240 h 2036"/>
              <a:gd name="T120" fmla="*/ 2530 w 2948"/>
              <a:gd name="T121" fmla="*/ 1064 h 2036"/>
              <a:gd name="T122" fmla="*/ 2782 w 2948"/>
              <a:gd name="T123" fmla="*/ 1162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8" h="2036">
                <a:moveTo>
                  <a:pt x="2896" y="948"/>
                </a:moveTo>
                <a:lnTo>
                  <a:pt x="2896" y="948"/>
                </a:lnTo>
                <a:lnTo>
                  <a:pt x="2886" y="906"/>
                </a:lnTo>
                <a:lnTo>
                  <a:pt x="2874" y="868"/>
                </a:lnTo>
                <a:lnTo>
                  <a:pt x="2862" y="834"/>
                </a:lnTo>
                <a:lnTo>
                  <a:pt x="2850" y="804"/>
                </a:lnTo>
                <a:lnTo>
                  <a:pt x="2836" y="778"/>
                </a:lnTo>
                <a:lnTo>
                  <a:pt x="2822" y="754"/>
                </a:lnTo>
                <a:lnTo>
                  <a:pt x="2808" y="734"/>
                </a:lnTo>
                <a:lnTo>
                  <a:pt x="2796" y="718"/>
                </a:lnTo>
                <a:lnTo>
                  <a:pt x="2782" y="704"/>
                </a:lnTo>
                <a:lnTo>
                  <a:pt x="2770" y="694"/>
                </a:lnTo>
                <a:lnTo>
                  <a:pt x="2750" y="678"/>
                </a:lnTo>
                <a:lnTo>
                  <a:pt x="2738" y="670"/>
                </a:lnTo>
                <a:lnTo>
                  <a:pt x="2732" y="668"/>
                </a:lnTo>
                <a:lnTo>
                  <a:pt x="2732" y="668"/>
                </a:lnTo>
                <a:lnTo>
                  <a:pt x="2712" y="632"/>
                </a:lnTo>
                <a:lnTo>
                  <a:pt x="2694" y="598"/>
                </a:lnTo>
                <a:lnTo>
                  <a:pt x="2674" y="570"/>
                </a:lnTo>
                <a:lnTo>
                  <a:pt x="2656" y="544"/>
                </a:lnTo>
                <a:lnTo>
                  <a:pt x="2622" y="500"/>
                </a:lnTo>
                <a:lnTo>
                  <a:pt x="2592" y="466"/>
                </a:lnTo>
                <a:lnTo>
                  <a:pt x="2562" y="436"/>
                </a:lnTo>
                <a:lnTo>
                  <a:pt x="2536" y="412"/>
                </a:lnTo>
                <a:lnTo>
                  <a:pt x="2510" y="388"/>
                </a:lnTo>
                <a:lnTo>
                  <a:pt x="2488" y="360"/>
                </a:lnTo>
                <a:lnTo>
                  <a:pt x="2488" y="360"/>
                </a:lnTo>
                <a:lnTo>
                  <a:pt x="2468" y="332"/>
                </a:lnTo>
                <a:lnTo>
                  <a:pt x="2444" y="304"/>
                </a:lnTo>
                <a:lnTo>
                  <a:pt x="2420" y="276"/>
                </a:lnTo>
                <a:lnTo>
                  <a:pt x="2394" y="250"/>
                </a:lnTo>
                <a:lnTo>
                  <a:pt x="2368" y="228"/>
                </a:lnTo>
                <a:lnTo>
                  <a:pt x="2338" y="210"/>
                </a:lnTo>
                <a:lnTo>
                  <a:pt x="2324" y="202"/>
                </a:lnTo>
                <a:lnTo>
                  <a:pt x="2308" y="196"/>
                </a:lnTo>
                <a:lnTo>
                  <a:pt x="2292" y="192"/>
                </a:lnTo>
                <a:lnTo>
                  <a:pt x="2276" y="188"/>
                </a:lnTo>
                <a:lnTo>
                  <a:pt x="2276" y="188"/>
                </a:lnTo>
                <a:lnTo>
                  <a:pt x="2260" y="186"/>
                </a:lnTo>
                <a:lnTo>
                  <a:pt x="2246" y="182"/>
                </a:lnTo>
                <a:lnTo>
                  <a:pt x="2222" y="172"/>
                </a:lnTo>
                <a:lnTo>
                  <a:pt x="2202" y="160"/>
                </a:lnTo>
                <a:lnTo>
                  <a:pt x="2182" y="146"/>
                </a:lnTo>
                <a:lnTo>
                  <a:pt x="2146" y="116"/>
                </a:lnTo>
                <a:lnTo>
                  <a:pt x="2126" y="102"/>
                </a:lnTo>
                <a:lnTo>
                  <a:pt x="2100" y="88"/>
                </a:lnTo>
                <a:lnTo>
                  <a:pt x="2100" y="88"/>
                </a:lnTo>
                <a:lnTo>
                  <a:pt x="2072" y="78"/>
                </a:lnTo>
                <a:lnTo>
                  <a:pt x="2038" y="68"/>
                </a:lnTo>
                <a:lnTo>
                  <a:pt x="2004" y="60"/>
                </a:lnTo>
                <a:lnTo>
                  <a:pt x="1972" y="52"/>
                </a:lnTo>
                <a:lnTo>
                  <a:pt x="1918" y="44"/>
                </a:lnTo>
                <a:lnTo>
                  <a:pt x="1896" y="40"/>
                </a:lnTo>
                <a:lnTo>
                  <a:pt x="1896" y="40"/>
                </a:lnTo>
                <a:lnTo>
                  <a:pt x="1876" y="28"/>
                </a:lnTo>
                <a:lnTo>
                  <a:pt x="1858" y="18"/>
                </a:lnTo>
                <a:lnTo>
                  <a:pt x="1838" y="10"/>
                </a:lnTo>
                <a:lnTo>
                  <a:pt x="1818" y="6"/>
                </a:lnTo>
                <a:lnTo>
                  <a:pt x="1798" y="2"/>
                </a:lnTo>
                <a:lnTo>
                  <a:pt x="1780" y="0"/>
                </a:lnTo>
                <a:lnTo>
                  <a:pt x="1762" y="0"/>
                </a:lnTo>
                <a:lnTo>
                  <a:pt x="1746" y="2"/>
                </a:lnTo>
                <a:lnTo>
                  <a:pt x="1716" y="6"/>
                </a:lnTo>
                <a:lnTo>
                  <a:pt x="1692" y="12"/>
                </a:lnTo>
                <a:lnTo>
                  <a:pt x="1672" y="20"/>
                </a:lnTo>
                <a:lnTo>
                  <a:pt x="1672" y="20"/>
                </a:lnTo>
                <a:lnTo>
                  <a:pt x="1634" y="14"/>
                </a:lnTo>
                <a:lnTo>
                  <a:pt x="1600" y="10"/>
                </a:lnTo>
                <a:lnTo>
                  <a:pt x="1572" y="10"/>
                </a:lnTo>
                <a:lnTo>
                  <a:pt x="1546" y="10"/>
                </a:lnTo>
                <a:lnTo>
                  <a:pt x="1524" y="14"/>
                </a:lnTo>
                <a:lnTo>
                  <a:pt x="1504" y="18"/>
                </a:lnTo>
                <a:lnTo>
                  <a:pt x="1488" y="22"/>
                </a:lnTo>
                <a:lnTo>
                  <a:pt x="1474" y="28"/>
                </a:lnTo>
                <a:lnTo>
                  <a:pt x="1450" y="42"/>
                </a:lnTo>
                <a:lnTo>
                  <a:pt x="1432" y="56"/>
                </a:lnTo>
                <a:lnTo>
                  <a:pt x="1412" y="66"/>
                </a:lnTo>
                <a:lnTo>
                  <a:pt x="1404" y="70"/>
                </a:lnTo>
                <a:lnTo>
                  <a:pt x="1392" y="72"/>
                </a:lnTo>
                <a:lnTo>
                  <a:pt x="1392" y="72"/>
                </a:lnTo>
                <a:lnTo>
                  <a:pt x="1382" y="74"/>
                </a:lnTo>
                <a:lnTo>
                  <a:pt x="1370" y="72"/>
                </a:lnTo>
                <a:lnTo>
                  <a:pt x="1350" y="68"/>
                </a:lnTo>
                <a:lnTo>
                  <a:pt x="1330" y="60"/>
                </a:lnTo>
                <a:lnTo>
                  <a:pt x="1308" y="50"/>
                </a:lnTo>
                <a:lnTo>
                  <a:pt x="1286" y="42"/>
                </a:lnTo>
                <a:lnTo>
                  <a:pt x="1260" y="36"/>
                </a:lnTo>
                <a:lnTo>
                  <a:pt x="1248" y="36"/>
                </a:lnTo>
                <a:lnTo>
                  <a:pt x="1232" y="36"/>
                </a:lnTo>
                <a:lnTo>
                  <a:pt x="1218" y="38"/>
                </a:lnTo>
                <a:lnTo>
                  <a:pt x="1200" y="40"/>
                </a:lnTo>
                <a:lnTo>
                  <a:pt x="1200" y="40"/>
                </a:lnTo>
                <a:lnTo>
                  <a:pt x="1166" y="52"/>
                </a:lnTo>
                <a:lnTo>
                  <a:pt x="1132" y="66"/>
                </a:lnTo>
                <a:lnTo>
                  <a:pt x="1098" y="82"/>
                </a:lnTo>
                <a:lnTo>
                  <a:pt x="1068" y="98"/>
                </a:lnTo>
                <a:lnTo>
                  <a:pt x="1022" y="124"/>
                </a:lnTo>
                <a:lnTo>
                  <a:pt x="1004" y="136"/>
                </a:lnTo>
                <a:lnTo>
                  <a:pt x="1004" y="136"/>
                </a:lnTo>
                <a:lnTo>
                  <a:pt x="968" y="136"/>
                </a:lnTo>
                <a:lnTo>
                  <a:pt x="938" y="140"/>
                </a:lnTo>
                <a:lnTo>
                  <a:pt x="914" y="144"/>
                </a:lnTo>
                <a:lnTo>
                  <a:pt x="892" y="150"/>
                </a:lnTo>
                <a:lnTo>
                  <a:pt x="876" y="156"/>
                </a:lnTo>
                <a:lnTo>
                  <a:pt x="862" y="164"/>
                </a:lnTo>
                <a:lnTo>
                  <a:pt x="852" y="172"/>
                </a:lnTo>
                <a:lnTo>
                  <a:pt x="844" y="182"/>
                </a:lnTo>
                <a:lnTo>
                  <a:pt x="830" y="198"/>
                </a:lnTo>
                <a:lnTo>
                  <a:pt x="820" y="214"/>
                </a:lnTo>
                <a:lnTo>
                  <a:pt x="814" y="220"/>
                </a:lnTo>
                <a:lnTo>
                  <a:pt x="806" y="224"/>
                </a:lnTo>
                <a:lnTo>
                  <a:pt x="796" y="228"/>
                </a:lnTo>
                <a:lnTo>
                  <a:pt x="784" y="228"/>
                </a:lnTo>
                <a:lnTo>
                  <a:pt x="784" y="228"/>
                </a:lnTo>
                <a:lnTo>
                  <a:pt x="754" y="230"/>
                </a:lnTo>
                <a:lnTo>
                  <a:pt x="718" y="238"/>
                </a:lnTo>
                <a:lnTo>
                  <a:pt x="678" y="248"/>
                </a:lnTo>
                <a:lnTo>
                  <a:pt x="638" y="262"/>
                </a:lnTo>
                <a:lnTo>
                  <a:pt x="598" y="280"/>
                </a:lnTo>
                <a:lnTo>
                  <a:pt x="580" y="290"/>
                </a:lnTo>
                <a:lnTo>
                  <a:pt x="564" y="302"/>
                </a:lnTo>
                <a:lnTo>
                  <a:pt x="548" y="312"/>
                </a:lnTo>
                <a:lnTo>
                  <a:pt x="536" y="326"/>
                </a:lnTo>
                <a:lnTo>
                  <a:pt x="524" y="338"/>
                </a:lnTo>
                <a:lnTo>
                  <a:pt x="516" y="352"/>
                </a:lnTo>
                <a:lnTo>
                  <a:pt x="516" y="352"/>
                </a:lnTo>
                <a:lnTo>
                  <a:pt x="510" y="366"/>
                </a:lnTo>
                <a:lnTo>
                  <a:pt x="502" y="376"/>
                </a:lnTo>
                <a:lnTo>
                  <a:pt x="496" y="384"/>
                </a:lnTo>
                <a:lnTo>
                  <a:pt x="488" y="392"/>
                </a:lnTo>
                <a:lnTo>
                  <a:pt x="470" y="402"/>
                </a:lnTo>
                <a:lnTo>
                  <a:pt x="452" y="412"/>
                </a:lnTo>
                <a:lnTo>
                  <a:pt x="430" y="420"/>
                </a:lnTo>
                <a:lnTo>
                  <a:pt x="406" y="434"/>
                </a:lnTo>
                <a:lnTo>
                  <a:pt x="394" y="444"/>
                </a:lnTo>
                <a:lnTo>
                  <a:pt x="380" y="454"/>
                </a:lnTo>
                <a:lnTo>
                  <a:pt x="364" y="468"/>
                </a:lnTo>
                <a:lnTo>
                  <a:pt x="348" y="484"/>
                </a:lnTo>
                <a:lnTo>
                  <a:pt x="348" y="484"/>
                </a:lnTo>
                <a:lnTo>
                  <a:pt x="318" y="520"/>
                </a:lnTo>
                <a:lnTo>
                  <a:pt x="294" y="550"/>
                </a:lnTo>
                <a:lnTo>
                  <a:pt x="276" y="578"/>
                </a:lnTo>
                <a:lnTo>
                  <a:pt x="262" y="602"/>
                </a:lnTo>
                <a:lnTo>
                  <a:pt x="252" y="622"/>
                </a:lnTo>
                <a:lnTo>
                  <a:pt x="246" y="636"/>
                </a:lnTo>
                <a:lnTo>
                  <a:pt x="240" y="648"/>
                </a:lnTo>
                <a:lnTo>
                  <a:pt x="240" y="648"/>
                </a:lnTo>
                <a:lnTo>
                  <a:pt x="234" y="670"/>
                </a:lnTo>
                <a:lnTo>
                  <a:pt x="224" y="686"/>
                </a:lnTo>
                <a:lnTo>
                  <a:pt x="214" y="702"/>
                </a:lnTo>
                <a:lnTo>
                  <a:pt x="204" y="714"/>
                </a:lnTo>
                <a:lnTo>
                  <a:pt x="188" y="728"/>
                </a:lnTo>
                <a:lnTo>
                  <a:pt x="180" y="732"/>
                </a:lnTo>
                <a:lnTo>
                  <a:pt x="180" y="732"/>
                </a:lnTo>
                <a:lnTo>
                  <a:pt x="158" y="760"/>
                </a:lnTo>
                <a:lnTo>
                  <a:pt x="138" y="788"/>
                </a:lnTo>
                <a:lnTo>
                  <a:pt x="122" y="816"/>
                </a:lnTo>
                <a:lnTo>
                  <a:pt x="108" y="842"/>
                </a:lnTo>
                <a:lnTo>
                  <a:pt x="96" y="868"/>
                </a:lnTo>
                <a:lnTo>
                  <a:pt x="86" y="894"/>
                </a:lnTo>
                <a:lnTo>
                  <a:pt x="78" y="918"/>
                </a:lnTo>
                <a:lnTo>
                  <a:pt x="72" y="940"/>
                </a:lnTo>
                <a:lnTo>
                  <a:pt x="64" y="980"/>
                </a:lnTo>
                <a:lnTo>
                  <a:pt x="62" y="1010"/>
                </a:lnTo>
                <a:lnTo>
                  <a:pt x="60" y="1036"/>
                </a:lnTo>
                <a:lnTo>
                  <a:pt x="60" y="1036"/>
                </a:lnTo>
                <a:lnTo>
                  <a:pt x="44" y="1056"/>
                </a:lnTo>
                <a:lnTo>
                  <a:pt x="30" y="1074"/>
                </a:lnTo>
                <a:lnTo>
                  <a:pt x="20" y="1094"/>
                </a:lnTo>
                <a:lnTo>
                  <a:pt x="12" y="1112"/>
                </a:lnTo>
                <a:lnTo>
                  <a:pt x="6" y="1130"/>
                </a:lnTo>
                <a:lnTo>
                  <a:pt x="4" y="1148"/>
                </a:lnTo>
                <a:lnTo>
                  <a:pt x="2" y="1166"/>
                </a:lnTo>
                <a:lnTo>
                  <a:pt x="0" y="1182"/>
                </a:lnTo>
                <a:lnTo>
                  <a:pt x="2" y="1210"/>
                </a:lnTo>
                <a:lnTo>
                  <a:pt x="6" y="1232"/>
                </a:lnTo>
                <a:lnTo>
                  <a:pt x="12" y="1252"/>
                </a:lnTo>
                <a:lnTo>
                  <a:pt x="12" y="1252"/>
                </a:lnTo>
                <a:lnTo>
                  <a:pt x="24" y="1270"/>
                </a:lnTo>
                <a:lnTo>
                  <a:pt x="32" y="1288"/>
                </a:lnTo>
                <a:lnTo>
                  <a:pt x="46" y="1320"/>
                </a:lnTo>
                <a:lnTo>
                  <a:pt x="56" y="1352"/>
                </a:lnTo>
                <a:lnTo>
                  <a:pt x="64" y="1382"/>
                </a:lnTo>
                <a:lnTo>
                  <a:pt x="66" y="1406"/>
                </a:lnTo>
                <a:lnTo>
                  <a:pt x="68" y="1424"/>
                </a:lnTo>
                <a:lnTo>
                  <a:pt x="68" y="1440"/>
                </a:lnTo>
                <a:lnTo>
                  <a:pt x="68" y="1440"/>
                </a:lnTo>
                <a:lnTo>
                  <a:pt x="78" y="1468"/>
                </a:lnTo>
                <a:lnTo>
                  <a:pt x="90" y="1496"/>
                </a:lnTo>
                <a:lnTo>
                  <a:pt x="104" y="1520"/>
                </a:lnTo>
                <a:lnTo>
                  <a:pt x="118" y="1544"/>
                </a:lnTo>
                <a:lnTo>
                  <a:pt x="132" y="1564"/>
                </a:lnTo>
                <a:lnTo>
                  <a:pt x="148" y="1584"/>
                </a:lnTo>
                <a:lnTo>
                  <a:pt x="164" y="1604"/>
                </a:lnTo>
                <a:lnTo>
                  <a:pt x="182" y="1620"/>
                </a:lnTo>
                <a:lnTo>
                  <a:pt x="200" y="1636"/>
                </a:lnTo>
                <a:lnTo>
                  <a:pt x="218" y="1650"/>
                </a:lnTo>
                <a:lnTo>
                  <a:pt x="256" y="1674"/>
                </a:lnTo>
                <a:lnTo>
                  <a:pt x="296" y="1696"/>
                </a:lnTo>
                <a:lnTo>
                  <a:pt x="334" y="1712"/>
                </a:lnTo>
                <a:lnTo>
                  <a:pt x="374" y="1726"/>
                </a:lnTo>
                <a:lnTo>
                  <a:pt x="410" y="1736"/>
                </a:lnTo>
                <a:lnTo>
                  <a:pt x="446" y="1744"/>
                </a:lnTo>
                <a:lnTo>
                  <a:pt x="478" y="1750"/>
                </a:lnTo>
                <a:lnTo>
                  <a:pt x="532" y="1758"/>
                </a:lnTo>
                <a:lnTo>
                  <a:pt x="550" y="1762"/>
                </a:lnTo>
                <a:lnTo>
                  <a:pt x="564" y="1764"/>
                </a:lnTo>
                <a:lnTo>
                  <a:pt x="564" y="1764"/>
                </a:lnTo>
                <a:lnTo>
                  <a:pt x="588" y="1772"/>
                </a:lnTo>
                <a:lnTo>
                  <a:pt x="612" y="1776"/>
                </a:lnTo>
                <a:lnTo>
                  <a:pt x="660" y="1782"/>
                </a:lnTo>
                <a:lnTo>
                  <a:pt x="698" y="1784"/>
                </a:lnTo>
                <a:lnTo>
                  <a:pt x="712" y="1784"/>
                </a:lnTo>
                <a:lnTo>
                  <a:pt x="712" y="1784"/>
                </a:lnTo>
                <a:lnTo>
                  <a:pt x="726" y="1812"/>
                </a:lnTo>
                <a:lnTo>
                  <a:pt x="742" y="1836"/>
                </a:lnTo>
                <a:lnTo>
                  <a:pt x="760" y="1860"/>
                </a:lnTo>
                <a:lnTo>
                  <a:pt x="778" y="1882"/>
                </a:lnTo>
                <a:lnTo>
                  <a:pt x="808" y="1912"/>
                </a:lnTo>
                <a:lnTo>
                  <a:pt x="820" y="1924"/>
                </a:lnTo>
                <a:lnTo>
                  <a:pt x="820" y="1924"/>
                </a:lnTo>
                <a:lnTo>
                  <a:pt x="836" y="1926"/>
                </a:lnTo>
                <a:lnTo>
                  <a:pt x="856" y="1930"/>
                </a:lnTo>
                <a:lnTo>
                  <a:pt x="906" y="1942"/>
                </a:lnTo>
                <a:lnTo>
                  <a:pt x="966" y="1960"/>
                </a:lnTo>
                <a:lnTo>
                  <a:pt x="1032" y="1980"/>
                </a:lnTo>
                <a:lnTo>
                  <a:pt x="1100" y="2002"/>
                </a:lnTo>
                <a:lnTo>
                  <a:pt x="1162" y="2020"/>
                </a:lnTo>
                <a:lnTo>
                  <a:pt x="1216" y="2032"/>
                </a:lnTo>
                <a:lnTo>
                  <a:pt x="1238" y="2036"/>
                </a:lnTo>
                <a:lnTo>
                  <a:pt x="1256" y="2036"/>
                </a:lnTo>
                <a:lnTo>
                  <a:pt x="1256" y="2036"/>
                </a:lnTo>
                <a:lnTo>
                  <a:pt x="1290" y="2034"/>
                </a:lnTo>
                <a:lnTo>
                  <a:pt x="1324" y="2030"/>
                </a:lnTo>
                <a:lnTo>
                  <a:pt x="1358" y="2022"/>
                </a:lnTo>
                <a:lnTo>
                  <a:pt x="1390" y="2012"/>
                </a:lnTo>
                <a:lnTo>
                  <a:pt x="1440" y="1996"/>
                </a:lnTo>
                <a:lnTo>
                  <a:pt x="1460" y="1988"/>
                </a:lnTo>
                <a:lnTo>
                  <a:pt x="1460" y="1988"/>
                </a:lnTo>
                <a:lnTo>
                  <a:pt x="1516" y="1990"/>
                </a:lnTo>
                <a:lnTo>
                  <a:pt x="1568" y="1988"/>
                </a:lnTo>
                <a:lnTo>
                  <a:pt x="1616" y="1984"/>
                </a:lnTo>
                <a:lnTo>
                  <a:pt x="1658" y="1976"/>
                </a:lnTo>
                <a:lnTo>
                  <a:pt x="1698" y="1968"/>
                </a:lnTo>
                <a:lnTo>
                  <a:pt x="1734" y="1958"/>
                </a:lnTo>
                <a:lnTo>
                  <a:pt x="1766" y="1946"/>
                </a:lnTo>
                <a:lnTo>
                  <a:pt x="1794" y="1934"/>
                </a:lnTo>
                <a:lnTo>
                  <a:pt x="1818" y="1922"/>
                </a:lnTo>
                <a:lnTo>
                  <a:pt x="1840" y="1910"/>
                </a:lnTo>
                <a:lnTo>
                  <a:pt x="1872" y="1890"/>
                </a:lnTo>
                <a:lnTo>
                  <a:pt x="1890" y="1874"/>
                </a:lnTo>
                <a:lnTo>
                  <a:pt x="1896" y="1868"/>
                </a:lnTo>
                <a:lnTo>
                  <a:pt x="1896" y="1868"/>
                </a:lnTo>
                <a:lnTo>
                  <a:pt x="1930" y="1872"/>
                </a:lnTo>
                <a:lnTo>
                  <a:pt x="1958" y="1874"/>
                </a:lnTo>
                <a:lnTo>
                  <a:pt x="1980" y="1874"/>
                </a:lnTo>
                <a:lnTo>
                  <a:pt x="2000" y="1872"/>
                </a:lnTo>
                <a:lnTo>
                  <a:pt x="2018" y="1868"/>
                </a:lnTo>
                <a:lnTo>
                  <a:pt x="2030" y="1864"/>
                </a:lnTo>
                <a:lnTo>
                  <a:pt x="2042" y="1858"/>
                </a:lnTo>
                <a:lnTo>
                  <a:pt x="2052" y="1854"/>
                </a:lnTo>
                <a:lnTo>
                  <a:pt x="2066" y="1842"/>
                </a:lnTo>
                <a:lnTo>
                  <a:pt x="2080" y="1832"/>
                </a:lnTo>
                <a:lnTo>
                  <a:pt x="2088" y="1828"/>
                </a:lnTo>
                <a:lnTo>
                  <a:pt x="2096" y="1824"/>
                </a:lnTo>
                <a:lnTo>
                  <a:pt x="2104" y="1822"/>
                </a:lnTo>
                <a:lnTo>
                  <a:pt x="2116" y="1820"/>
                </a:lnTo>
                <a:lnTo>
                  <a:pt x="2116" y="1820"/>
                </a:lnTo>
                <a:lnTo>
                  <a:pt x="2144" y="1820"/>
                </a:lnTo>
                <a:lnTo>
                  <a:pt x="2174" y="1816"/>
                </a:lnTo>
                <a:lnTo>
                  <a:pt x="2204" y="1810"/>
                </a:lnTo>
                <a:lnTo>
                  <a:pt x="2234" y="1800"/>
                </a:lnTo>
                <a:lnTo>
                  <a:pt x="2264" y="1790"/>
                </a:lnTo>
                <a:lnTo>
                  <a:pt x="2290" y="1776"/>
                </a:lnTo>
                <a:lnTo>
                  <a:pt x="2312" y="1762"/>
                </a:lnTo>
                <a:lnTo>
                  <a:pt x="2322" y="1754"/>
                </a:lnTo>
                <a:lnTo>
                  <a:pt x="2328" y="1744"/>
                </a:lnTo>
                <a:lnTo>
                  <a:pt x="2328" y="1744"/>
                </a:lnTo>
                <a:lnTo>
                  <a:pt x="2342" y="1728"/>
                </a:lnTo>
                <a:lnTo>
                  <a:pt x="2358" y="1716"/>
                </a:lnTo>
                <a:lnTo>
                  <a:pt x="2374" y="1704"/>
                </a:lnTo>
                <a:lnTo>
                  <a:pt x="2392" y="1696"/>
                </a:lnTo>
                <a:lnTo>
                  <a:pt x="2430" y="1678"/>
                </a:lnTo>
                <a:lnTo>
                  <a:pt x="2450" y="1666"/>
                </a:lnTo>
                <a:lnTo>
                  <a:pt x="2472" y="1652"/>
                </a:lnTo>
                <a:lnTo>
                  <a:pt x="2472" y="1652"/>
                </a:lnTo>
                <a:lnTo>
                  <a:pt x="2520" y="1622"/>
                </a:lnTo>
                <a:lnTo>
                  <a:pt x="2546" y="1608"/>
                </a:lnTo>
                <a:lnTo>
                  <a:pt x="2572" y="1596"/>
                </a:lnTo>
                <a:lnTo>
                  <a:pt x="2600" y="1588"/>
                </a:lnTo>
                <a:lnTo>
                  <a:pt x="2614" y="1586"/>
                </a:lnTo>
                <a:lnTo>
                  <a:pt x="2630" y="1586"/>
                </a:lnTo>
                <a:lnTo>
                  <a:pt x="2644" y="1588"/>
                </a:lnTo>
                <a:lnTo>
                  <a:pt x="2660" y="1590"/>
                </a:lnTo>
                <a:lnTo>
                  <a:pt x="2676" y="1594"/>
                </a:lnTo>
                <a:lnTo>
                  <a:pt x="2692" y="1600"/>
                </a:lnTo>
                <a:lnTo>
                  <a:pt x="2692" y="1600"/>
                </a:lnTo>
                <a:lnTo>
                  <a:pt x="2708" y="1608"/>
                </a:lnTo>
                <a:lnTo>
                  <a:pt x="2724" y="1612"/>
                </a:lnTo>
                <a:lnTo>
                  <a:pt x="2750" y="1618"/>
                </a:lnTo>
                <a:lnTo>
                  <a:pt x="2774" y="1620"/>
                </a:lnTo>
                <a:lnTo>
                  <a:pt x="2792" y="1618"/>
                </a:lnTo>
                <a:lnTo>
                  <a:pt x="2806" y="1614"/>
                </a:lnTo>
                <a:lnTo>
                  <a:pt x="2816" y="1610"/>
                </a:lnTo>
                <a:lnTo>
                  <a:pt x="2824" y="1604"/>
                </a:lnTo>
                <a:lnTo>
                  <a:pt x="2824" y="1604"/>
                </a:lnTo>
                <a:lnTo>
                  <a:pt x="2856" y="1566"/>
                </a:lnTo>
                <a:lnTo>
                  <a:pt x="2882" y="1528"/>
                </a:lnTo>
                <a:lnTo>
                  <a:pt x="2902" y="1488"/>
                </a:lnTo>
                <a:lnTo>
                  <a:pt x="2920" y="1450"/>
                </a:lnTo>
                <a:lnTo>
                  <a:pt x="2932" y="1410"/>
                </a:lnTo>
                <a:lnTo>
                  <a:pt x="2940" y="1370"/>
                </a:lnTo>
                <a:lnTo>
                  <a:pt x="2946" y="1330"/>
                </a:lnTo>
                <a:lnTo>
                  <a:pt x="2948" y="1290"/>
                </a:lnTo>
                <a:lnTo>
                  <a:pt x="2948" y="1250"/>
                </a:lnTo>
                <a:lnTo>
                  <a:pt x="2944" y="1208"/>
                </a:lnTo>
                <a:lnTo>
                  <a:pt x="2940" y="1166"/>
                </a:lnTo>
                <a:lnTo>
                  <a:pt x="2932" y="1124"/>
                </a:lnTo>
                <a:lnTo>
                  <a:pt x="2916" y="1038"/>
                </a:lnTo>
                <a:lnTo>
                  <a:pt x="2896" y="948"/>
                </a:lnTo>
                <a:lnTo>
                  <a:pt x="2896" y="948"/>
                </a:lnTo>
                <a:close/>
                <a:moveTo>
                  <a:pt x="1918" y="152"/>
                </a:moveTo>
                <a:lnTo>
                  <a:pt x="1918" y="152"/>
                </a:lnTo>
                <a:lnTo>
                  <a:pt x="1914" y="146"/>
                </a:lnTo>
                <a:lnTo>
                  <a:pt x="1912" y="138"/>
                </a:lnTo>
                <a:lnTo>
                  <a:pt x="1912" y="132"/>
                </a:lnTo>
                <a:lnTo>
                  <a:pt x="1912" y="128"/>
                </a:lnTo>
                <a:lnTo>
                  <a:pt x="1916" y="124"/>
                </a:lnTo>
                <a:lnTo>
                  <a:pt x="1920" y="122"/>
                </a:lnTo>
                <a:lnTo>
                  <a:pt x="1926" y="122"/>
                </a:lnTo>
                <a:lnTo>
                  <a:pt x="1946" y="120"/>
                </a:lnTo>
                <a:lnTo>
                  <a:pt x="1976" y="126"/>
                </a:lnTo>
                <a:lnTo>
                  <a:pt x="1976" y="126"/>
                </a:lnTo>
                <a:lnTo>
                  <a:pt x="2010" y="134"/>
                </a:lnTo>
                <a:lnTo>
                  <a:pt x="2038" y="142"/>
                </a:lnTo>
                <a:lnTo>
                  <a:pt x="2064" y="152"/>
                </a:lnTo>
                <a:lnTo>
                  <a:pt x="2086" y="162"/>
                </a:lnTo>
                <a:lnTo>
                  <a:pt x="2106" y="172"/>
                </a:lnTo>
                <a:lnTo>
                  <a:pt x="2126" y="186"/>
                </a:lnTo>
                <a:lnTo>
                  <a:pt x="2168" y="214"/>
                </a:lnTo>
                <a:lnTo>
                  <a:pt x="2168" y="214"/>
                </a:lnTo>
                <a:lnTo>
                  <a:pt x="2190" y="228"/>
                </a:lnTo>
                <a:lnTo>
                  <a:pt x="2210" y="236"/>
                </a:lnTo>
                <a:lnTo>
                  <a:pt x="2226" y="242"/>
                </a:lnTo>
                <a:lnTo>
                  <a:pt x="2242" y="244"/>
                </a:lnTo>
                <a:lnTo>
                  <a:pt x="2254" y="246"/>
                </a:lnTo>
                <a:lnTo>
                  <a:pt x="2264" y="244"/>
                </a:lnTo>
                <a:lnTo>
                  <a:pt x="2278" y="244"/>
                </a:lnTo>
                <a:lnTo>
                  <a:pt x="2278" y="244"/>
                </a:lnTo>
                <a:lnTo>
                  <a:pt x="2282" y="244"/>
                </a:lnTo>
                <a:lnTo>
                  <a:pt x="2284" y="246"/>
                </a:lnTo>
                <a:lnTo>
                  <a:pt x="2284" y="250"/>
                </a:lnTo>
                <a:lnTo>
                  <a:pt x="2282" y="254"/>
                </a:lnTo>
                <a:lnTo>
                  <a:pt x="2280" y="258"/>
                </a:lnTo>
                <a:lnTo>
                  <a:pt x="2274" y="262"/>
                </a:lnTo>
                <a:lnTo>
                  <a:pt x="2264" y="266"/>
                </a:lnTo>
                <a:lnTo>
                  <a:pt x="2254" y="268"/>
                </a:lnTo>
                <a:lnTo>
                  <a:pt x="2254" y="268"/>
                </a:lnTo>
                <a:lnTo>
                  <a:pt x="2228" y="270"/>
                </a:lnTo>
                <a:lnTo>
                  <a:pt x="2214" y="270"/>
                </a:lnTo>
                <a:lnTo>
                  <a:pt x="2196" y="268"/>
                </a:lnTo>
                <a:lnTo>
                  <a:pt x="2178" y="264"/>
                </a:lnTo>
                <a:lnTo>
                  <a:pt x="2158" y="256"/>
                </a:lnTo>
                <a:lnTo>
                  <a:pt x="2136" y="242"/>
                </a:lnTo>
                <a:lnTo>
                  <a:pt x="2110" y="224"/>
                </a:lnTo>
                <a:lnTo>
                  <a:pt x="2110" y="224"/>
                </a:lnTo>
                <a:lnTo>
                  <a:pt x="2096" y="216"/>
                </a:lnTo>
                <a:lnTo>
                  <a:pt x="2084" y="208"/>
                </a:lnTo>
                <a:lnTo>
                  <a:pt x="2072" y="202"/>
                </a:lnTo>
                <a:lnTo>
                  <a:pt x="2062" y="198"/>
                </a:lnTo>
                <a:lnTo>
                  <a:pt x="2052" y="196"/>
                </a:lnTo>
                <a:lnTo>
                  <a:pt x="2042" y="194"/>
                </a:lnTo>
                <a:lnTo>
                  <a:pt x="2032" y="196"/>
                </a:lnTo>
                <a:lnTo>
                  <a:pt x="2024" y="196"/>
                </a:lnTo>
                <a:lnTo>
                  <a:pt x="2010" y="204"/>
                </a:lnTo>
                <a:lnTo>
                  <a:pt x="1998" y="212"/>
                </a:lnTo>
                <a:lnTo>
                  <a:pt x="1988" y="224"/>
                </a:lnTo>
                <a:lnTo>
                  <a:pt x="1982" y="236"/>
                </a:lnTo>
                <a:lnTo>
                  <a:pt x="1982" y="236"/>
                </a:lnTo>
                <a:lnTo>
                  <a:pt x="1978" y="248"/>
                </a:lnTo>
                <a:lnTo>
                  <a:pt x="1976" y="264"/>
                </a:lnTo>
                <a:lnTo>
                  <a:pt x="1974" y="294"/>
                </a:lnTo>
                <a:lnTo>
                  <a:pt x="1972" y="308"/>
                </a:lnTo>
                <a:lnTo>
                  <a:pt x="1966" y="318"/>
                </a:lnTo>
                <a:lnTo>
                  <a:pt x="1964" y="322"/>
                </a:lnTo>
                <a:lnTo>
                  <a:pt x="1958" y="326"/>
                </a:lnTo>
                <a:lnTo>
                  <a:pt x="1954" y="328"/>
                </a:lnTo>
                <a:lnTo>
                  <a:pt x="1948" y="328"/>
                </a:lnTo>
                <a:lnTo>
                  <a:pt x="1948" y="328"/>
                </a:lnTo>
                <a:lnTo>
                  <a:pt x="1934" y="328"/>
                </a:lnTo>
                <a:lnTo>
                  <a:pt x="1924" y="326"/>
                </a:lnTo>
                <a:lnTo>
                  <a:pt x="1914" y="322"/>
                </a:lnTo>
                <a:lnTo>
                  <a:pt x="1910" y="318"/>
                </a:lnTo>
                <a:lnTo>
                  <a:pt x="1906" y="310"/>
                </a:lnTo>
                <a:lnTo>
                  <a:pt x="1908" y="300"/>
                </a:lnTo>
                <a:lnTo>
                  <a:pt x="1914" y="288"/>
                </a:lnTo>
                <a:lnTo>
                  <a:pt x="1924" y="272"/>
                </a:lnTo>
                <a:lnTo>
                  <a:pt x="1924" y="272"/>
                </a:lnTo>
                <a:lnTo>
                  <a:pt x="1926" y="262"/>
                </a:lnTo>
                <a:lnTo>
                  <a:pt x="1930" y="234"/>
                </a:lnTo>
                <a:lnTo>
                  <a:pt x="1930" y="216"/>
                </a:lnTo>
                <a:lnTo>
                  <a:pt x="1928" y="194"/>
                </a:lnTo>
                <a:lnTo>
                  <a:pt x="1926" y="174"/>
                </a:lnTo>
                <a:lnTo>
                  <a:pt x="1918" y="152"/>
                </a:lnTo>
                <a:lnTo>
                  <a:pt x="1918" y="152"/>
                </a:lnTo>
                <a:close/>
                <a:moveTo>
                  <a:pt x="1908" y="544"/>
                </a:moveTo>
                <a:lnTo>
                  <a:pt x="1908" y="544"/>
                </a:lnTo>
                <a:lnTo>
                  <a:pt x="1910" y="548"/>
                </a:lnTo>
                <a:lnTo>
                  <a:pt x="1912" y="552"/>
                </a:lnTo>
                <a:lnTo>
                  <a:pt x="1912" y="558"/>
                </a:lnTo>
                <a:lnTo>
                  <a:pt x="1908" y="566"/>
                </a:lnTo>
                <a:lnTo>
                  <a:pt x="1902" y="574"/>
                </a:lnTo>
                <a:lnTo>
                  <a:pt x="1888" y="588"/>
                </a:lnTo>
                <a:lnTo>
                  <a:pt x="1880" y="592"/>
                </a:lnTo>
                <a:lnTo>
                  <a:pt x="1880" y="592"/>
                </a:lnTo>
                <a:lnTo>
                  <a:pt x="1858" y="596"/>
                </a:lnTo>
                <a:lnTo>
                  <a:pt x="1848" y="600"/>
                </a:lnTo>
                <a:lnTo>
                  <a:pt x="1838" y="604"/>
                </a:lnTo>
                <a:lnTo>
                  <a:pt x="1826" y="612"/>
                </a:lnTo>
                <a:lnTo>
                  <a:pt x="1814" y="620"/>
                </a:lnTo>
                <a:lnTo>
                  <a:pt x="1782" y="648"/>
                </a:lnTo>
                <a:lnTo>
                  <a:pt x="1782" y="648"/>
                </a:lnTo>
                <a:lnTo>
                  <a:pt x="1772" y="656"/>
                </a:lnTo>
                <a:lnTo>
                  <a:pt x="1762" y="664"/>
                </a:lnTo>
                <a:lnTo>
                  <a:pt x="1754" y="668"/>
                </a:lnTo>
                <a:lnTo>
                  <a:pt x="1744" y="672"/>
                </a:lnTo>
                <a:lnTo>
                  <a:pt x="1734" y="674"/>
                </a:lnTo>
                <a:lnTo>
                  <a:pt x="1724" y="676"/>
                </a:lnTo>
                <a:lnTo>
                  <a:pt x="1706" y="674"/>
                </a:lnTo>
                <a:lnTo>
                  <a:pt x="1690" y="668"/>
                </a:lnTo>
                <a:lnTo>
                  <a:pt x="1674" y="660"/>
                </a:lnTo>
                <a:lnTo>
                  <a:pt x="1662" y="648"/>
                </a:lnTo>
                <a:lnTo>
                  <a:pt x="1652" y="636"/>
                </a:lnTo>
                <a:lnTo>
                  <a:pt x="1652" y="636"/>
                </a:lnTo>
                <a:lnTo>
                  <a:pt x="1642" y="624"/>
                </a:lnTo>
                <a:lnTo>
                  <a:pt x="1634" y="614"/>
                </a:lnTo>
                <a:lnTo>
                  <a:pt x="1628" y="608"/>
                </a:lnTo>
                <a:lnTo>
                  <a:pt x="1622" y="606"/>
                </a:lnTo>
                <a:lnTo>
                  <a:pt x="1614" y="602"/>
                </a:lnTo>
                <a:lnTo>
                  <a:pt x="1612" y="604"/>
                </a:lnTo>
                <a:lnTo>
                  <a:pt x="1612" y="604"/>
                </a:lnTo>
                <a:lnTo>
                  <a:pt x="1608" y="606"/>
                </a:lnTo>
                <a:lnTo>
                  <a:pt x="1604" y="610"/>
                </a:lnTo>
                <a:lnTo>
                  <a:pt x="1604" y="614"/>
                </a:lnTo>
                <a:lnTo>
                  <a:pt x="1602" y="620"/>
                </a:lnTo>
                <a:lnTo>
                  <a:pt x="1606" y="628"/>
                </a:lnTo>
                <a:lnTo>
                  <a:pt x="1610" y="638"/>
                </a:lnTo>
                <a:lnTo>
                  <a:pt x="1624" y="654"/>
                </a:lnTo>
                <a:lnTo>
                  <a:pt x="1630" y="662"/>
                </a:lnTo>
                <a:lnTo>
                  <a:pt x="1630" y="662"/>
                </a:lnTo>
                <a:lnTo>
                  <a:pt x="1646" y="672"/>
                </a:lnTo>
                <a:lnTo>
                  <a:pt x="1654" y="678"/>
                </a:lnTo>
                <a:lnTo>
                  <a:pt x="1660" y="686"/>
                </a:lnTo>
                <a:lnTo>
                  <a:pt x="1668" y="698"/>
                </a:lnTo>
                <a:lnTo>
                  <a:pt x="1674" y="714"/>
                </a:lnTo>
                <a:lnTo>
                  <a:pt x="1676" y="734"/>
                </a:lnTo>
                <a:lnTo>
                  <a:pt x="1678" y="760"/>
                </a:lnTo>
                <a:lnTo>
                  <a:pt x="1678" y="760"/>
                </a:lnTo>
                <a:lnTo>
                  <a:pt x="1676" y="776"/>
                </a:lnTo>
                <a:lnTo>
                  <a:pt x="1672" y="790"/>
                </a:lnTo>
                <a:lnTo>
                  <a:pt x="1666" y="806"/>
                </a:lnTo>
                <a:lnTo>
                  <a:pt x="1658" y="818"/>
                </a:lnTo>
                <a:lnTo>
                  <a:pt x="1648" y="832"/>
                </a:lnTo>
                <a:lnTo>
                  <a:pt x="1638" y="844"/>
                </a:lnTo>
                <a:lnTo>
                  <a:pt x="1626" y="852"/>
                </a:lnTo>
                <a:lnTo>
                  <a:pt x="1614" y="860"/>
                </a:lnTo>
                <a:lnTo>
                  <a:pt x="1602" y="866"/>
                </a:lnTo>
                <a:lnTo>
                  <a:pt x="1590" y="870"/>
                </a:lnTo>
                <a:lnTo>
                  <a:pt x="1578" y="870"/>
                </a:lnTo>
                <a:lnTo>
                  <a:pt x="1568" y="868"/>
                </a:lnTo>
                <a:lnTo>
                  <a:pt x="1558" y="862"/>
                </a:lnTo>
                <a:lnTo>
                  <a:pt x="1550" y="852"/>
                </a:lnTo>
                <a:lnTo>
                  <a:pt x="1544" y="838"/>
                </a:lnTo>
                <a:lnTo>
                  <a:pt x="1540" y="820"/>
                </a:lnTo>
                <a:lnTo>
                  <a:pt x="1540" y="820"/>
                </a:lnTo>
                <a:lnTo>
                  <a:pt x="1532" y="782"/>
                </a:lnTo>
                <a:lnTo>
                  <a:pt x="1522" y="754"/>
                </a:lnTo>
                <a:lnTo>
                  <a:pt x="1512" y="732"/>
                </a:lnTo>
                <a:lnTo>
                  <a:pt x="1502" y="712"/>
                </a:lnTo>
                <a:lnTo>
                  <a:pt x="1490" y="694"/>
                </a:lnTo>
                <a:lnTo>
                  <a:pt x="1480" y="674"/>
                </a:lnTo>
                <a:lnTo>
                  <a:pt x="1472" y="652"/>
                </a:lnTo>
                <a:lnTo>
                  <a:pt x="1468" y="622"/>
                </a:lnTo>
                <a:lnTo>
                  <a:pt x="1468" y="622"/>
                </a:lnTo>
                <a:lnTo>
                  <a:pt x="1466" y="604"/>
                </a:lnTo>
                <a:lnTo>
                  <a:pt x="1468" y="586"/>
                </a:lnTo>
                <a:lnTo>
                  <a:pt x="1470" y="566"/>
                </a:lnTo>
                <a:lnTo>
                  <a:pt x="1476" y="544"/>
                </a:lnTo>
                <a:lnTo>
                  <a:pt x="1482" y="522"/>
                </a:lnTo>
                <a:lnTo>
                  <a:pt x="1492" y="500"/>
                </a:lnTo>
                <a:lnTo>
                  <a:pt x="1502" y="478"/>
                </a:lnTo>
                <a:lnTo>
                  <a:pt x="1514" y="454"/>
                </a:lnTo>
                <a:lnTo>
                  <a:pt x="1526" y="434"/>
                </a:lnTo>
                <a:lnTo>
                  <a:pt x="1542" y="412"/>
                </a:lnTo>
                <a:lnTo>
                  <a:pt x="1556" y="394"/>
                </a:lnTo>
                <a:lnTo>
                  <a:pt x="1574" y="376"/>
                </a:lnTo>
                <a:lnTo>
                  <a:pt x="1592" y="360"/>
                </a:lnTo>
                <a:lnTo>
                  <a:pt x="1610" y="346"/>
                </a:lnTo>
                <a:lnTo>
                  <a:pt x="1630" y="334"/>
                </a:lnTo>
                <a:lnTo>
                  <a:pt x="1652" y="326"/>
                </a:lnTo>
                <a:lnTo>
                  <a:pt x="1652" y="326"/>
                </a:lnTo>
                <a:lnTo>
                  <a:pt x="1672" y="320"/>
                </a:lnTo>
                <a:lnTo>
                  <a:pt x="1696" y="316"/>
                </a:lnTo>
                <a:lnTo>
                  <a:pt x="1718" y="314"/>
                </a:lnTo>
                <a:lnTo>
                  <a:pt x="1740" y="314"/>
                </a:lnTo>
                <a:lnTo>
                  <a:pt x="1762" y="314"/>
                </a:lnTo>
                <a:lnTo>
                  <a:pt x="1784" y="316"/>
                </a:lnTo>
                <a:lnTo>
                  <a:pt x="1806" y="320"/>
                </a:lnTo>
                <a:lnTo>
                  <a:pt x="1826" y="324"/>
                </a:lnTo>
                <a:lnTo>
                  <a:pt x="1844" y="330"/>
                </a:lnTo>
                <a:lnTo>
                  <a:pt x="1858" y="336"/>
                </a:lnTo>
                <a:lnTo>
                  <a:pt x="1872" y="342"/>
                </a:lnTo>
                <a:lnTo>
                  <a:pt x="1884" y="350"/>
                </a:lnTo>
                <a:lnTo>
                  <a:pt x="1890" y="358"/>
                </a:lnTo>
                <a:lnTo>
                  <a:pt x="1894" y="364"/>
                </a:lnTo>
                <a:lnTo>
                  <a:pt x="1896" y="372"/>
                </a:lnTo>
                <a:lnTo>
                  <a:pt x="1892" y="380"/>
                </a:lnTo>
                <a:lnTo>
                  <a:pt x="1892" y="380"/>
                </a:lnTo>
                <a:lnTo>
                  <a:pt x="1886" y="388"/>
                </a:lnTo>
                <a:lnTo>
                  <a:pt x="1882" y="396"/>
                </a:lnTo>
                <a:lnTo>
                  <a:pt x="1880" y="406"/>
                </a:lnTo>
                <a:lnTo>
                  <a:pt x="1878" y="418"/>
                </a:lnTo>
                <a:lnTo>
                  <a:pt x="1876" y="444"/>
                </a:lnTo>
                <a:lnTo>
                  <a:pt x="1880" y="470"/>
                </a:lnTo>
                <a:lnTo>
                  <a:pt x="1884" y="496"/>
                </a:lnTo>
                <a:lnTo>
                  <a:pt x="1892" y="518"/>
                </a:lnTo>
                <a:lnTo>
                  <a:pt x="1900" y="534"/>
                </a:lnTo>
                <a:lnTo>
                  <a:pt x="1904" y="540"/>
                </a:lnTo>
                <a:lnTo>
                  <a:pt x="1908" y="544"/>
                </a:lnTo>
                <a:lnTo>
                  <a:pt x="1908" y="544"/>
                </a:lnTo>
                <a:close/>
                <a:moveTo>
                  <a:pt x="1388" y="184"/>
                </a:moveTo>
                <a:lnTo>
                  <a:pt x="1388" y="184"/>
                </a:lnTo>
                <a:lnTo>
                  <a:pt x="1396" y="178"/>
                </a:lnTo>
                <a:lnTo>
                  <a:pt x="1404" y="170"/>
                </a:lnTo>
                <a:lnTo>
                  <a:pt x="1422" y="152"/>
                </a:lnTo>
                <a:lnTo>
                  <a:pt x="1442" y="132"/>
                </a:lnTo>
                <a:lnTo>
                  <a:pt x="1454" y="122"/>
                </a:lnTo>
                <a:lnTo>
                  <a:pt x="1466" y="112"/>
                </a:lnTo>
                <a:lnTo>
                  <a:pt x="1480" y="102"/>
                </a:lnTo>
                <a:lnTo>
                  <a:pt x="1496" y="94"/>
                </a:lnTo>
                <a:lnTo>
                  <a:pt x="1512" y="88"/>
                </a:lnTo>
                <a:lnTo>
                  <a:pt x="1532" y="82"/>
                </a:lnTo>
                <a:lnTo>
                  <a:pt x="1554" y="80"/>
                </a:lnTo>
                <a:lnTo>
                  <a:pt x="1580" y="78"/>
                </a:lnTo>
                <a:lnTo>
                  <a:pt x="1608" y="80"/>
                </a:lnTo>
                <a:lnTo>
                  <a:pt x="1638" y="86"/>
                </a:lnTo>
                <a:lnTo>
                  <a:pt x="1638" y="86"/>
                </a:lnTo>
                <a:lnTo>
                  <a:pt x="1648" y="90"/>
                </a:lnTo>
                <a:lnTo>
                  <a:pt x="1658" y="94"/>
                </a:lnTo>
                <a:lnTo>
                  <a:pt x="1670" y="102"/>
                </a:lnTo>
                <a:lnTo>
                  <a:pt x="1680" y="112"/>
                </a:lnTo>
                <a:lnTo>
                  <a:pt x="1686" y="118"/>
                </a:lnTo>
                <a:lnTo>
                  <a:pt x="1688" y="126"/>
                </a:lnTo>
                <a:lnTo>
                  <a:pt x="1690" y="134"/>
                </a:lnTo>
                <a:lnTo>
                  <a:pt x="1692" y="144"/>
                </a:lnTo>
                <a:lnTo>
                  <a:pt x="1692" y="154"/>
                </a:lnTo>
                <a:lnTo>
                  <a:pt x="1688" y="166"/>
                </a:lnTo>
                <a:lnTo>
                  <a:pt x="1688" y="166"/>
                </a:lnTo>
                <a:lnTo>
                  <a:pt x="1684" y="174"/>
                </a:lnTo>
                <a:lnTo>
                  <a:pt x="1680" y="182"/>
                </a:lnTo>
                <a:lnTo>
                  <a:pt x="1678" y="192"/>
                </a:lnTo>
                <a:lnTo>
                  <a:pt x="1678" y="202"/>
                </a:lnTo>
                <a:lnTo>
                  <a:pt x="1680" y="210"/>
                </a:lnTo>
                <a:lnTo>
                  <a:pt x="1684" y="214"/>
                </a:lnTo>
                <a:lnTo>
                  <a:pt x="1688" y="216"/>
                </a:lnTo>
                <a:lnTo>
                  <a:pt x="1694" y="218"/>
                </a:lnTo>
                <a:lnTo>
                  <a:pt x="1702" y="220"/>
                </a:lnTo>
                <a:lnTo>
                  <a:pt x="1702" y="220"/>
                </a:lnTo>
                <a:lnTo>
                  <a:pt x="1710" y="218"/>
                </a:lnTo>
                <a:lnTo>
                  <a:pt x="1718" y="216"/>
                </a:lnTo>
                <a:lnTo>
                  <a:pt x="1726" y="214"/>
                </a:lnTo>
                <a:lnTo>
                  <a:pt x="1734" y="210"/>
                </a:lnTo>
                <a:lnTo>
                  <a:pt x="1746" y="198"/>
                </a:lnTo>
                <a:lnTo>
                  <a:pt x="1756" y="184"/>
                </a:lnTo>
                <a:lnTo>
                  <a:pt x="1758" y="176"/>
                </a:lnTo>
                <a:lnTo>
                  <a:pt x="1760" y="166"/>
                </a:lnTo>
                <a:lnTo>
                  <a:pt x="1762" y="158"/>
                </a:lnTo>
                <a:lnTo>
                  <a:pt x="1762" y="148"/>
                </a:lnTo>
                <a:lnTo>
                  <a:pt x="1760" y="138"/>
                </a:lnTo>
                <a:lnTo>
                  <a:pt x="1756" y="130"/>
                </a:lnTo>
                <a:lnTo>
                  <a:pt x="1752" y="120"/>
                </a:lnTo>
                <a:lnTo>
                  <a:pt x="1744" y="110"/>
                </a:lnTo>
                <a:lnTo>
                  <a:pt x="1744" y="110"/>
                </a:lnTo>
                <a:lnTo>
                  <a:pt x="1740" y="104"/>
                </a:lnTo>
                <a:lnTo>
                  <a:pt x="1738" y="98"/>
                </a:lnTo>
                <a:lnTo>
                  <a:pt x="1738" y="90"/>
                </a:lnTo>
                <a:lnTo>
                  <a:pt x="1740" y="84"/>
                </a:lnTo>
                <a:lnTo>
                  <a:pt x="1742" y="80"/>
                </a:lnTo>
                <a:lnTo>
                  <a:pt x="1746" y="78"/>
                </a:lnTo>
                <a:lnTo>
                  <a:pt x="1758" y="74"/>
                </a:lnTo>
                <a:lnTo>
                  <a:pt x="1776" y="72"/>
                </a:lnTo>
                <a:lnTo>
                  <a:pt x="1776" y="72"/>
                </a:lnTo>
                <a:lnTo>
                  <a:pt x="1788" y="74"/>
                </a:lnTo>
                <a:lnTo>
                  <a:pt x="1798" y="76"/>
                </a:lnTo>
                <a:lnTo>
                  <a:pt x="1810" y="80"/>
                </a:lnTo>
                <a:lnTo>
                  <a:pt x="1820" y="84"/>
                </a:lnTo>
                <a:lnTo>
                  <a:pt x="1830" y="90"/>
                </a:lnTo>
                <a:lnTo>
                  <a:pt x="1838" y="98"/>
                </a:lnTo>
                <a:lnTo>
                  <a:pt x="1854" y="114"/>
                </a:lnTo>
                <a:lnTo>
                  <a:pt x="1868" y="136"/>
                </a:lnTo>
                <a:lnTo>
                  <a:pt x="1878" y="160"/>
                </a:lnTo>
                <a:lnTo>
                  <a:pt x="1884" y="188"/>
                </a:lnTo>
                <a:lnTo>
                  <a:pt x="1886" y="220"/>
                </a:lnTo>
                <a:lnTo>
                  <a:pt x="1886" y="220"/>
                </a:lnTo>
                <a:lnTo>
                  <a:pt x="1888" y="230"/>
                </a:lnTo>
                <a:lnTo>
                  <a:pt x="1888" y="242"/>
                </a:lnTo>
                <a:lnTo>
                  <a:pt x="1886" y="254"/>
                </a:lnTo>
                <a:lnTo>
                  <a:pt x="1882" y="258"/>
                </a:lnTo>
                <a:lnTo>
                  <a:pt x="1878" y="262"/>
                </a:lnTo>
                <a:lnTo>
                  <a:pt x="1872" y="266"/>
                </a:lnTo>
                <a:lnTo>
                  <a:pt x="1866" y="268"/>
                </a:lnTo>
                <a:lnTo>
                  <a:pt x="1856" y="270"/>
                </a:lnTo>
                <a:lnTo>
                  <a:pt x="1846" y="268"/>
                </a:lnTo>
                <a:lnTo>
                  <a:pt x="1832" y="264"/>
                </a:lnTo>
                <a:lnTo>
                  <a:pt x="1816" y="260"/>
                </a:lnTo>
                <a:lnTo>
                  <a:pt x="1816" y="260"/>
                </a:lnTo>
                <a:lnTo>
                  <a:pt x="1800" y="254"/>
                </a:lnTo>
                <a:lnTo>
                  <a:pt x="1782" y="252"/>
                </a:lnTo>
                <a:lnTo>
                  <a:pt x="1760" y="248"/>
                </a:lnTo>
                <a:lnTo>
                  <a:pt x="1734" y="246"/>
                </a:lnTo>
                <a:lnTo>
                  <a:pt x="1708" y="248"/>
                </a:lnTo>
                <a:lnTo>
                  <a:pt x="1696" y="250"/>
                </a:lnTo>
                <a:lnTo>
                  <a:pt x="1682" y="254"/>
                </a:lnTo>
                <a:lnTo>
                  <a:pt x="1670" y="258"/>
                </a:lnTo>
                <a:lnTo>
                  <a:pt x="1660" y="264"/>
                </a:lnTo>
                <a:lnTo>
                  <a:pt x="1660" y="264"/>
                </a:lnTo>
                <a:lnTo>
                  <a:pt x="1638" y="276"/>
                </a:lnTo>
                <a:lnTo>
                  <a:pt x="1618" y="286"/>
                </a:lnTo>
                <a:lnTo>
                  <a:pt x="1598" y="292"/>
                </a:lnTo>
                <a:lnTo>
                  <a:pt x="1580" y="296"/>
                </a:lnTo>
                <a:lnTo>
                  <a:pt x="1562" y="296"/>
                </a:lnTo>
                <a:lnTo>
                  <a:pt x="1544" y="296"/>
                </a:lnTo>
                <a:lnTo>
                  <a:pt x="1526" y="292"/>
                </a:lnTo>
                <a:lnTo>
                  <a:pt x="1508" y="288"/>
                </a:lnTo>
                <a:lnTo>
                  <a:pt x="1508" y="288"/>
                </a:lnTo>
                <a:lnTo>
                  <a:pt x="1504" y="292"/>
                </a:lnTo>
                <a:lnTo>
                  <a:pt x="1502" y="296"/>
                </a:lnTo>
                <a:lnTo>
                  <a:pt x="1500" y="302"/>
                </a:lnTo>
                <a:lnTo>
                  <a:pt x="1500" y="306"/>
                </a:lnTo>
                <a:lnTo>
                  <a:pt x="1502" y="312"/>
                </a:lnTo>
                <a:lnTo>
                  <a:pt x="1510" y="316"/>
                </a:lnTo>
                <a:lnTo>
                  <a:pt x="1520" y="320"/>
                </a:lnTo>
                <a:lnTo>
                  <a:pt x="1520" y="320"/>
                </a:lnTo>
                <a:lnTo>
                  <a:pt x="1530" y="324"/>
                </a:lnTo>
                <a:lnTo>
                  <a:pt x="1546" y="334"/>
                </a:lnTo>
                <a:lnTo>
                  <a:pt x="1554" y="340"/>
                </a:lnTo>
                <a:lnTo>
                  <a:pt x="1558" y="346"/>
                </a:lnTo>
                <a:lnTo>
                  <a:pt x="1558" y="350"/>
                </a:lnTo>
                <a:lnTo>
                  <a:pt x="1556" y="352"/>
                </a:lnTo>
                <a:lnTo>
                  <a:pt x="1548" y="356"/>
                </a:lnTo>
                <a:lnTo>
                  <a:pt x="1548" y="356"/>
                </a:lnTo>
                <a:lnTo>
                  <a:pt x="1534" y="358"/>
                </a:lnTo>
                <a:lnTo>
                  <a:pt x="1520" y="362"/>
                </a:lnTo>
                <a:lnTo>
                  <a:pt x="1506" y="370"/>
                </a:lnTo>
                <a:lnTo>
                  <a:pt x="1494" y="378"/>
                </a:lnTo>
                <a:lnTo>
                  <a:pt x="1490" y="386"/>
                </a:lnTo>
                <a:lnTo>
                  <a:pt x="1486" y="392"/>
                </a:lnTo>
                <a:lnTo>
                  <a:pt x="1482" y="400"/>
                </a:lnTo>
                <a:lnTo>
                  <a:pt x="1480" y="410"/>
                </a:lnTo>
                <a:lnTo>
                  <a:pt x="1478" y="422"/>
                </a:lnTo>
                <a:lnTo>
                  <a:pt x="1478" y="434"/>
                </a:lnTo>
                <a:lnTo>
                  <a:pt x="1478" y="448"/>
                </a:lnTo>
                <a:lnTo>
                  <a:pt x="1480" y="464"/>
                </a:lnTo>
                <a:lnTo>
                  <a:pt x="1480" y="464"/>
                </a:lnTo>
                <a:lnTo>
                  <a:pt x="1476" y="468"/>
                </a:lnTo>
                <a:lnTo>
                  <a:pt x="1470" y="472"/>
                </a:lnTo>
                <a:lnTo>
                  <a:pt x="1462" y="472"/>
                </a:lnTo>
                <a:lnTo>
                  <a:pt x="1452" y="470"/>
                </a:lnTo>
                <a:lnTo>
                  <a:pt x="1442" y="464"/>
                </a:lnTo>
                <a:lnTo>
                  <a:pt x="1432" y="452"/>
                </a:lnTo>
                <a:lnTo>
                  <a:pt x="1422" y="432"/>
                </a:lnTo>
                <a:lnTo>
                  <a:pt x="1422" y="432"/>
                </a:lnTo>
                <a:lnTo>
                  <a:pt x="1422" y="426"/>
                </a:lnTo>
                <a:lnTo>
                  <a:pt x="1418" y="412"/>
                </a:lnTo>
                <a:lnTo>
                  <a:pt x="1412" y="396"/>
                </a:lnTo>
                <a:lnTo>
                  <a:pt x="1408" y="388"/>
                </a:lnTo>
                <a:lnTo>
                  <a:pt x="1404" y="382"/>
                </a:lnTo>
                <a:lnTo>
                  <a:pt x="1404" y="382"/>
                </a:lnTo>
                <a:lnTo>
                  <a:pt x="1398" y="378"/>
                </a:lnTo>
                <a:lnTo>
                  <a:pt x="1392" y="380"/>
                </a:lnTo>
                <a:lnTo>
                  <a:pt x="1386" y="384"/>
                </a:lnTo>
                <a:lnTo>
                  <a:pt x="1382" y="390"/>
                </a:lnTo>
                <a:lnTo>
                  <a:pt x="1378" y="402"/>
                </a:lnTo>
                <a:lnTo>
                  <a:pt x="1378" y="414"/>
                </a:lnTo>
                <a:lnTo>
                  <a:pt x="1382" y="428"/>
                </a:lnTo>
                <a:lnTo>
                  <a:pt x="1388" y="446"/>
                </a:lnTo>
                <a:lnTo>
                  <a:pt x="1388" y="446"/>
                </a:lnTo>
                <a:lnTo>
                  <a:pt x="1402" y="476"/>
                </a:lnTo>
                <a:lnTo>
                  <a:pt x="1414" y="498"/>
                </a:lnTo>
                <a:lnTo>
                  <a:pt x="1420" y="508"/>
                </a:lnTo>
                <a:lnTo>
                  <a:pt x="1422" y="520"/>
                </a:lnTo>
                <a:lnTo>
                  <a:pt x="1424" y="534"/>
                </a:lnTo>
                <a:lnTo>
                  <a:pt x="1424" y="552"/>
                </a:lnTo>
                <a:lnTo>
                  <a:pt x="1424" y="552"/>
                </a:lnTo>
                <a:lnTo>
                  <a:pt x="1424" y="574"/>
                </a:lnTo>
                <a:lnTo>
                  <a:pt x="1426" y="596"/>
                </a:lnTo>
                <a:lnTo>
                  <a:pt x="1428" y="620"/>
                </a:lnTo>
                <a:lnTo>
                  <a:pt x="1432" y="644"/>
                </a:lnTo>
                <a:lnTo>
                  <a:pt x="1438" y="668"/>
                </a:lnTo>
                <a:lnTo>
                  <a:pt x="1446" y="692"/>
                </a:lnTo>
                <a:lnTo>
                  <a:pt x="1456" y="714"/>
                </a:lnTo>
                <a:lnTo>
                  <a:pt x="1468" y="736"/>
                </a:lnTo>
                <a:lnTo>
                  <a:pt x="1468" y="736"/>
                </a:lnTo>
                <a:lnTo>
                  <a:pt x="1478" y="756"/>
                </a:lnTo>
                <a:lnTo>
                  <a:pt x="1486" y="774"/>
                </a:lnTo>
                <a:lnTo>
                  <a:pt x="1490" y="790"/>
                </a:lnTo>
                <a:lnTo>
                  <a:pt x="1492" y="806"/>
                </a:lnTo>
                <a:lnTo>
                  <a:pt x="1494" y="830"/>
                </a:lnTo>
                <a:lnTo>
                  <a:pt x="1496" y="840"/>
                </a:lnTo>
                <a:lnTo>
                  <a:pt x="1500" y="848"/>
                </a:lnTo>
                <a:lnTo>
                  <a:pt x="1500" y="848"/>
                </a:lnTo>
                <a:lnTo>
                  <a:pt x="1508" y="858"/>
                </a:lnTo>
                <a:lnTo>
                  <a:pt x="1520" y="870"/>
                </a:lnTo>
                <a:lnTo>
                  <a:pt x="1534" y="884"/>
                </a:lnTo>
                <a:lnTo>
                  <a:pt x="1548" y="900"/>
                </a:lnTo>
                <a:lnTo>
                  <a:pt x="1562" y="920"/>
                </a:lnTo>
                <a:lnTo>
                  <a:pt x="1568" y="928"/>
                </a:lnTo>
                <a:lnTo>
                  <a:pt x="1574" y="940"/>
                </a:lnTo>
                <a:lnTo>
                  <a:pt x="1576" y="950"/>
                </a:lnTo>
                <a:lnTo>
                  <a:pt x="1578" y="962"/>
                </a:lnTo>
                <a:lnTo>
                  <a:pt x="1578" y="972"/>
                </a:lnTo>
                <a:lnTo>
                  <a:pt x="1576" y="984"/>
                </a:lnTo>
                <a:lnTo>
                  <a:pt x="1576" y="984"/>
                </a:lnTo>
                <a:lnTo>
                  <a:pt x="1570" y="1008"/>
                </a:lnTo>
                <a:lnTo>
                  <a:pt x="1562" y="1032"/>
                </a:lnTo>
                <a:lnTo>
                  <a:pt x="1550" y="1052"/>
                </a:lnTo>
                <a:lnTo>
                  <a:pt x="1538" y="1072"/>
                </a:lnTo>
                <a:lnTo>
                  <a:pt x="1530" y="1080"/>
                </a:lnTo>
                <a:lnTo>
                  <a:pt x="1522" y="1088"/>
                </a:lnTo>
                <a:lnTo>
                  <a:pt x="1512" y="1094"/>
                </a:lnTo>
                <a:lnTo>
                  <a:pt x="1502" y="1100"/>
                </a:lnTo>
                <a:lnTo>
                  <a:pt x="1490" y="1104"/>
                </a:lnTo>
                <a:lnTo>
                  <a:pt x="1478" y="1108"/>
                </a:lnTo>
                <a:lnTo>
                  <a:pt x="1464" y="1110"/>
                </a:lnTo>
                <a:lnTo>
                  <a:pt x="1448" y="1110"/>
                </a:lnTo>
                <a:lnTo>
                  <a:pt x="1448" y="1110"/>
                </a:lnTo>
                <a:lnTo>
                  <a:pt x="1420" y="1112"/>
                </a:lnTo>
                <a:lnTo>
                  <a:pt x="1396" y="1116"/>
                </a:lnTo>
                <a:lnTo>
                  <a:pt x="1374" y="1124"/>
                </a:lnTo>
                <a:lnTo>
                  <a:pt x="1356" y="1132"/>
                </a:lnTo>
                <a:lnTo>
                  <a:pt x="1322" y="1152"/>
                </a:lnTo>
                <a:lnTo>
                  <a:pt x="1304" y="1160"/>
                </a:lnTo>
                <a:lnTo>
                  <a:pt x="1286" y="1166"/>
                </a:lnTo>
                <a:lnTo>
                  <a:pt x="1286" y="1166"/>
                </a:lnTo>
                <a:lnTo>
                  <a:pt x="1276" y="1168"/>
                </a:lnTo>
                <a:lnTo>
                  <a:pt x="1262" y="1168"/>
                </a:lnTo>
                <a:lnTo>
                  <a:pt x="1248" y="1168"/>
                </a:lnTo>
                <a:lnTo>
                  <a:pt x="1234" y="1164"/>
                </a:lnTo>
                <a:lnTo>
                  <a:pt x="1220" y="1160"/>
                </a:lnTo>
                <a:lnTo>
                  <a:pt x="1204" y="1152"/>
                </a:lnTo>
                <a:lnTo>
                  <a:pt x="1188" y="1144"/>
                </a:lnTo>
                <a:lnTo>
                  <a:pt x="1172" y="1132"/>
                </a:lnTo>
                <a:lnTo>
                  <a:pt x="1158" y="1116"/>
                </a:lnTo>
                <a:lnTo>
                  <a:pt x="1144" y="1098"/>
                </a:lnTo>
                <a:lnTo>
                  <a:pt x="1132" y="1076"/>
                </a:lnTo>
                <a:lnTo>
                  <a:pt x="1122" y="1052"/>
                </a:lnTo>
                <a:lnTo>
                  <a:pt x="1114" y="1024"/>
                </a:lnTo>
                <a:lnTo>
                  <a:pt x="1106" y="990"/>
                </a:lnTo>
                <a:lnTo>
                  <a:pt x="1102" y="954"/>
                </a:lnTo>
                <a:lnTo>
                  <a:pt x="1102" y="912"/>
                </a:lnTo>
                <a:lnTo>
                  <a:pt x="1102" y="912"/>
                </a:lnTo>
                <a:lnTo>
                  <a:pt x="1102" y="896"/>
                </a:lnTo>
                <a:lnTo>
                  <a:pt x="1100" y="878"/>
                </a:lnTo>
                <a:lnTo>
                  <a:pt x="1096" y="852"/>
                </a:lnTo>
                <a:lnTo>
                  <a:pt x="1088" y="820"/>
                </a:lnTo>
                <a:lnTo>
                  <a:pt x="1078" y="780"/>
                </a:lnTo>
                <a:lnTo>
                  <a:pt x="1060" y="738"/>
                </a:lnTo>
                <a:lnTo>
                  <a:pt x="1038" y="688"/>
                </a:lnTo>
                <a:lnTo>
                  <a:pt x="1038" y="688"/>
                </a:lnTo>
                <a:lnTo>
                  <a:pt x="1036" y="674"/>
                </a:lnTo>
                <a:lnTo>
                  <a:pt x="1036" y="642"/>
                </a:lnTo>
                <a:lnTo>
                  <a:pt x="1038" y="624"/>
                </a:lnTo>
                <a:lnTo>
                  <a:pt x="1042" y="606"/>
                </a:lnTo>
                <a:lnTo>
                  <a:pt x="1050" y="592"/>
                </a:lnTo>
                <a:lnTo>
                  <a:pt x="1054" y="586"/>
                </a:lnTo>
                <a:lnTo>
                  <a:pt x="1060" y="582"/>
                </a:lnTo>
                <a:lnTo>
                  <a:pt x="1060" y="582"/>
                </a:lnTo>
                <a:lnTo>
                  <a:pt x="1060" y="568"/>
                </a:lnTo>
                <a:lnTo>
                  <a:pt x="1062" y="554"/>
                </a:lnTo>
                <a:lnTo>
                  <a:pt x="1060" y="536"/>
                </a:lnTo>
                <a:lnTo>
                  <a:pt x="1058" y="520"/>
                </a:lnTo>
                <a:lnTo>
                  <a:pt x="1052" y="504"/>
                </a:lnTo>
                <a:lnTo>
                  <a:pt x="1046" y="498"/>
                </a:lnTo>
                <a:lnTo>
                  <a:pt x="1040" y="492"/>
                </a:lnTo>
                <a:lnTo>
                  <a:pt x="1034" y="488"/>
                </a:lnTo>
                <a:lnTo>
                  <a:pt x="1024" y="486"/>
                </a:lnTo>
                <a:lnTo>
                  <a:pt x="1024" y="486"/>
                </a:lnTo>
                <a:lnTo>
                  <a:pt x="1022" y="490"/>
                </a:lnTo>
                <a:lnTo>
                  <a:pt x="1016" y="498"/>
                </a:lnTo>
                <a:lnTo>
                  <a:pt x="1016" y="506"/>
                </a:lnTo>
                <a:lnTo>
                  <a:pt x="1014" y="512"/>
                </a:lnTo>
                <a:lnTo>
                  <a:pt x="1016" y="518"/>
                </a:lnTo>
                <a:lnTo>
                  <a:pt x="1020" y="526"/>
                </a:lnTo>
                <a:lnTo>
                  <a:pt x="1020" y="526"/>
                </a:lnTo>
                <a:lnTo>
                  <a:pt x="1024" y="534"/>
                </a:lnTo>
                <a:lnTo>
                  <a:pt x="1026" y="540"/>
                </a:lnTo>
                <a:lnTo>
                  <a:pt x="1026" y="548"/>
                </a:lnTo>
                <a:lnTo>
                  <a:pt x="1026" y="556"/>
                </a:lnTo>
                <a:lnTo>
                  <a:pt x="1024" y="564"/>
                </a:lnTo>
                <a:lnTo>
                  <a:pt x="1020" y="572"/>
                </a:lnTo>
                <a:lnTo>
                  <a:pt x="1014" y="578"/>
                </a:lnTo>
                <a:lnTo>
                  <a:pt x="1008" y="584"/>
                </a:lnTo>
                <a:lnTo>
                  <a:pt x="1008" y="584"/>
                </a:lnTo>
                <a:lnTo>
                  <a:pt x="1002" y="592"/>
                </a:lnTo>
                <a:lnTo>
                  <a:pt x="1000" y="600"/>
                </a:lnTo>
                <a:lnTo>
                  <a:pt x="998" y="610"/>
                </a:lnTo>
                <a:lnTo>
                  <a:pt x="998" y="622"/>
                </a:lnTo>
                <a:lnTo>
                  <a:pt x="996" y="638"/>
                </a:lnTo>
                <a:lnTo>
                  <a:pt x="996" y="644"/>
                </a:lnTo>
                <a:lnTo>
                  <a:pt x="992" y="646"/>
                </a:lnTo>
                <a:lnTo>
                  <a:pt x="992" y="646"/>
                </a:lnTo>
                <a:lnTo>
                  <a:pt x="986" y="646"/>
                </a:lnTo>
                <a:lnTo>
                  <a:pt x="980" y="642"/>
                </a:lnTo>
                <a:lnTo>
                  <a:pt x="974" y="636"/>
                </a:lnTo>
                <a:lnTo>
                  <a:pt x="968" y="626"/>
                </a:lnTo>
                <a:lnTo>
                  <a:pt x="966" y="608"/>
                </a:lnTo>
                <a:lnTo>
                  <a:pt x="968" y="582"/>
                </a:lnTo>
                <a:lnTo>
                  <a:pt x="976" y="548"/>
                </a:lnTo>
                <a:lnTo>
                  <a:pt x="976" y="548"/>
                </a:lnTo>
                <a:lnTo>
                  <a:pt x="974" y="532"/>
                </a:lnTo>
                <a:lnTo>
                  <a:pt x="974" y="514"/>
                </a:lnTo>
                <a:lnTo>
                  <a:pt x="974" y="494"/>
                </a:lnTo>
                <a:lnTo>
                  <a:pt x="978" y="472"/>
                </a:lnTo>
                <a:lnTo>
                  <a:pt x="984" y="452"/>
                </a:lnTo>
                <a:lnTo>
                  <a:pt x="990" y="444"/>
                </a:lnTo>
                <a:lnTo>
                  <a:pt x="996" y="436"/>
                </a:lnTo>
                <a:lnTo>
                  <a:pt x="1002" y="430"/>
                </a:lnTo>
                <a:lnTo>
                  <a:pt x="1012" y="424"/>
                </a:lnTo>
                <a:lnTo>
                  <a:pt x="1012" y="424"/>
                </a:lnTo>
                <a:lnTo>
                  <a:pt x="1030" y="416"/>
                </a:lnTo>
                <a:lnTo>
                  <a:pt x="1050" y="406"/>
                </a:lnTo>
                <a:lnTo>
                  <a:pt x="1070" y="392"/>
                </a:lnTo>
                <a:lnTo>
                  <a:pt x="1090" y="376"/>
                </a:lnTo>
                <a:lnTo>
                  <a:pt x="1110" y="354"/>
                </a:lnTo>
                <a:lnTo>
                  <a:pt x="1130" y="328"/>
                </a:lnTo>
                <a:lnTo>
                  <a:pt x="1150" y="294"/>
                </a:lnTo>
                <a:lnTo>
                  <a:pt x="1172" y="254"/>
                </a:lnTo>
                <a:lnTo>
                  <a:pt x="1172" y="254"/>
                </a:lnTo>
                <a:lnTo>
                  <a:pt x="1188" y="240"/>
                </a:lnTo>
                <a:lnTo>
                  <a:pt x="1204" y="230"/>
                </a:lnTo>
                <a:lnTo>
                  <a:pt x="1226" y="218"/>
                </a:lnTo>
                <a:lnTo>
                  <a:pt x="1236" y="214"/>
                </a:lnTo>
                <a:lnTo>
                  <a:pt x="1248" y="212"/>
                </a:lnTo>
                <a:lnTo>
                  <a:pt x="1260" y="210"/>
                </a:lnTo>
                <a:lnTo>
                  <a:pt x="1272" y="212"/>
                </a:lnTo>
                <a:lnTo>
                  <a:pt x="1282" y="214"/>
                </a:lnTo>
                <a:lnTo>
                  <a:pt x="1292" y="220"/>
                </a:lnTo>
                <a:lnTo>
                  <a:pt x="1302" y="230"/>
                </a:lnTo>
                <a:lnTo>
                  <a:pt x="1310" y="244"/>
                </a:lnTo>
                <a:lnTo>
                  <a:pt x="1310" y="244"/>
                </a:lnTo>
                <a:lnTo>
                  <a:pt x="1312" y="252"/>
                </a:lnTo>
                <a:lnTo>
                  <a:pt x="1314" y="262"/>
                </a:lnTo>
                <a:lnTo>
                  <a:pt x="1314" y="274"/>
                </a:lnTo>
                <a:lnTo>
                  <a:pt x="1314" y="290"/>
                </a:lnTo>
                <a:lnTo>
                  <a:pt x="1308" y="310"/>
                </a:lnTo>
                <a:lnTo>
                  <a:pt x="1300" y="332"/>
                </a:lnTo>
                <a:lnTo>
                  <a:pt x="1286" y="356"/>
                </a:lnTo>
                <a:lnTo>
                  <a:pt x="1286" y="356"/>
                </a:lnTo>
                <a:lnTo>
                  <a:pt x="1272" y="378"/>
                </a:lnTo>
                <a:lnTo>
                  <a:pt x="1260" y="396"/>
                </a:lnTo>
                <a:lnTo>
                  <a:pt x="1254" y="412"/>
                </a:lnTo>
                <a:lnTo>
                  <a:pt x="1250" y="426"/>
                </a:lnTo>
                <a:lnTo>
                  <a:pt x="1248" y="438"/>
                </a:lnTo>
                <a:lnTo>
                  <a:pt x="1246" y="450"/>
                </a:lnTo>
                <a:lnTo>
                  <a:pt x="1248" y="478"/>
                </a:lnTo>
                <a:lnTo>
                  <a:pt x="1248" y="478"/>
                </a:lnTo>
                <a:lnTo>
                  <a:pt x="1236" y="488"/>
                </a:lnTo>
                <a:lnTo>
                  <a:pt x="1210" y="514"/>
                </a:lnTo>
                <a:lnTo>
                  <a:pt x="1196" y="530"/>
                </a:lnTo>
                <a:lnTo>
                  <a:pt x="1184" y="546"/>
                </a:lnTo>
                <a:lnTo>
                  <a:pt x="1176" y="562"/>
                </a:lnTo>
                <a:lnTo>
                  <a:pt x="1172" y="570"/>
                </a:lnTo>
                <a:lnTo>
                  <a:pt x="1172" y="576"/>
                </a:lnTo>
                <a:lnTo>
                  <a:pt x="1172" y="576"/>
                </a:lnTo>
                <a:lnTo>
                  <a:pt x="1170" y="608"/>
                </a:lnTo>
                <a:lnTo>
                  <a:pt x="1172" y="628"/>
                </a:lnTo>
                <a:lnTo>
                  <a:pt x="1174" y="648"/>
                </a:lnTo>
                <a:lnTo>
                  <a:pt x="1178" y="668"/>
                </a:lnTo>
                <a:lnTo>
                  <a:pt x="1184" y="688"/>
                </a:lnTo>
                <a:lnTo>
                  <a:pt x="1194" y="706"/>
                </a:lnTo>
                <a:lnTo>
                  <a:pt x="1206" y="720"/>
                </a:lnTo>
                <a:lnTo>
                  <a:pt x="1206" y="720"/>
                </a:lnTo>
                <a:lnTo>
                  <a:pt x="1208" y="742"/>
                </a:lnTo>
                <a:lnTo>
                  <a:pt x="1212" y="794"/>
                </a:lnTo>
                <a:lnTo>
                  <a:pt x="1218" y="826"/>
                </a:lnTo>
                <a:lnTo>
                  <a:pt x="1224" y="858"/>
                </a:lnTo>
                <a:lnTo>
                  <a:pt x="1232" y="890"/>
                </a:lnTo>
                <a:lnTo>
                  <a:pt x="1244" y="916"/>
                </a:lnTo>
                <a:lnTo>
                  <a:pt x="1244" y="916"/>
                </a:lnTo>
                <a:lnTo>
                  <a:pt x="1264" y="956"/>
                </a:lnTo>
                <a:lnTo>
                  <a:pt x="1274" y="972"/>
                </a:lnTo>
                <a:lnTo>
                  <a:pt x="1284" y="984"/>
                </a:lnTo>
                <a:lnTo>
                  <a:pt x="1294" y="994"/>
                </a:lnTo>
                <a:lnTo>
                  <a:pt x="1306" y="1002"/>
                </a:lnTo>
                <a:lnTo>
                  <a:pt x="1322" y="1006"/>
                </a:lnTo>
                <a:lnTo>
                  <a:pt x="1340" y="1006"/>
                </a:lnTo>
                <a:lnTo>
                  <a:pt x="1340" y="1006"/>
                </a:lnTo>
                <a:lnTo>
                  <a:pt x="1342" y="1004"/>
                </a:lnTo>
                <a:lnTo>
                  <a:pt x="1342" y="1000"/>
                </a:lnTo>
                <a:lnTo>
                  <a:pt x="1340" y="994"/>
                </a:lnTo>
                <a:lnTo>
                  <a:pt x="1338" y="988"/>
                </a:lnTo>
                <a:lnTo>
                  <a:pt x="1330" y="978"/>
                </a:lnTo>
                <a:lnTo>
                  <a:pt x="1316" y="966"/>
                </a:lnTo>
                <a:lnTo>
                  <a:pt x="1296" y="950"/>
                </a:lnTo>
                <a:lnTo>
                  <a:pt x="1296" y="950"/>
                </a:lnTo>
                <a:lnTo>
                  <a:pt x="1294" y="948"/>
                </a:lnTo>
                <a:lnTo>
                  <a:pt x="1290" y="944"/>
                </a:lnTo>
                <a:lnTo>
                  <a:pt x="1284" y="932"/>
                </a:lnTo>
                <a:lnTo>
                  <a:pt x="1276" y="914"/>
                </a:lnTo>
                <a:lnTo>
                  <a:pt x="1268" y="886"/>
                </a:lnTo>
                <a:lnTo>
                  <a:pt x="1260" y="846"/>
                </a:lnTo>
                <a:lnTo>
                  <a:pt x="1252" y="790"/>
                </a:lnTo>
                <a:lnTo>
                  <a:pt x="1246" y="720"/>
                </a:lnTo>
                <a:lnTo>
                  <a:pt x="1246" y="720"/>
                </a:lnTo>
                <a:lnTo>
                  <a:pt x="1236" y="704"/>
                </a:lnTo>
                <a:lnTo>
                  <a:pt x="1226" y="684"/>
                </a:lnTo>
                <a:lnTo>
                  <a:pt x="1220" y="660"/>
                </a:lnTo>
                <a:lnTo>
                  <a:pt x="1218" y="646"/>
                </a:lnTo>
                <a:lnTo>
                  <a:pt x="1216" y="632"/>
                </a:lnTo>
                <a:lnTo>
                  <a:pt x="1218" y="616"/>
                </a:lnTo>
                <a:lnTo>
                  <a:pt x="1222" y="600"/>
                </a:lnTo>
                <a:lnTo>
                  <a:pt x="1228" y="584"/>
                </a:lnTo>
                <a:lnTo>
                  <a:pt x="1236" y="568"/>
                </a:lnTo>
                <a:lnTo>
                  <a:pt x="1248" y="552"/>
                </a:lnTo>
                <a:lnTo>
                  <a:pt x="1264" y="536"/>
                </a:lnTo>
                <a:lnTo>
                  <a:pt x="1264" y="536"/>
                </a:lnTo>
                <a:lnTo>
                  <a:pt x="1272" y="528"/>
                </a:lnTo>
                <a:lnTo>
                  <a:pt x="1280" y="518"/>
                </a:lnTo>
                <a:lnTo>
                  <a:pt x="1290" y="504"/>
                </a:lnTo>
                <a:lnTo>
                  <a:pt x="1298" y="488"/>
                </a:lnTo>
                <a:lnTo>
                  <a:pt x="1306" y="472"/>
                </a:lnTo>
                <a:lnTo>
                  <a:pt x="1310" y="452"/>
                </a:lnTo>
                <a:lnTo>
                  <a:pt x="1310" y="442"/>
                </a:lnTo>
                <a:lnTo>
                  <a:pt x="1310" y="432"/>
                </a:lnTo>
                <a:lnTo>
                  <a:pt x="1310" y="432"/>
                </a:lnTo>
                <a:lnTo>
                  <a:pt x="1312" y="422"/>
                </a:lnTo>
                <a:lnTo>
                  <a:pt x="1318" y="400"/>
                </a:lnTo>
                <a:lnTo>
                  <a:pt x="1326" y="386"/>
                </a:lnTo>
                <a:lnTo>
                  <a:pt x="1334" y="372"/>
                </a:lnTo>
                <a:lnTo>
                  <a:pt x="1344" y="360"/>
                </a:lnTo>
                <a:lnTo>
                  <a:pt x="1358" y="350"/>
                </a:lnTo>
                <a:lnTo>
                  <a:pt x="1358" y="350"/>
                </a:lnTo>
                <a:lnTo>
                  <a:pt x="1356" y="328"/>
                </a:lnTo>
                <a:lnTo>
                  <a:pt x="1354" y="306"/>
                </a:lnTo>
                <a:lnTo>
                  <a:pt x="1354" y="278"/>
                </a:lnTo>
                <a:lnTo>
                  <a:pt x="1356" y="250"/>
                </a:lnTo>
                <a:lnTo>
                  <a:pt x="1362" y="222"/>
                </a:lnTo>
                <a:lnTo>
                  <a:pt x="1366" y="210"/>
                </a:lnTo>
                <a:lnTo>
                  <a:pt x="1372" y="200"/>
                </a:lnTo>
                <a:lnTo>
                  <a:pt x="1380" y="192"/>
                </a:lnTo>
                <a:lnTo>
                  <a:pt x="1388" y="184"/>
                </a:lnTo>
                <a:lnTo>
                  <a:pt x="1388" y="184"/>
                </a:lnTo>
                <a:close/>
                <a:moveTo>
                  <a:pt x="376" y="984"/>
                </a:moveTo>
                <a:lnTo>
                  <a:pt x="376" y="984"/>
                </a:lnTo>
                <a:lnTo>
                  <a:pt x="366" y="1000"/>
                </a:lnTo>
                <a:lnTo>
                  <a:pt x="354" y="1014"/>
                </a:lnTo>
                <a:lnTo>
                  <a:pt x="340" y="1026"/>
                </a:lnTo>
                <a:lnTo>
                  <a:pt x="332" y="1030"/>
                </a:lnTo>
                <a:lnTo>
                  <a:pt x="324" y="1034"/>
                </a:lnTo>
                <a:lnTo>
                  <a:pt x="318" y="1036"/>
                </a:lnTo>
                <a:lnTo>
                  <a:pt x="312" y="1034"/>
                </a:lnTo>
                <a:lnTo>
                  <a:pt x="306" y="1030"/>
                </a:lnTo>
                <a:lnTo>
                  <a:pt x="300" y="1022"/>
                </a:lnTo>
                <a:lnTo>
                  <a:pt x="296" y="1010"/>
                </a:lnTo>
                <a:lnTo>
                  <a:pt x="294" y="996"/>
                </a:lnTo>
                <a:lnTo>
                  <a:pt x="294" y="996"/>
                </a:lnTo>
                <a:lnTo>
                  <a:pt x="308" y="976"/>
                </a:lnTo>
                <a:lnTo>
                  <a:pt x="322" y="958"/>
                </a:lnTo>
                <a:lnTo>
                  <a:pt x="342" y="936"/>
                </a:lnTo>
                <a:lnTo>
                  <a:pt x="362" y="916"/>
                </a:lnTo>
                <a:lnTo>
                  <a:pt x="386" y="896"/>
                </a:lnTo>
                <a:lnTo>
                  <a:pt x="398" y="888"/>
                </a:lnTo>
                <a:lnTo>
                  <a:pt x="410" y="882"/>
                </a:lnTo>
                <a:lnTo>
                  <a:pt x="422" y="880"/>
                </a:lnTo>
                <a:lnTo>
                  <a:pt x="432" y="878"/>
                </a:lnTo>
                <a:lnTo>
                  <a:pt x="432" y="878"/>
                </a:lnTo>
                <a:lnTo>
                  <a:pt x="444" y="880"/>
                </a:lnTo>
                <a:lnTo>
                  <a:pt x="454" y="882"/>
                </a:lnTo>
                <a:lnTo>
                  <a:pt x="466" y="888"/>
                </a:lnTo>
                <a:lnTo>
                  <a:pt x="476" y="896"/>
                </a:lnTo>
                <a:lnTo>
                  <a:pt x="486" y="906"/>
                </a:lnTo>
                <a:lnTo>
                  <a:pt x="496" y="918"/>
                </a:lnTo>
                <a:lnTo>
                  <a:pt x="504" y="930"/>
                </a:lnTo>
                <a:lnTo>
                  <a:pt x="512" y="946"/>
                </a:lnTo>
                <a:lnTo>
                  <a:pt x="518" y="962"/>
                </a:lnTo>
                <a:lnTo>
                  <a:pt x="524" y="978"/>
                </a:lnTo>
                <a:lnTo>
                  <a:pt x="528" y="996"/>
                </a:lnTo>
                <a:lnTo>
                  <a:pt x="530" y="1016"/>
                </a:lnTo>
                <a:lnTo>
                  <a:pt x="532" y="1034"/>
                </a:lnTo>
                <a:lnTo>
                  <a:pt x="530" y="1054"/>
                </a:lnTo>
                <a:lnTo>
                  <a:pt x="528" y="1076"/>
                </a:lnTo>
                <a:lnTo>
                  <a:pt x="524" y="1096"/>
                </a:lnTo>
                <a:lnTo>
                  <a:pt x="524" y="1096"/>
                </a:lnTo>
                <a:lnTo>
                  <a:pt x="520" y="1106"/>
                </a:lnTo>
                <a:lnTo>
                  <a:pt x="518" y="1116"/>
                </a:lnTo>
                <a:lnTo>
                  <a:pt x="518" y="1124"/>
                </a:lnTo>
                <a:lnTo>
                  <a:pt x="518" y="1126"/>
                </a:lnTo>
                <a:lnTo>
                  <a:pt x="520" y="1128"/>
                </a:lnTo>
                <a:lnTo>
                  <a:pt x="524" y="1128"/>
                </a:lnTo>
                <a:lnTo>
                  <a:pt x="526" y="1126"/>
                </a:lnTo>
                <a:lnTo>
                  <a:pt x="538" y="1114"/>
                </a:lnTo>
                <a:lnTo>
                  <a:pt x="556" y="1092"/>
                </a:lnTo>
                <a:lnTo>
                  <a:pt x="556" y="1092"/>
                </a:lnTo>
                <a:lnTo>
                  <a:pt x="560" y="1080"/>
                </a:lnTo>
                <a:lnTo>
                  <a:pt x="568" y="1054"/>
                </a:lnTo>
                <a:lnTo>
                  <a:pt x="572" y="1038"/>
                </a:lnTo>
                <a:lnTo>
                  <a:pt x="574" y="1020"/>
                </a:lnTo>
                <a:lnTo>
                  <a:pt x="574" y="1004"/>
                </a:lnTo>
                <a:lnTo>
                  <a:pt x="572" y="990"/>
                </a:lnTo>
                <a:lnTo>
                  <a:pt x="572" y="990"/>
                </a:lnTo>
                <a:lnTo>
                  <a:pt x="576" y="990"/>
                </a:lnTo>
                <a:lnTo>
                  <a:pt x="584" y="990"/>
                </a:lnTo>
                <a:lnTo>
                  <a:pt x="592" y="994"/>
                </a:lnTo>
                <a:lnTo>
                  <a:pt x="604" y="1004"/>
                </a:lnTo>
                <a:lnTo>
                  <a:pt x="620" y="1018"/>
                </a:lnTo>
                <a:lnTo>
                  <a:pt x="636" y="1040"/>
                </a:lnTo>
                <a:lnTo>
                  <a:pt x="656" y="1070"/>
                </a:lnTo>
                <a:lnTo>
                  <a:pt x="656" y="1070"/>
                </a:lnTo>
                <a:lnTo>
                  <a:pt x="678" y="1102"/>
                </a:lnTo>
                <a:lnTo>
                  <a:pt x="698" y="1126"/>
                </a:lnTo>
                <a:lnTo>
                  <a:pt x="718" y="1146"/>
                </a:lnTo>
                <a:lnTo>
                  <a:pt x="738" y="1160"/>
                </a:lnTo>
                <a:lnTo>
                  <a:pt x="758" y="1172"/>
                </a:lnTo>
                <a:lnTo>
                  <a:pt x="778" y="1178"/>
                </a:lnTo>
                <a:lnTo>
                  <a:pt x="798" y="1184"/>
                </a:lnTo>
                <a:lnTo>
                  <a:pt x="820" y="1188"/>
                </a:lnTo>
                <a:lnTo>
                  <a:pt x="820" y="1188"/>
                </a:lnTo>
                <a:lnTo>
                  <a:pt x="830" y="1190"/>
                </a:lnTo>
                <a:lnTo>
                  <a:pt x="840" y="1194"/>
                </a:lnTo>
                <a:lnTo>
                  <a:pt x="858" y="1204"/>
                </a:lnTo>
                <a:lnTo>
                  <a:pt x="874" y="1218"/>
                </a:lnTo>
                <a:lnTo>
                  <a:pt x="888" y="1234"/>
                </a:lnTo>
                <a:lnTo>
                  <a:pt x="900" y="1250"/>
                </a:lnTo>
                <a:lnTo>
                  <a:pt x="908" y="1268"/>
                </a:lnTo>
                <a:lnTo>
                  <a:pt x="914" y="1282"/>
                </a:lnTo>
                <a:lnTo>
                  <a:pt x="916" y="1294"/>
                </a:lnTo>
                <a:lnTo>
                  <a:pt x="916" y="1294"/>
                </a:lnTo>
                <a:lnTo>
                  <a:pt x="914" y="1298"/>
                </a:lnTo>
                <a:lnTo>
                  <a:pt x="912" y="1302"/>
                </a:lnTo>
                <a:lnTo>
                  <a:pt x="908" y="1304"/>
                </a:lnTo>
                <a:lnTo>
                  <a:pt x="904" y="1306"/>
                </a:lnTo>
                <a:lnTo>
                  <a:pt x="892" y="1306"/>
                </a:lnTo>
                <a:lnTo>
                  <a:pt x="876" y="1304"/>
                </a:lnTo>
                <a:lnTo>
                  <a:pt x="858" y="1298"/>
                </a:lnTo>
                <a:lnTo>
                  <a:pt x="836" y="1292"/>
                </a:lnTo>
                <a:lnTo>
                  <a:pt x="792" y="1276"/>
                </a:lnTo>
                <a:lnTo>
                  <a:pt x="792" y="1276"/>
                </a:lnTo>
                <a:lnTo>
                  <a:pt x="772" y="1264"/>
                </a:lnTo>
                <a:lnTo>
                  <a:pt x="750" y="1252"/>
                </a:lnTo>
                <a:lnTo>
                  <a:pt x="728" y="1238"/>
                </a:lnTo>
                <a:lnTo>
                  <a:pt x="702" y="1226"/>
                </a:lnTo>
                <a:lnTo>
                  <a:pt x="688" y="1220"/>
                </a:lnTo>
                <a:lnTo>
                  <a:pt x="674" y="1216"/>
                </a:lnTo>
                <a:lnTo>
                  <a:pt x="658" y="1214"/>
                </a:lnTo>
                <a:lnTo>
                  <a:pt x="640" y="1212"/>
                </a:lnTo>
                <a:lnTo>
                  <a:pt x="622" y="1210"/>
                </a:lnTo>
                <a:lnTo>
                  <a:pt x="600" y="1212"/>
                </a:lnTo>
                <a:lnTo>
                  <a:pt x="578" y="1214"/>
                </a:lnTo>
                <a:lnTo>
                  <a:pt x="552" y="1220"/>
                </a:lnTo>
                <a:lnTo>
                  <a:pt x="552" y="1220"/>
                </a:lnTo>
                <a:lnTo>
                  <a:pt x="528" y="1222"/>
                </a:lnTo>
                <a:lnTo>
                  <a:pt x="504" y="1222"/>
                </a:lnTo>
                <a:lnTo>
                  <a:pt x="482" y="1218"/>
                </a:lnTo>
                <a:lnTo>
                  <a:pt x="460" y="1210"/>
                </a:lnTo>
                <a:lnTo>
                  <a:pt x="442" y="1198"/>
                </a:lnTo>
                <a:lnTo>
                  <a:pt x="426" y="1184"/>
                </a:lnTo>
                <a:lnTo>
                  <a:pt x="412" y="1168"/>
                </a:lnTo>
                <a:lnTo>
                  <a:pt x="400" y="1150"/>
                </a:lnTo>
                <a:lnTo>
                  <a:pt x="392" y="1130"/>
                </a:lnTo>
                <a:lnTo>
                  <a:pt x="386" y="1110"/>
                </a:lnTo>
                <a:lnTo>
                  <a:pt x="384" y="1090"/>
                </a:lnTo>
                <a:lnTo>
                  <a:pt x="384" y="1070"/>
                </a:lnTo>
                <a:lnTo>
                  <a:pt x="388" y="1050"/>
                </a:lnTo>
                <a:lnTo>
                  <a:pt x="396" y="1030"/>
                </a:lnTo>
                <a:lnTo>
                  <a:pt x="408" y="1014"/>
                </a:lnTo>
                <a:lnTo>
                  <a:pt x="424" y="998"/>
                </a:lnTo>
                <a:lnTo>
                  <a:pt x="424" y="998"/>
                </a:lnTo>
                <a:lnTo>
                  <a:pt x="424" y="990"/>
                </a:lnTo>
                <a:lnTo>
                  <a:pt x="422" y="984"/>
                </a:lnTo>
                <a:lnTo>
                  <a:pt x="418" y="978"/>
                </a:lnTo>
                <a:lnTo>
                  <a:pt x="412" y="972"/>
                </a:lnTo>
                <a:lnTo>
                  <a:pt x="408" y="972"/>
                </a:lnTo>
                <a:lnTo>
                  <a:pt x="404" y="970"/>
                </a:lnTo>
                <a:lnTo>
                  <a:pt x="398" y="972"/>
                </a:lnTo>
                <a:lnTo>
                  <a:pt x="392" y="974"/>
                </a:lnTo>
                <a:lnTo>
                  <a:pt x="376" y="984"/>
                </a:lnTo>
                <a:lnTo>
                  <a:pt x="376" y="984"/>
                </a:lnTo>
                <a:close/>
                <a:moveTo>
                  <a:pt x="796" y="1128"/>
                </a:moveTo>
                <a:lnTo>
                  <a:pt x="796" y="1128"/>
                </a:lnTo>
                <a:lnTo>
                  <a:pt x="758" y="1106"/>
                </a:lnTo>
                <a:lnTo>
                  <a:pt x="724" y="1082"/>
                </a:lnTo>
                <a:lnTo>
                  <a:pt x="698" y="1056"/>
                </a:lnTo>
                <a:lnTo>
                  <a:pt x="688" y="1046"/>
                </a:lnTo>
                <a:lnTo>
                  <a:pt x="678" y="1034"/>
                </a:lnTo>
                <a:lnTo>
                  <a:pt x="672" y="1024"/>
                </a:lnTo>
                <a:lnTo>
                  <a:pt x="668" y="1014"/>
                </a:lnTo>
                <a:lnTo>
                  <a:pt x="666" y="1004"/>
                </a:lnTo>
                <a:lnTo>
                  <a:pt x="666" y="996"/>
                </a:lnTo>
                <a:lnTo>
                  <a:pt x="670" y="990"/>
                </a:lnTo>
                <a:lnTo>
                  <a:pt x="676" y="984"/>
                </a:lnTo>
                <a:lnTo>
                  <a:pt x="684" y="982"/>
                </a:lnTo>
                <a:lnTo>
                  <a:pt x="696" y="980"/>
                </a:lnTo>
                <a:lnTo>
                  <a:pt x="696" y="980"/>
                </a:lnTo>
                <a:lnTo>
                  <a:pt x="718" y="980"/>
                </a:lnTo>
                <a:lnTo>
                  <a:pt x="726" y="980"/>
                </a:lnTo>
                <a:lnTo>
                  <a:pt x="732" y="982"/>
                </a:lnTo>
                <a:lnTo>
                  <a:pt x="742" y="988"/>
                </a:lnTo>
                <a:lnTo>
                  <a:pt x="746" y="996"/>
                </a:lnTo>
                <a:lnTo>
                  <a:pt x="750" y="1004"/>
                </a:lnTo>
                <a:lnTo>
                  <a:pt x="756" y="1012"/>
                </a:lnTo>
                <a:lnTo>
                  <a:pt x="764" y="1016"/>
                </a:lnTo>
                <a:lnTo>
                  <a:pt x="780" y="1020"/>
                </a:lnTo>
                <a:lnTo>
                  <a:pt x="780" y="1020"/>
                </a:lnTo>
                <a:lnTo>
                  <a:pt x="788" y="1020"/>
                </a:lnTo>
                <a:lnTo>
                  <a:pt x="792" y="1018"/>
                </a:lnTo>
                <a:lnTo>
                  <a:pt x="796" y="1016"/>
                </a:lnTo>
                <a:lnTo>
                  <a:pt x="796" y="1012"/>
                </a:lnTo>
                <a:lnTo>
                  <a:pt x="794" y="1008"/>
                </a:lnTo>
                <a:lnTo>
                  <a:pt x="792" y="1002"/>
                </a:lnTo>
                <a:lnTo>
                  <a:pt x="782" y="990"/>
                </a:lnTo>
                <a:lnTo>
                  <a:pt x="754" y="958"/>
                </a:lnTo>
                <a:lnTo>
                  <a:pt x="742" y="940"/>
                </a:lnTo>
                <a:lnTo>
                  <a:pt x="734" y="924"/>
                </a:lnTo>
                <a:lnTo>
                  <a:pt x="734" y="924"/>
                </a:lnTo>
                <a:lnTo>
                  <a:pt x="728" y="904"/>
                </a:lnTo>
                <a:lnTo>
                  <a:pt x="724" y="880"/>
                </a:lnTo>
                <a:lnTo>
                  <a:pt x="720" y="830"/>
                </a:lnTo>
                <a:lnTo>
                  <a:pt x="718" y="786"/>
                </a:lnTo>
                <a:lnTo>
                  <a:pt x="718" y="760"/>
                </a:lnTo>
                <a:lnTo>
                  <a:pt x="718" y="760"/>
                </a:lnTo>
                <a:lnTo>
                  <a:pt x="716" y="754"/>
                </a:lnTo>
                <a:lnTo>
                  <a:pt x="712" y="750"/>
                </a:lnTo>
                <a:lnTo>
                  <a:pt x="708" y="748"/>
                </a:lnTo>
                <a:lnTo>
                  <a:pt x="702" y="748"/>
                </a:lnTo>
                <a:lnTo>
                  <a:pt x="696" y="754"/>
                </a:lnTo>
                <a:lnTo>
                  <a:pt x="692" y="762"/>
                </a:lnTo>
                <a:lnTo>
                  <a:pt x="690" y="778"/>
                </a:lnTo>
                <a:lnTo>
                  <a:pt x="688" y="800"/>
                </a:lnTo>
                <a:lnTo>
                  <a:pt x="688" y="800"/>
                </a:lnTo>
                <a:lnTo>
                  <a:pt x="690" y="828"/>
                </a:lnTo>
                <a:lnTo>
                  <a:pt x="688" y="860"/>
                </a:lnTo>
                <a:lnTo>
                  <a:pt x="686" y="890"/>
                </a:lnTo>
                <a:lnTo>
                  <a:pt x="682" y="904"/>
                </a:lnTo>
                <a:lnTo>
                  <a:pt x="678" y="916"/>
                </a:lnTo>
                <a:lnTo>
                  <a:pt x="672" y="928"/>
                </a:lnTo>
                <a:lnTo>
                  <a:pt x="664" y="938"/>
                </a:lnTo>
                <a:lnTo>
                  <a:pt x="656" y="946"/>
                </a:lnTo>
                <a:lnTo>
                  <a:pt x="646" y="952"/>
                </a:lnTo>
                <a:lnTo>
                  <a:pt x="632" y="956"/>
                </a:lnTo>
                <a:lnTo>
                  <a:pt x="616" y="954"/>
                </a:lnTo>
                <a:lnTo>
                  <a:pt x="600" y="952"/>
                </a:lnTo>
                <a:lnTo>
                  <a:pt x="580" y="944"/>
                </a:lnTo>
                <a:lnTo>
                  <a:pt x="580" y="944"/>
                </a:lnTo>
                <a:lnTo>
                  <a:pt x="568" y="940"/>
                </a:lnTo>
                <a:lnTo>
                  <a:pt x="558" y="932"/>
                </a:lnTo>
                <a:lnTo>
                  <a:pt x="546" y="918"/>
                </a:lnTo>
                <a:lnTo>
                  <a:pt x="540" y="910"/>
                </a:lnTo>
                <a:lnTo>
                  <a:pt x="536" y="900"/>
                </a:lnTo>
                <a:lnTo>
                  <a:pt x="532" y="890"/>
                </a:lnTo>
                <a:lnTo>
                  <a:pt x="528" y="876"/>
                </a:lnTo>
                <a:lnTo>
                  <a:pt x="526" y="860"/>
                </a:lnTo>
                <a:lnTo>
                  <a:pt x="526" y="844"/>
                </a:lnTo>
                <a:lnTo>
                  <a:pt x="528" y="824"/>
                </a:lnTo>
                <a:lnTo>
                  <a:pt x="532" y="804"/>
                </a:lnTo>
                <a:lnTo>
                  <a:pt x="532" y="804"/>
                </a:lnTo>
                <a:lnTo>
                  <a:pt x="530" y="798"/>
                </a:lnTo>
                <a:lnTo>
                  <a:pt x="524" y="790"/>
                </a:lnTo>
                <a:lnTo>
                  <a:pt x="520" y="788"/>
                </a:lnTo>
                <a:lnTo>
                  <a:pt x="516" y="788"/>
                </a:lnTo>
                <a:lnTo>
                  <a:pt x="510" y="792"/>
                </a:lnTo>
                <a:lnTo>
                  <a:pt x="502" y="800"/>
                </a:lnTo>
                <a:lnTo>
                  <a:pt x="502" y="800"/>
                </a:lnTo>
                <a:lnTo>
                  <a:pt x="502" y="806"/>
                </a:lnTo>
                <a:lnTo>
                  <a:pt x="500" y="810"/>
                </a:lnTo>
                <a:lnTo>
                  <a:pt x="496" y="816"/>
                </a:lnTo>
                <a:lnTo>
                  <a:pt x="490" y="820"/>
                </a:lnTo>
                <a:lnTo>
                  <a:pt x="480" y="820"/>
                </a:lnTo>
                <a:lnTo>
                  <a:pt x="466" y="820"/>
                </a:lnTo>
                <a:lnTo>
                  <a:pt x="446" y="814"/>
                </a:lnTo>
                <a:lnTo>
                  <a:pt x="446" y="814"/>
                </a:lnTo>
                <a:lnTo>
                  <a:pt x="432" y="816"/>
                </a:lnTo>
                <a:lnTo>
                  <a:pt x="416" y="820"/>
                </a:lnTo>
                <a:lnTo>
                  <a:pt x="398" y="824"/>
                </a:lnTo>
                <a:lnTo>
                  <a:pt x="378" y="834"/>
                </a:lnTo>
                <a:lnTo>
                  <a:pt x="360" y="846"/>
                </a:lnTo>
                <a:lnTo>
                  <a:pt x="352" y="854"/>
                </a:lnTo>
                <a:lnTo>
                  <a:pt x="344" y="864"/>
                </a:lnTo>
                <a:lnTo>
                  <a:pt x="338" y="874"/>
                </a:lnTo>
                <a:lnTo>
                  <a:pt x="334" y="886"/>
                </a:lnTo>
                <a:lnTo>
                  <a:pt x="334" y="886"/>
                </a:lnTo>
                <a:lnTo>
                  <a:pt x="328" y="892"/>
                </a:lnTo>
                <a:lnTo>
                  <a:pt x="314" y="902"/>
                </a:lnTo>
                <a:lnTo>
                  <a:pt x="310" y="904"/>
                </a:lnTo>
                <a:lnTo>
                  <a:pt x="308" y="904"/>
                </a:lnTo>
                <a:lnTo>
                  <a:pt x="306" y="902"/>
                </a:lnTo>
                <a:lnTo>
                  <a:pt x="306" y="892"/>
                </a:lnTo>
                <a:lnTo>
                  <a:pt x="310" y="876"/>
                </a:lnTo>
                <a:lnTo>
                  <a:pt x="310" y="876"/>
                </a:lnTo>
                <a:lnTo>
                  <a:pt x="316" y="858"/>
                </a:lnTo>
                <a:lnTo>
                  <a:pt x="332" y="818"/>
                </a:lnTo>
                <a:lnTo>
                  <a:pt x="344" y="794"/>
                </a:lnTo>
                <a:lnTo>
                  <a:pt x="358" y="770"/>
                </a:lnTo>
                <a:lnTo>
                  <a:pt x="374" y="748"/>
                </a:lnTo>
                <a:lnTo>
                  <a:pt x="382" y="738"/>
                </a:lnTo>
                <a:lnTo>
                  <a:pt x="390" y="732"/>
                </a:lnTo>
                <a:lnTo>
                  <a:pt x="390" y="732"/>
                </a:lnTo>
                <a:lnTo>
                  <a:pt x="426" y="700"/>
                </a:lnTo>
                <a:lnTo>
                  <a:pt x="462" y="666"/>
                </a:lnTo>
                <a:lnTo>
                  <a:pt x="496" y="630"/>
                </a:lnTo>
                <a:lnTo>
                  <a:pt x="512" y="610"/>
                </a:lnTo>
                <a:lnTo>
                  <a:pt x="526" y="590"/>
                </a:lnTo>
                <a:lnTo>
                  <a:pt x="526" y="590"/>
                </a:lnTo>
                <a:lnTo>
                  <a:pt x="530" y="586"/>
                </a:lnTo>
                <a:lnTo>
                  <a:pt x="536" y="584"/>
                </a:lnTo>
                <a:lnTo>
                  <a:pt x="544" y="582"/>
                </a:lnTo>
                <a:lnTo>
                  <a:pt x="552" y="582"/>
                </a:lnTo>
                <a:lnTo>
                  <a:pt x="564" y="584"/>
                </a:lnTo>
                <a:lnTo>
                  <a:pt x="574" y="592"/>
                </a:lnTo>
                <a:lnTo>
                  <a:pt x="588" y="604"/>
                </a:lnTo>
                <a:lnTo>
                  <a:pt x="588" y="604"/>
                </a:lnTo>
                <a:lnTo>
                  <a:pt x="612" y="630"/>
                </a:lnTo>
                <a:lnTo>
                  <a:pt x="622" y="640"/>
                </a:lnTo>
                <a:lnTo>
                  <a:pt x="630" y="654"/>
                </a:lnTo>
                <a:lnTo>
                  <a:pt x="636" y="670"/>
                </a:lnTo>
                <a:lnTo>
                  <a:pt x="638" y="688"/>
                </a:lnTo>
                <a:lnTo>
                  <a:pt x="636" y="714"/>
                </a:lnTo>
                <a:lnTo>
                  <a:pt x="630" y="744"/>
                </a:lnTo>
                <a:lnTo>
                  <a:pt x="630" y="744"/>
                </a:lnTo>
                <a:lnTo>
                  <a:pt x="616" y="804"/>
                </a:lnTo>
                <a:lnTo>
                  <a:pt x="614" y="824"/>
                </a:lnTo>
                <a:lnTo>
                  <a:pt x="612" y="838"/>
                </a:lnTo>
                <a:lnTo>
                  <a:pt x="614" y="848"/>
                </a:lnTo>
                <a:lnTo>
                  <a:pt x="616" y="850"/>
                </a:lnTo>
                <a:lnTo>
                  <a:pt x="618" y="850"/>
                </a:lnTo>
                <a:lnTo>
                  <a:pt x="624" y="846"/>
                </a:lnTo>
                <a:lnTo>
                  <a:pt x="632" y="836"/>
                </a:lnTo>
                <a:lnTo>
                  <a:pt x="632" y="836"/>
                </a:lnTo>
                <a:lnTo>
                  <a:pt x="642" y="818"/>
                </a:lnTo>
                <a:lnTo>
                  <a:pt x="652" y="792"/>
                </a:lnTo>
                <a:lnTo>
                  <a:pt x="662" y="764"/>
                </a:lnTo>
                <a:lnTo>
                  <a:pt x="674" y="734"/>
                </a:lnTo>
                <a:lnTo>
                  <a:pt x="688" y="706"/>
                </a:lnTo>
                <a:lnTo>
                  <a:pt x="696" y="692"/>
                </a:lnTo>
                <a:lnTo>
                  <a:pt x="706" y="682"/>
                </a:lnTo>
                <a:lnTo>
                  <a:pt x="716" y="672"/>
                </a:lnTo>
                <a:lnTo>
                  <a:pt x="728" y="664"/>
                </a:lnTo>
                <a:lnTo>
                  <a:pt x="740" y="660"/>
                </a:lnTo>
                <a:lnTo>
                  <a:pt x="756" y="656"/>
                </a:lnTo>
                <a:lnTo>
                  <a:pt x="756" y="656"/>
                </a:lnTo>
                <a:lnTo>
                  <a:pt x="782" y="656"/>
                </a:lnTo>
                <a:lnTo>
                  <a:pt x="802" y="658"/>
                </a:lnTo>
                <a:lnTo>
                  <a:pt x="818" y="662"/>
                </a:lnTo>
                <a:lnTo>
                  <a:pt x="824" y="666"/>
                </a:lnTo>
                <a:lnTo>
                  <a:pt x="828" y="672"/>
                </a:lnTo>
                <a:lnTo>
                  <a:pt x="830" y="676"/>
                </a:lnTo>
                <a:lnTo>
                  <a:pt x="832" y="684"/>
                </a:lnTo>
                <a:lnTo>
                  <a:pt x="832" y="698"/>
                </a:lnTo>
                <a:lnTo>
                  <a:pt x="828" y="718"/>
                </a:lnTo>
                <a:lnTo>
                  <a:pt x="820" y="742"/>
                </a:lnTo>
                <a:lnTo>
                  <a:pt x="820" y="742"/>
                </a:lnTo>
                <a:lnTo>
                  <a:pt x="812" y="766"/>
                </a:lnTo>
                <a:lnTo>
                  <a:pt x="808" y="784"/>
                </a:lnTo>
                <a:lnTo>
                  <a:pt x="808" y="798"/>
                </a:lnTo>
                <a:lnTo>
                  <a:pt x="810" y="802"/>
                </a:lnTo>
                <a:lnTo>
                  <a:pt x="812" y="804"/>
                </a:lnTo>
                <a:lnTo>
                  <a:pt x="814" y="806"/>
                </a:lnTo>
                <a:lnTo>
                  <a:pt x="818" y="806"/>
                </a:lnTo>
                <a:lnTo>
                  <a:pt x="826" y="802"/>
                </a:lnTo>
                <a:lnTo>
                  <a:pt x="834" y="790"/>
                </a:lnTo>
                <a:lnTo>
                  <a:pt x="844" y="772"/>
                </a:lnTo>
                <a:lnTo>
                  <a:pt x="844" y="772"/>
                </a:lnTo>
                <a:lnTo>
                  <a:pt x="860" y="724"/>
                </a:lnTo>
                <a:lnTo>
                  <a:pt x="868" y="702"/>
                </a:lnTo>
                <a:lnTo>
                  <a:pt x="874" y="692"/>
                </a:lnTo>
                <a:lnTo>
                  <a:pt x="880" y="684"/>
                </a:lnTo>
                <a:lnTo>
                  <a:pt x="888" y="676"/>
                </a:lnTo>
                <a:lnTo>
                  <a:pt x="894" y="670"/>
                </a:lnTo>
                <a:lnTo>
                  <a:pt x="904" y="666"/>
                </a:lnTo>
                <a:lnTo>
                  <a:pt x="914" y="664"/>
                </a:lnTo>
                <a:lnTo>
                  <a:pt x="926" y="664"/>
                </a:lnTo>
                <a:lnTo>
                  <a:pt x="940" y="666"/>
                </a:lnTo>
                <a:lnTo>
                  <a:pt x="954" y="672"/>
                </a:lnTo>
                <a:lnTo>
                  <a:pt x="972" y="680"/>
                </a:lnTo>
                <a:lnTo>
                  <a:pt x="972" y="680"/>
                </a:lnTo>
                <a:lnTo>
                  <a:pt x="976" y="690"/>
                </a:lnTo>
                <a:lnTo>
                  <a:pt x="980" y="700"/>
                </a:lnTo>
                <a:lnTo>
                  <a:pt x="984" y="714"/>
                </a:lnTo>
                <a:lnTo>
                  <a:pt x="986" y="728"/>
                </a:lnTo>
                <a:lnTo>
                  <a:pt x="982" y="746"/>
                </a:lnTo>
                <a:lnTo>
                  <a:pt x="980" y="754"/>
                </a:lnTo>
                <a:lnTo>
                  <a:pt x="974" y="764"/>
                </a:lnTo>
                <a:lnTo>
                  <a:pt x="968" y="772"/>
                </a:lnTo>
                <a:lnTo>
                  <a:pt x="960" y="782"/>
                </a:lnTo>
                <a:lnTo>
                  <a:pt x="960" y="782"/>
                </a:lnTo>
                <a:lnTo>
                  <a:pt x="952" y="792"/>
                </a:lnTo>
                <a:lnTo>
                  <a:pt x="944" y="804"/>
                </a:lnTo>
                <a:lnTo>
                  <a:pt x="930" y="832"/>
                </a:lnTo>
                <a:lnTo>
                  <a:pt x="916" y="862"/>
                </a:lnTo>
                <a:lnTo>
                  <a:pt x="906" y="898"/>
                </a:lnTo>
                <a:lnTo>
                  <a:pt x="898" y="932"/>
                </a:lnTo>
                <a:lnTo>
                  <a:pt x="894" y="966"/>
                </a:lnTo>
                <a:lnTo>
                  <a:pt x="890" y="998"/>
                </a:lnTo>
                <a:lnTo>
                  <a:pt x="888" y="1024"/>
                </a:lnTo>
                <a:lnTo>
                  <a:pt x="888" y="1024"/>
                </a:lnTo>
                <a:lnTo>
                  <a:pt x="890" y="1076"/>
                </a:lnTo>
                <a:lnTo>
                  <a:pt x="888" y="1102"/>
                </a:lnTo>
                <a:lnTo>
                  <a:pt x="886" y="1112"/>
                </a:lnTo>
                <a:lnTo>
                  <a:pt x="882" y="1122"/>
                </a:lnTo>
                <a:lnTo>
                  <a:pt x="878" y="1132"/>
                </a:lnTo>
                <a:lnTo>
                  <a:pt x="872" y="1138"/>
                </a:lnTo>
                <a:lnTo>
                  <a:pt x="864" y="1144"/>
                </a:lnTo>
                <a:lnTo>
                  <a:pt x="854" y="1146"/>
                </a:lnTo>
                <a:lnTo>
                  <a:pt x="844" y="1146"/>
                </a:lnTo>
                <a:lnTo>
                  <a:pt x="830" y="1144"/>
                </a:lnTo>
                <a:lnTo>
                  <a:pt x="814" y="1138"/>
                </a:lnTo>
                <a:lnTo>
                  <a:pt x="796" y="1128"/>
                </a:lnTo>
                <a:lnTo>
                  <a:pt x="796" y="1128"/>
                </a:lnTo>
                <a:close/>
                <a:moveTo>
                  <a:pt x="782" y="576"/>
                </a:moveTo>
                <a:lnTo>
                  <a:pt x="782" y="576"/>
                </a:lnTo>
                <a:lnTo>
                  <a:pt x="784" y="584"/>
                </a:lnTo>
                <a:lnTo>
                  <a:pt x="784" y="590"/>
                </a:lnTo>
                <a:lnTo>
                  <a:pt x="782" y="598"/>
                </a:lnTo>
                <a:lnTo>
                  <a:pt x="778" y="604"/>
                </a:lnTo>
                <a:lnTo>
                  <a:pt x="774" y="606"/>
                </a:lnTo>
                <a:lnTo>
                  <a:pt x="768" y="608"/>
                </a:lnTo>
                <a:lnTo>
                  <a:pt x="754" y="608"/>
                </a:lnTo>
                <a:lnTo>
                  <a:pt x="734" y="604"/>
                </a:lnTo>
                <a:lnTo>
                  <a:pt x="734" y="604"/>
                </a:lnTo>
                <a:lnTo>
                  <a:pt x="720" y="620"/>
                </a:lnTo>
                <a:lnTo>
                  <a:pt x="706" y="634"/>
                </a:lnTo>
                <a:lnTo>
                  <a:pt x="692" y="646"/>
                </a:lnTo>
                <a:lnTo>
                  <a:pt x="692" y="646"/>
                </a:lnTo>
                <a:lnTo>
                  <a:pt x="662" y="612"/>
                </a:lnTo>
                <a:lnTo>
                  <a:pt x="636" y="582"/>
                </a:lnTo>
                <a:lnTo>
                  <a:pt x="620" y="568"/>
                </a:lnTo>
                <a:lnTo>
                  <a:pt x="606" y="556"/>
                </a:lnTo>
                <a:lnTo>
                  <a:pt x="606" y="556"/>
                </a:lnTo>
                <a:lnTo>
                  <a:pt x="598" y="554"/>
                </a:lnTo>
                <a:lnTo>
                  <a:pt x="584" y="548"/>
                </a:lnTo>
                <a:lnTo>
                  <a:pt x="576" y="544"/>
                </a:lnTo>
                <a:lnTo>
                  <a:pt x="570" y="540"/>
                </a:lnTo>
                <a:lnTo>
                  <a:pt x="568" y="534"/>
                </a:lnTo>
                <a:lnTo>
                  <a:pt x="568" y="526"/>
                </a:lnTo>
                <a:lnTo>
                  <a:pt x="568" y="526"/>
                </a:lnTo>
                <a:lnTo>
                  <a:pt x="580" y="510"/>
                </a:lnTo>
                <a:lnTo>
                  <a:pt x="592" y="492"/>
                </a:lnTo>
                <a:lnTo>
                  <a:pt x="608" y="474"/>
                </a:lnTo>
                <a:lnTo>
                  <a:pt x="628" y="454"/>
                </a:lnTo>
                <a:lnTo>
                  <a:pt x="640" y="446"/>
                </a:lnTo>
                <a:lnTo>
                  <a:pt x="652" y="438"/>
                </a:lnTo>
                <a:lnTo>
                  <a:pt x="666" y="432"/>
                </a:lnTo>
                <a:lnTo>
                  <a:pt x="680" y="426"/>
                </a:lnTo>
                <a:lnTo>
                  <a:pt x="694" y="424"/>
                </a:lnTo>
                <a:lnTo>
                  <a:pt x="710" y="422"/>
                </a:lnTo>
                <a:lnTo>
                  <a:pt x="710" y="422"/>
                </a:lnTo>
                <a:lnTo>
                  <a:pt x="714" y="422"/>
                </a:lnTo>
                <a:lnTo>
                  <a:pt x="718" y="424"/>
                </a:lnTo>
                <a:lnTo>
                  <a:pt x="722" y="430"/>
                </a:lnTo>
                <a:lnTo>
                  <a:pt x="726" y="438"/>
                </a:lnTo>
                <a:lnTo>
                  <a:pt x="728" y="452"/>
                </a:lnTo>
                <a:lnTo>
                  <a:pt x="730" y="470"/>
                </a:lnTo>
                <a:lnTo>
                  <a:pt x="728" y="496"/>
                </a:lnTo>
                <a:lnTo>
                  <a:pt x="728" y="496"/>
                </a:lnTo>
                <a:lnTo>
                  <a:pt x="728" y="520"/>
                </a:lnTo>
                <a:lnTo>
                  <a:pt x="730" y="530"/>
                </a:lnTo>
                <a:lnTo>
                  <a:pt x="732" y="536"/>
                </a:lnTo>
                <a:lnTo>
                  <a:pt x="734" y="540"/>
                </a:lnTo>
                <a:lnTo>
                  <a:pt x="738" y="542"/>
                </a:lnTo>
                <a:lnTo>
                  <a:pt x="746" y="546"/>
                </a:lnTo>
                <a:lnTo>
                  <a:pt x="756" y="548"/>
                </a:lnTo>
                <a:lnTo>
                  <a:pt x="764" y="552"/>
                </a:lnTo>
                <a:lnTo>
                  <a:pt x="770" y="556"/>
                </a:lnTo>
                <a:lnTo>
                  <a:pt x="774" y="562"/>
                </a:lnTo>
                <a:lnTo>
                  <a:pt x="778" y="568"/>
                </a:lnTo>
                <a:lnTo>
                  <a:pt x="782" y="576"/>
                </a:lnTo>
                <a:lnTo>
                  <a:pt x="782" y="576"/>
                </a:lnTo>
                <a:close/>
                <a:moveTo>
                  <a:pt x="990" y="824"/>
                </a:moveTo>
                <a:lnTo>
                  <a:pt x="990" y="824"/>
                </a:lnTo>
                <a:lnTo>
                  <a:pt x="1002" y="812"/>
                </a:lnTo>
                <a:lnTo>
                  <a:pt x="1014" y="806"/>
                </a:lnTo>
                <a:lnTo>
                  <a:pt x="1020" y="804"/>
                </a:lnTo>
                <a:lnTo>
                  <a:pt x="1024" y="804"/>
                </a:lnTo>
                <a:lnTo>
                  <a:pt x="1032" y="808"/>
                </a:lnTo>
                <a:lnTo>
                  <a:pt x="1040" y="814"/>
                </a:lnTo>
                <a:lnTo>
                  <a:pt x="1044" y="826"/>
                </a:lnTo>
                <a:lnTo>
                  <a:pt x="1046" y="838"/>
                </a:lnTo>
                <a:lnTo>
                  <a:pt x="1046" y="854"/>
                </a:lnTo>
                <a:lnTo>
                  <a:pt x="1046" y="854"/>
                </a:lnTo>
                <a:lnTo>
                  <a:pt x="1044" y="872"/>
                </a:lnTo>
                <a:lnTo>
                  <a:pt x="1046" y="892"/>
                </a:lnTo>
                <a:lnTo>
                  <a:pt x="1048" y="916"/>
                </a:lnTo>
                <a:lnTo>
                  <a:pt x="1052" y="942"/>
                </a:lnTo>
                <a:lnTo>
                  <a:pt x="1058" y="970"/>
                </a:lnTo>
                <a:lnTo>
                  <a:pt x="1066" y="1002"/>
                </a:lnTo>
                <a:lnTo>
                  <a:pt x="1088" y="1072"/>
                </a:lnTo>
                <a:lnTo>
                  <a:pt x="1088" y="1072"/>
                </a:lnTo>
                <a:lnTo>
                  <a:pt x="1094" y="1090"/>
                </a:lnTo>
                <a:lnTo>
                  <a:pt x="1098" y="1106"/>
                </a:lnTo>
                <a:lnTo>
                  <a:pt x="1102" y="1134"/>
                </a:lnTo>
                <a:lnTo>
                  <a:pt x="1100" y="1156"/>
                </a:lnTo>
                <a:lnTo>
                  <a:pt x="1096" y="1172"/>
                </a:lnTo>
                <a:lnTo>
                  <a:pt x="1090" y="1184"/>
                </a:lnTo>
                <a:lnTo>
                  <a:pt x="1084" y="1190"/>
                </a:lnTo>
                <a:lnTo>
                  <a:pt x="1078" y="1196"/>
                </a:lnTo>
                <a:lnTo>
                  <a:pt x="1078" y="1196"/>
                </a:lnTo>
                <a:lnTo>
                  <a:pt x="1072" y="1218"/>
                </a:lnTo>
                <a:lnTo>
                  <a:pt x="1072" y="1224"/>
                </a:lnTo>
                <a:lnTo>
                  <a:pt x="1072" y="1230"/>
                </a:lnTo>
                <a:lnTo>
                  <a:pt x="1074" y="1234"/>
                </a:lnTo>
                <a:lnTo>
                  <a:pt x="1076" y="1236"/>
                </a:lnTo>
                <a:lnTo>
                  <a:pt x="1084" y="1236"/>
                </a:lnTo>
                <a:lnTo>
                  <a:pt x="1092" y="1232"/>
                </a:lnTo>
                <a:lnTo>
                  <a:pt x="1100" y="1228"/>
                </a:lnTo>
                <a:lnTo>
                  <a:pt x="1108" y="1222"/>
                </a:lnTo>
                <a:lnTo>
                  <a:pt x="1108" y="1222"/>
                </a:lnTo>
                <a:lnTo>
                  <a:pt x="1112" y="1210"/>
                </a:lnTo>
                <a:lnTo>
                  <a:pt x="1118" y="1198"/>
                </a:lnTo>
                <a:lnTo>
                  <a:pt x="1132" y="1178"/>
                </a:lnTo>
                <a:lnTo>
                  <a:pt x="1146" y="1164"/>
                </a:lnTo>
                <a:lnTo>
                  <a:pt x="1152" y="1158"/>
                </a:lnTo>
                <a:lnTo>
                  <a:pt x="1152" y="1158"/>
                </a:lnTo>
                <a:lnTo>
                  <a:pt x="1164" y="1162"/>
                </a:lnTo>
                <a:lnTo>
                  <a:pt x="1172" y="1166"/>
                </a:lnTo>
                <a:lnTo>
                  <a:pt x="1178" y="1172"/>
                </a:lnTo>
                <a:lnTo>
                  <a:pt x="1182" y="1180"/>
                </a:lnTo>
                <a:lnTo>
                  <a:pt x="1184" y="1186"/>
                </a:lnTo>
                <a:lnTo>
                  <a:pt x="1184" y="1194"/>
                </a:lnTo>
                <a:lnTo>
                  <a:pt x="1182" y="1210"/>
                </a:lnTo>
                <a:lnTo>
                  <a:pt x="1174" y="1226"/>
                </a:lnTo>
                <a:lnTo>
                  <a:pt x="1166" y="1238"/>
                </a:lnTo>
                <a:lnTo>
                  <a:pt x="1158" y="1252"/>
                </a:lnTo>
                <a:lnTo>
                  <a:pt x="1158" y="1252"/>
                </a:lnTo>
                <a:lnTo>
                  <a:pt x="1136" y="1262"/>
                </a:lnTo>
                <a:lnTo>
                  <a:pt x="1114" y="1270"/>
                </a:lnTo>
                <a:lnTo>
                  <a:pt x="1094" y="1274"/>
                </a:lnTo>
                <a:lnTo>
                  <a:pt x="1074" y="1278"/>
                </a:lnTo>
                <a:lnTo>
                  <a:pt x="1056" y="1280"/>
                </a:lnTo>
                <a:lnTo>
                  <a:pt x="1040" y="1280"/>
                </a:lnTo>
                <a:lnTo>
                  <a:pt x="1024" y="1278"/>
                </a:lnTo>
                <a:lnTo>
                  <a:pt x="1010" y="1276"/>
                </a:lnTo>
                <a:lnTo>
                  <a:pt x="986" y="1268"/>
                </a:lnTo>
                <a:lnTo>
                  <a:pt x="968" y="1260"/>
                </a:lnTo>
                <a:lnTo>
                  <a:pt x="952" y="1252"/>
                </a:lnTo>
                <a:lnTo>
                  <a:pt x="952" y="1252"/>
                </a:lnTo>
                <a:lnTo>
                  <a:pt x="944" y="1236"/>
                </a:lnTo>
                <a:lnTo>
                  <a:pt x="938" y="1220"/>
                </a:lnTo>
                <a:lnTo>
                  <a:pt x="932" y="1204"/>
                </a:lnTo>
                <a:lnTo>
                  <a:pt x="928" y="1188"/>
                </a:lnTo>
                <a:lnTo>
                  <a:pt x="922" y="1154"/>
                </a:lnTo>
                <a:lnTo>
                  <a:pt x="920" y="1120"/>
                </a:lnTo>
                <a:lnTo>
                  <a:pt x="922" y="1084"/>
                </a:lnTo>
                <a:lnTo>
                  <a:pt x="924" y="1048"/>
                </a:lnTo>
                <a:lnTo>
                  <a:pt x="930" y="1014"/>
                </a:lnTo>
                <a:lnTo>
                  <a:pt x="938" y="980"/>
                </a:lnTo>
                <a:lnTo>
                  <a:pt x="946" y="948"/>
                </a:lnTo>
                <a:lnTo>
                  <a:pt x="954" y="918"/>
                </a:lnTo>
                <a:lnTo>
                  <a:pt x="972" y="870"/>
                </a:lnTo>
                <a:lnTo>
                  <a:pt x="984" y="836"/>
                </a:lnTo>
                <a:lnTo>
                  <a:pt x="990" y="824"/>
                </a:lnTo>
                <a:lnTo>
                  <a:pt x="990" y="824"/>
                </a:lnTo>
                <a:close/>
                <a:moveTo>
                  <a:pt x="1016" y="184"/>
                </a:moveTo>
                <a:lnTo>
                  <a:pt x="1016" y="184"/>
                </a:lnTo>
                <a:lnTo>
                  <a:pt x="1032" y="186"/>
                </a:lnTo>
                <a:lnTo>
                  <a:pt x="1048" y="184"/>
                </a:lnTo>
                <a:lnTo>
                  <a:pt x="1060" y="180"/>
                </a:lnTo>
                <a:lnTo>
                  <a:pt x="1072" y="174"/>
                </a:lnTo>
                <a:lnTo>
                  <a:pt x="1090" y="166"/>
                </a:lnTo>
                <a:lnTo>
                  <a:pt x="1096" y="160"/>
                </a:lnTo>
                <a:lnTo>
                  <a:pt x="1096" y="160"/>
                </a:lnTo>
                <a:lnTo>
                  <a:pt x="1106" y="152"/>
                </a:lnTo>
                <a:lnTo>
                  <a:pt x="1118" y="144"/>
                </a:lnTo>
                <a:lnTo>
                  <a:pt x="1130" y="136"/>
                </a:lnTo>
                <a:lnTo>
                  <a:pt x="1142" y="130"/>
                </a:lnTo>
                <a:lnTo>
                  <a:pt x="1172" y="118"/>
                </a:lnTo>
                <a:lnTo>
                  <a:pt x="1202" y="112"/>
                </a:lnTo>
                <a:lnTo>
                  <a:pt x="1232" y="108"/>
                </a:lnTo>
                <a:lnTo>
                  <a:pt x="1264" y="108"/>
                </a:lnTo>
                <a:lnTo>
                  <a:pt x="1290" y="112"/>
                </a:lnTo>
                <a:lnTo>
                  <a:pt x="1304" y="116"/>
                </a:lnTo>
                <a:lnTo>
                  <a:pt x="1316" y="120"/>
                </a:lnTo>
                <a:lnTo>
                  <a:pt x="1316" y="120"/>
                </a:lnTo>
                <a:lnTo>
                  <a:pt x="1326" y="126"/>
                </a:lnTo>
                <a:lnTo>
                  <a:pt x="1334" y="132"/>
                </a:lnTo>
                <a:lnTo>
                  <a:pt x="1340" y="136"/>
                </a:lnTo>
                <a:lnTo>
                  <a:pt x="1344" y="142"/>
                </a:lnTo>
                <a:lnTo>
                  <a:pt x="1346" y="148"/>
                </a:lnTo>
                <a:lnTo>
                  <a:pt x="1348" y="154"/>
                </a:lnTo>
                <a:lnTo>
                  <a:pt x="1348" y="166"/>
                </a:lnTo>
                <a:lnTo>
                  <a:pt x="1346" y="174"/>
                </a:lnTo>
                <a:lnTo>
                  <a:pt x="1342" y="182"/>
                </a:lnTo>
                <a:lnTo>
                  <a:pt x="1336" y="190"/>
                </a:lnTo>
                <a:lnTo>
                  <a:pt x="1336" y="190"/>
                </a:lnTo>
                <a:lnTo>
                  <a:pt x="1314" y="182"/>
                </a:lnTo>
                <a:lnTo>
                  <a:pt x="1292" y="178"/>
                </a:lnTo>
                <a:lnTo>
                  <a:pt x="1272" y="174"/>
                </a:lnTo>
                <a:lnTo>
                  <a:pt x="1254" y="172"/>
                </a:lnTo>
                <a:lnTo>
                  <a:pt x="1236" y="172"/>
                </a:lnTo>
                <a:lnTo>
                  <a:pt x="1222" y="174"/>
                </a:lnTo>
                <a:lnTo>
                  <a:pt x="1208" y="176"/>
                </a:lnTo>
                <a:lnTo>
                  <a:pt x="1194" y="180"/>
                </a:lnTo>
                <a:lnTo>
                  <a:pt x="1172" y="190"/>
                </a:lnTo>
                <a:lnTo>
                  <a:pt x="1154" y="202"/>
                </a:lnTo>
                <a:lnTo>
                  <a:pt x="1140" y="214"/>
                </a:lnTo>
                <a:lnTo>
                  <a:pt x="1128" y="224"/>
                </a:lnTo>
                <a:lnTo>
                  <a:pt x="1128" y="224"/>
                </a:lnTo>
                <a:lnTo>
                  <a:pt x="1124" y="230"/>
                </a:lnTo>
                <a:lnTo>
                  <a:pt x="1120" y="236"/>
                </a:lnTo>
                <a:lnTo>
                  <a:pt x="1114" y="252"/>
                </a:lnTo>
                <a:lnTo>
                  <a:pt x="1108" y="268"/>
                </a:lnTo>
                <a:lnTo>
                  <a:pt x="1102" y="286"/>
                </a:lnTo>
                <a:lnTo>
                  <a:pt x="1090" y="306"/>
                </a:lnTo>
                <a:lnTo>
                  <a:pt x="1084" y="314"/>
                </a:lnTo>
                <a:lnTo>
                  <a:pt x="1074" y="324"/>
                </a:lnTo>
                <a:lnTo>
                  <a:pt x="1064" y="332"/>
                </a:lnTo>
                <a:lnTo>
                  <a:pt x="1050" y="340"/>
                </a:lnTo>
                <a:lnTo>
                  <a:pt x="1034" y="348"/>
                </a:lnTo>
                <a:lnTo>
                  <a:pt x="1016" y="356"/>
                </a:lnTo>
                <a:lnTo>
                  <a:pt x="1016" y="356"/>
                </a:lnTo>
                <a:lnTo>
                  <a:pt x="998" y="362"/>
                </a:lnTo>
                <a:lnTo>
                  <a:pt x="982" y="370"/>
                </a:lnTo>
                <a:lnTo>
                  <a:pt x="970" y="378"/>
                </a:lnTo>
                <a:lnTo>
                  <a:pt x="958" y="388"/>
                </a:lnTo>
                <a:lnTo>
                  <a:pt x="950" y="396"/>
                </a:lnTo>
                <a:lnTo>
                  <a:pt x="942" y="406"/>
                </a:lnTo>
                <a:lnTo>
                  <a:pt x="936" y="418"/>
                </a:lnTo>
                <a:lnTo>
                  <a:pt x="932" y="428"/>
                </a:lnTo>
                <a:lnTo>
                  <a:pt x="930" y="438"/>
                </a:lnTo>
                <a:lnTo>
                  <a:pt x="928" y="448"/>
                </a:lnTo>
                <a:lnTo>
                  <a:pt x="928" y="470"/>
                </a:lnTo>
                <a:lnTo>
                  <a:pt x="930" y="490"/>
                </a:lnTo>
                <a:lnTo>
                  <a:pt x="934" y="510"/>
                </a:lnTo>
                <a:lnTo>
                  <a:pt x="934" y="510"/>
                </a:lnTo>
                <a:lnTo>
                  <a:pt x="936" y="520"/>
                </a:lnTo>
                <a:lnTo>
                  <a:pt x="936" y="532"/>
                </a:lnTo>
                <a:lnTo>
                  <a:pt x="932" y="558"/>
                </a:lnTo>
                <a:lnTo>
                  <a:pt x="926" y="584"/>
                </a:lnTo>
                <a:lnTo>
                  <a:pt x="920" y="598"/>
                </a:lnTo>
                <a:lnTo>
                  <a:pt x="914" y="608"/>
                </a:lnTo>
                <a:lnTo>
                  <a:pt x="906" y="618"/>
                </a:lnTo>
                <a:lnTo>
                  <a:pt x="900" y="624"/>
                </a:lnTo>
                <a:lnTo>
                  <a:pt x="890" y="628"/>
                </a:lnTo>
                <a:lnTo>
                  <a:pt x="882" y="628"/>
                </a:lnTo>
                <a:lnTo>
                  <a:pt x="872" y="624"/>
                </a:lnTo>
                <a:lnTo>
                  <a:pt x="860" y="616"/>
                </a:lnTo>
                <a:lnTo>
                  <a:pt x="850" y="604"/>
                </a:lnTo>
                <a:lnTo>
                  <a:pt x="838" y="584"/>
                </a:lnTo>
                <a:lnTo>
                  <a:pt x="838" y="584"/>
                </a:lnTo>
                <a:lnTo>
                  <a:pt x="816" y="550"/>
                </a:lnTo>
                <a:lnTo>
                  <a:pt x="800" y="526"/>
                </a:lnTo>
                <a:lnTo>
                  <a:pt x="780" y="504"/>
                </a:lnTo>
                <a:lnTo>
                  <a:pt x="776" y="496"/>
                </a:lnTo>
                <a:lnTo>
                  <a:pt x="774" y="486"/>
                </a:lnTo>
                <a:lnTo>
                  <a:pt x="774" y="470"/>
                </a:lnTo>
                <a:lnTo>
                  <a:pt x="774" y="444"/>
                </a:lnTo>
                <a:lnTo>
                  <a:pt x="774" y="444"/>
                </a:lnTo>
                <a:lnTo>
                  <a:pt x="776" y="428"/>
                </a:lnTo>
                <a:lnTo>
                  <a:pt x="780" y="416"/>
                </a:lnTo>
                <a:lnTo>
                  <a:pt x="784" y="404"/>
                </a:lnTo>
                <a:lnTo>
                  <a:pt x="792" y="396"/>
                </a:lnTo>
                <a:lnTo>
                  <a:pt x="800" y="390"/>
                </a:lnTo>
                <a:lnTo>
                  <a:pt x="810" y="386"/>
                </a:lnTo>
                <a:lnTo>
                  <a:pt x="820" y="382"/>
                </a:lnTo>
                <a:lnTo>
                  <a:pt x="830" y="380"/>
                </a:lnTo>
                <a:lnTo>
                  <a:pt x="850" y="378"/>
                </a:lnTo>
                <a:lnTo>
                  <a:pt x="866" y="380"/>
                </a:lnTo>
                <a:lnTo>
                  <a:pt x="884" y="382"/>
                </a:lnTo>
                <a:lnTo>
                  <a:pt x="884" y="382"/>
                </a:lnTo>
                <a:lnTo>
                  <a:pt x="898" y="380"/>
                </a:lnTo>
                <a:lnTo>
                  <a:pt x="912" y="378"/>
                </a:lnTo>
                <a:lnTo>
                  <a:pt x="922" y="374"/>
                </a:lnTo>
                <a:lnTo>
                  <a:pt x="932" y="368"/>
                </a:lnTo>
                <a:lnTo>
                  <a:pt x="940" y="362"/>
                </a:lnTo>
                <a:lnTo>
                  <a:pt x="948" y="356"/>
                </a:lnTo>
                <a:lnTo>
                  <a:pt x="954" y="348"/>
                </a:lnTo>
                <a:lnTo>
                  <a:pt x="958" y="340"/>
                </a:lnTo>
                <a:lnTo>
                  <a:pt x="964" y="322"/>
                </a:lnTo>
                <a:lnTo>
                  <a:pt x="968" y="304"/>
                </a:lnTo>
                <a:lnTo>
                  <a:pt x="972" y="264"/>
                </a:lnTo>
                <a:lnTo>
                  <a:pt x="972" y="264"/>
                </a:lnTo>
                <a:lnTo>
                  <a:pt x="974" y="246"/>
                </a:lnTo>
                <a:lnTo>
                  <a:pt x="980" y="230"/>
                </a:lnTo>
                <a:lnTo>
                  <a:pt x="986" y="216"/>
                </a:lnTo>
                <a:lnTo>
                  <a:pt x="994" y="206"/>
                </a:lnTo>
                <a:lnTo>
                  <a:pt x="1010" y="190"/>
                </a:lnTo>
                <a:lnTo>
                  <a:pt x="1016" y="184"/>
                </a:lnTo>
                <a:lnTo>
                  <a:pt x="1016" y="184"/>
                </a:lnTo>
                <a:close/>
                <a:moveTo>
                  <a:pt x="446" y="486"/>
                </a:moveTo>
                <a:lnTo>
                  <a:pt x="446" y="486"/>
                </a:lnTo>
                <a:lnTo>
                  <a:pt x="446" y="480"/>
                </a:lnTo>
                <a:lnTo>
                  <a:pt x="448" y="476"/>
                </a:lnTo>
                <a:lnTo>
                  <a:pt x="450" y="472"/>
                </a:lnTo>
                <a:lnTo>
                  <a:pt x="454" y="470"/>
                </a:lnTo>
                <a:lnTo>
                  <a:pt x="462" y="466"/>
                </a:lnTo>
                <a:lnTo>
                  <a:pt x="474" y="462"/>
                </a:lnTo>
                <a:lnTo>
                  <a:pt x="492" y="460"/>
                </a:lnTo>
                <a:lnTo>
                  <a:pt x="492" y="460"/>
                </a:lnTo>
                <a:lnTo>
                  <a:pt x="510" y="454"/>
                </a:lnTo>
                <a:lnTo>
                  <a:pt x="524" y="448"/>
                </a:lnTo>
                <a:lnTo>
                  <a:pt x="536" y="438"/>
                </a:lnTo>
                <a:lnTo>
                  <a:pt x="544" y="430"/>
                </a:lnTo>
                <a:lnTo>
                  <a:pt x="550" y="420"/>
                </a:lnTo>
                <a:lnTo>
                  <a:pt x="554" y="414"/>
                </a:lnTo>
                <a:lnTo>
                  <a:pt x="558" y="406"/>
                </a:lnTo>
                <a:lnTo>
                  <a:pt x="558" y="406"/>
                </a:lnTo>
                <a:lnTo>
                  <a:pt x="576" y="382"/>
                </a:lnTo>
                <a:lnTo>
                  <a:pt x="596" y="362"/>
                </a:lnTo>
                <a:lnTo>
                  <a:pt x="616" y="344"/>
                </a:lnTo>
                <a:lnTo>
                  <a:pt x="638" y="328"/>
                </a:lnTo>
                <a:lnTo>
                  <a:pt x="660" y="316"/>
                </a:lnTo>
                <a:lnTo>
                  <a:pt x="682" y="306"/>
                </a:lnTo>
                <a:lnTo>
                  <a:pt x="706" y="298"/>
                </a:lnTo>
                <a:lnTo>
                  <a:pt x="726" y="292"/>
                </a:lnTo>
                <a:lnTo>
                  <a:pt x="766" y="284"/>
                </a:lnTo>
                <a:lnTo>
                  <a:pt x="798" y="282"/>
                </a:lnTo>
                <a:lnTo>
                  <a:pt x="820" y="280"/>
                </a:lnTo>
                <a:lnTo>
                  <a:pt x="828" y="280"/>
                </a:lnTo>
                <a:lnTo>
                  <a:pt x="828" y="280"/>
                </a:lnTo>
                <a:lnTo>
                  <a:pt x="834" y="270"/>
                </a:lnTo>
                <a:lnTo>
                  <a:pt x="844" y="258"/>
                </a:lnTo>
                <a:lnTo>
                  <a:pt x="864" y="238"/>
                </a:lnTo>
                <a:lnTo>
                  <a:pt x="888" y="214"/>
                </a:lnTo>
                <a:lnTo>
                  <a:pt x="888" y="214"/>
                </a:lnTo>
                <a:lnTo>
                  <a:pt x="906" y="204"/>
                </a:lnTo>
                <a:lnTo>
                  <a:pt x="920" y="198"/>
                </a:lnTo>
                <a:lnTo>
                  <a:pt x="930" y="196"/>
                </a:lnTo>
                <a:lnTo>
                  <a:pt x="936" y="196"/>
                </a:lnTo>
                <a:lnTo>
                  <a:pt x="942" y="198"/>
                </a:lnTo>
                <a:lnTo>
                  <a:pt x="946" y="200"/>
                </a:lnTo>
                <a:lnTo>
                  <a:pt x="948" y="204"/>
                </a:lnTo>
                <a:lnTo>
                  <a:pt x="948" y="204"/>
                </a:lnTo>
                <a:lnTo>
                  <a:pt x="940" y="206"/>
                </a:lnTo>
                <a:lnTo>
                  <a:pt x="936" y="212"/>
                </a:lnTo>
                <a:lnTo>
                  <a:pt x="932" y="220"/>
                </a:lnTo>
                <a:lnTo>
                  <a:pt x="930" y="226"/>
                </a:lnTo>
                <a:lnTo>
                  <a:pt x="926" y="240"/>
                </a:lnTo>
                <a:lnTo>
                  <a:pt x="926" y="246"/>
                </a:lnTo>
                <a:lnTo>
                  <a:pt x="926" y="246"/>
                </a:lnTo>
                <a:lnTo>
                  <a:pt x="928" y="262"/>
                </a:lnTo>
                <a:lnTo>
                  <a:pt x="926" y="274"/>
                </a:lnTo>
                <a:lnTo>
                  <a:pt x="924" y="286"/>
                </a:lnTo>
                <a:lnTo>
                  <a:pt x="922" y="296"/>
                </a:lnTo>
                <a:lnTo>
                  <a:pt x="918" y="304"/>
                </a:lnTo>
                <a:lnTo>
                  <a:pt x="914" y="312"/>
                </a:lnTo>
                <a:lnTo>
                  <a:pt x="904" y="322"/>
                </a:lnTo>
                <a:lnTo>
                  <a:pt x="892" y="328"/>
                </a:lnTo>
                <a:lnTo>
                  <a:pt x="882" y="330"/>
                </a:lnTo>
                <a:lnTo>
                  <a:pt x="872" y="332"/>
                </a:lnTo>
                <a:lnTo>
                  <a:pt x="872" y="332"/>
                </a:lnTo>
                <a:lnTo>
                  <a:pt x="844" y="332"/>
                </a:lnTo>
                <a:lnTo>
                  <a:pt x="818" y="336"/>
                </a:lnTo>
                <a:lnTo>
                  <a:pt x="794" y="342"/>
                </a:lnTo>
                <a:lnTo>
                  <a:pt x="772" y="348"/>
                </a:lnTo>
                <a:lnTo>
                  <a:pt x="740" y="362"/>
                </a:lnTo>
                <a:lnTo>
                  <a:pt x="728" y="368"/>
                </a:lnTo>
                <a:lnTo>
                  <a:pt x="728" y="368"/>
                </a:lnTo>
                <a:lnTo>
                  <a:pt x="688" y="382"/>
                </a:lnTo>
                <a:lnTo>
                  <a:pt x="654" y="396"/>
                </a:lnTo>
                <a:lnTo>
                  <a:pt x="626" y="410"/>
                </a:lnTo>
                <a:lnTo>
                  <a:pt x="604" y="422"/>
                </a:lnTo>
                <a:lnTo>
                  <a:pt x="586" y="436"/>
                </a:lnTo>
                <a:lnTo>
                  <a:pt x="572" y="448"/>
                </a:lnTo>
                <a:lnTo>
                  <a:pt x="560" y="462"/>
                </a:lnTo>
                <a:lnTo>
                  <a:pt x="552" y="474"/>
                </a:lnTo>
                <a:lnTo>
                  <a:pt x="540" y="496"/>
                </a:lnTo>
                <a:lnTo>
                  <a:pt x="530" y="516"/>
                </a:lnTo>
                <a:lnTo>
                  <a:pt x="526" y="524"/>
                </a:lnTo>
                <a:lnTo>
                  <a:pt x="520" y="532"/>
                </a:lnTo>
                <a:lnTo>
                  <a:pt x="512" y="538"/>
                </a:lnTo>
                <a:lnTo>
                  <a:pt x="502" y="544"/>
                </a:lnTo>
                <a:lnTo>
                  <a:pt x="502" y="544"/>
                </a:lnTo>
                <a:lnTo>
                  <a:pt x="492" y="548"/>
                </a:lnTo>
                <a:lnTo>
                  <a:pt x="482" y="550"/>
                </a:lnTo>
                <a:lnTo>
                  <a:pt x="474" y="550"/>
                </a:lnTo>
                <a:lnTo>
                  <a:pt x="468" y="546"/>
                </a:lnTo>
                <a:lnTo>
                  <a:pt x="462" y="542"/>
                </a:lnTo>
                <a:lnTo>
                  <a:pt x="458" y="538"/>
                </a:lnTo>
                <a:lnTo>
                  <a:pt x="450" y="526"/>
                </a:lnTo>
                <a:lnTo>
                  <a:pt x="448" y="512"/>
                </a:lnTo>
                <a:lnTo>
                  <a:pt x="446" y="498"/>
                </a:lnTo>
                <a:lnTo>
                  <a:pt x="446" y="486"/>
                </a:lnTo>
                <a:lnTo>
                  <a:pt x="446" y="486"/>
                </a:lnTo>
                <a:close/>
                <a:moveTo>
                  <a:pt x="262" y="766"/>
                </a:moveTo>
                <a:lnTo>
                  <a:pt x="262" y="766"/>
                </a:lnTo>
                <a:lnTo>
                  <a:pt x="270" y="758"/>
                </a:lnTo>
                <a:lnTo>
                  <a:pt x="278" y="748"/>
                </a:lnTo>
                <a:lnTo>
                  <a:pt x="288" y="734"/>
                </a:lnTo>
                <a:lnTo>
                  <a:pt x="298" y="718"/>
                </a:lnTo>
                <a:lnTo>
                  <a:pt x="306" y="696"/>
                </a:lnTo>
                <a:lnTo>
                  <a:pt x="312" y="668"/>
                </a:lnTo>
                <a:lnTo>
                  <a:pt x="314" y="654"/>
                </a:lnTo>
                <a:lnTo>
                  <a:pt x="316" y="638"/>
                </a:lnTo>
                <a:lnTo>
                  <a:pt x="316" y="638"/>
                </a:lnTo>
                <a:lnTo>
                  <a:pt x="322" y="624"/>
                </a:lnTo>
                <a:lnTo>
                  <a:pt x="340" y="594"/>
                </a:lnTo>
                <a:lnTo>
                  <a:pt x="352" y="576"/>
                </a:lnTo>
                <a:lnTo>
                  <a:pt x="364" y="560"/>
                </a:lnTo>
                <a:lnTo>
                  <a:pt x="380" y="544"/>
                </a:lnTo>
                <a:lnTo>
                  <a:pt x="396" y="534"/>
                </a:lnTo>
                <a:lnTo>
                  <a:pt x="396" y="534"/>
                </a:lnTo>
                <a:lnTo>
                  <a:pt x="396" y="544"/>
                </a:lnTo>
                <a:lnTo>
                  <a:pt x="398" y="554"/>
                </a:lnTo>
                <a:lnTo>
                  <a:pt x="402" y="566"/>
                </a:lnTo>
                <a:lnTo>
                  <a:pt x="410" y="576"/>
                </a:lnTo>
                <a:lnTo>
                  <a:pt x="416" y="580"/>
                </a:lnTo>
                <a:lnTo>
                  <a:pt x="422" y="584"/>
                </a:lnTo>
                <a:lnTo>
                  <a:pt x="428" y="588"/>
                </a:lnTo>
                <a:lnTo>
                  <a:pt x="436" y="588"/>
                </a:lnTo>
                <a:lnTo>
                  <a:pt x="446" y="588"/>
                </a:lnTo>
                <a:lnTo>
                  <a:pt x="456" y="588"/>
                </a:lnTo>
                <a:lnTo>
                  <a:pt x="456" y="588"/>
                </a:lnTo>
                <a:lnTo>
                  <a:pt x="456" y="592"/>
                </a:lnTo>
                <a:lnTo>
                  <a:pt x="456" y="598"/>
                </a:lnTo>
                <a:lnTo>
                  <a:pt x="454" y="606"/>
                </a:lnTo>
                <a:lnTo>
                  <a:pt x="448" y="614"/>
                </a:lnTo>
                <a:lnTo>
                  <a:pt x="440" y="624"/>
                </a:lnTo>
                <a:lnTo>
                  <a:pt x="430" y="634"/>
                </a:lnTo>
                <a:lnTo>
                  <a:pt x="414" y="646"/>
                </a:lnTo>
                <a:lnTo>
                  <a:pt x="414" y="646"/>
                </a:lnTo>
                <a:lnTo>
                  <a:pt x="396" y="658"/>
                </a:lnTo>
                <a:lnTo>
                  <a:pt x="378" y="670"/>
                </a:lnTo>
                <a:lnTo>
                  <a:pt x="362" y="684"/>
                </a:lnTo>
                <a:lnTo>
                  <a:pt x="346" y="698"/>
                </a:lnTo>
                <a:lnTo>
                  <a:pt x="332" y="714"/>
                </a:lnTo>
                <a:lnTo>
                  <a:pt x="320" y="732"/>
                </a:lnTo>
                <a:lnTo>
                  <a:pt x="312" y="748"/>
                </a:lnTo>
                <a:lnTo>
                  <a:pt x="304" y="766"/>
                </a:lnTo>
                <a:lnTo>
                  <a:pt x="304" y="766"/>
                </a:lnTo>
                <a:lnTo>
                  <a:pt x="298" y="772"/>
                </a:lnTo>
                <a:lnTo>
                  <a:pt x="286" y="790"/>
                </a:lnTo>
                <a:lnTo>
                  <a:pt x="276" y="804"/>
                </a:lnTo>
                <a:lnTo>
                  <a:pt x="268" y="822"/>
                </a:lnTo>
                <a:lnTo>
                  <a:pt x="260" y="842"/>
                </a:lnTo>
                <a:lnTo>
                  <a:pt x="254" y="868"/>
                </a:lnTo>
                <a:lnTo>
                  <a:pt x="254" y="868"/>
                </a:lnTo>
                <a:lnTo>
                  <a:pt x="248" y="876"/>
                </a:lnTo>
                <a:lnTo>
                  <a:pt x="240" y="884"/>
                </a:lnTo>
                <a:lnTo>
                  <a:pt x="228" y="894"/>
                </a:lnTo>
                <a:lnTo>
                  <a:pt x="212" y="906"/>
                </a:lnTo>
                <a:lnTo>
                  <a:pt x="190" y="918"/>
                </a:lnTo>
                <a:lnTo>
                  <a:pt x="166" y="930"/>
                </a:lnTo>
                <a:lnTo>
                  <a:pt x="136" y="940"/>
                </a:lnTo>
                <a:lnTo>
                  <a:pt x="136" y="940"/>
                </a:lnTo>
                <a:lnTo>
                  <a:pt x="144" y="922"/>
                </a:lnTo>
                <a:lnTo>
                  <a:pt x="152" y="902"/>
                </a:lnTo>
                <a:lnTo>
                  <a:pt x="164" y="876"/>
                </a:lnTo>
                <a:lnTo>
                  <a:pt x="182" y="848"/>
                </a:lnTo>
                <a:lnTo>
                  <a:pt x="202" y="820"/>
                </a:lnTo>
                <a:lnTo>
                  <a:pt x="216" y="806"/>
                </a:lnTo>
                <a:lnTo>
                  <a:pt x="230" y="792"/>
                </a:lnTo>
                <a:lnTo>
                  <a:pt x="246" y="778"/>
                </a:lnTo>
                <a:lnTo>
                  <a:pt x="262" y="766"/>
                </a:lnTo>
                <a:lnTo>
                  <a:pt x="262" y="766"/>
                </a:lnTo>
                <a:close/>
                <a:moveTo>
                  <a:pt x="228" y="950"/>
                </a:moveTo>
                <a:lnTo>
                  <a:pt x="228" y="950"/>
                </a:lnTo>
                <a:lnTo>
                  <a:pt x="246" y="946"/>
                </a:lnTo>
                <a:lnTo>
                  <a:pt x="258" y="946"/>
                </a:lnTo>
                <a:lnTo>
                  <a:pt x="266" y="948"/>
                </a:lnTo>
                <a:lnTo>
                  <a:pt x="268" y="952"/>
                </a:lnTo>
                <a:lnTo>
                  <a:pt x="268" y="956"/>
                </a:lnTo>
                <a:lnTo>
                  <a:pt x="268" y="962"/>
                </a:lnTo>
                <a:lnTo>
                  <a:pt x="264" y="966"/>
                </a:lnTo>
                <a:lnTo>
                  <a:pt x="264" y="966"/>
                </a:lnTo>
                <a:lnTo>
                  <a:pt x="256" y="970"/>
                </a:lnTo>
                <a:lnTo>
                  <a:pt x="246" y="978"/>
                </a:lnTo>
                <a:lnTo>
                  <a:pt x="228" y="1000"/>
                </a:lnTo>
                <a:lnTo>
                  <a:pt x="216" y="1018"/>
                </a:lnTo>
                <a:lnTo>
                  <a:pt x="212" y="1028"/>
                </a:lnTo>
                <a:lnTo>
                  <a:pt x="212" y="1028"/>
                </a:lnTo>
                <a:lnTo>
                  <a:pt x="198" y="1036"/>
                </a:lnTo>
                <a:lnTo>
                  <a:pt x="186" y="1046"/>
                </a:lnTo>
                <a:lnTo>
                  <a:pt x="176" y="1058"/>
                </a:lnTo>
                <a:lnTo>
                  <a:pt x="170" y="1068"/>
                </a:lnTo>
                <a:lnTo>
                  <a:pt x="166" y="1080"/>
                </a:lnTo>
                <a:lnTo>
                  <a:pt x="162" y="1092"/>
                </a:lnTo>
                <a:lnTo>
                  <a:pt x="160" y="1102"/>
                </a:lnTo>
                <a:lnTo>
                  <a:pt x="160" y="1114"/>
                </a:lnTo>
                <a:lnTo>
                  <a:pt x="162" y="1132"/>
                </a:lnTo>
                <a:lnTo>
                  <a:pt x="166" y="1148"/>
                </a:lnTo>
                <a:lnTo>
                  <a:pt x="172" y="1164"/>
                </a:lnTo>
                <a:lnTo>
                  <a:pt x="172" y="1164"/>
                </a:lnTo>
                <a:lnTo>
                  <a:pt x="170" y="1184"/>
                </a:lnTo>
                <a:lnTo>
                  <a:pt x="168" y="1200"/>
                </a:lnTo>
                <a:lnTo>
                  <a:pt x="164" y="1214"/>
                </a:lnTo>
                <a:lnTo>
                  <a:pt x="158" y="1224"/>
                </a:lnTo>
                <a:lnTo>
                  <a:pt x="152" y="1232"/>
                </a:lnTo>
                <a:lnTo>
                  <a:pt x="146" y="1236"/>
                </a:lnTo>
                <a:lnTo>
                  <a:pt x="138" y="1240"/>
                </a:lnTo>
                <a:lnTo>
                  <a:pt x="132" y="1240"/>
                </a:lnTo>
                <a:lnTo>
                  <a:pt x="118" y="1238"/>
                </a:lnTo>
                <a:lnTo>
                  <a:pt x="106" y="1234"/>
                </a:lnTo>
                <a:lnTo>
                  <a:pt x="94" y="1228"/>
                </a:lnTo>
                <a:lnTo>
                  <a:pt x="94" y="1228"/>
                </a:lnTo>
                <a:lnTo>
                  <a:pt x="88" y="1190"/>
                </a:lnTo>
                <a:lnTo>
                  <a:pt x="88" y="1158"/>
                </a:lnTo>
                <a:lnTo>
                  <a:pt x="90" y="1126"/>
                </a:lnTo>
                <a:lnTo>
                  <a:pt x="96" y="1098"/>
                </a:lnTo>
                <a:lnTo>
                  <a:pt x="106" y="1074"/>
                </a:lnTo>
                <a:lnTo>
                  <a:pt x="118" y="1050"/>
                </a:lnTo>
                <a:lnTo>
                  <a:pt x="130" y="1030"/>
                </a:lnTo>
                <a:lnTo>
                  <a:pt x="144" y="1012"/>
                </a:lnTo>
                <a:lnTo>
                  <a:pt x="160" y="998"/>
                </a:lnTo>
                <a:lnTo>
                  <a:pt x="174" y="984"/>
                </a:lnTo>
                <a:lnTo>
                  <a:pt x="200" y="964"/>
                </a:lnTo>
                <a:lnTo>
                  <a:pt x="220" y="954"/>
                </a:lnTo>
                <a:lnTo>
                  <a:pt x="228" y="950"/>
                </a:lnTo>
                <a:lnTo>
                  <a:pt x="228" y="950"/>
                </a:lnTo>
                <a:close/>
                <a:moveTo>
                  <a:pt x="148" y="1380"/>
                </a:moveTo>
                <a:lnTo>
                  <a:pt x="148" y="1380"/>
                </a:lnTo>
                <a:lnTo>
                  <a:pt x="146" y="1372"/>
                </a:lnTo>
                <a:lnTo>
                  <a:pt x="142" y="1356"/>
                </a:lnTo>
                <a:lnTo>
                  <a:pt x="138" y="1346"/>
                </a:lnTo>
                <a:lnTo>
                  <a:pt x="132" y="1336"/>
                </a:lnTo>
                <a:lnTo>
                  <a:pt x="124" y="1326"/>
                </a:lnTo>
                <a:lnTo>
                  <a:pt x="116" y="1318"/>
                </a:lnTo>
                <a:lnTo>
                  <a:pt x="116" y="1318"/>
                </a:lnTo>
                <a:lnTo>
                  <a:pt x="114" y="1312"/>
                </a:lnTo>
                <a:lnTo>
                  <a:pt x="112" y="1304"/>
                </a:lnTo>
                <a:lnTo>
                  <a:pt x="114" y="1296"/>
                </a:lnTo>
                <a:lnTo>
                  <a:pt x="118" y="1288"/>
                </a:lnTo>
                <a:lnTo>
                  <a:pt x="126" y="1282"/>
                </a:lnTo>
                <a:lnTo>
                  <a:pt x="142" y="1278"/>
                </a:lnTo>
                <a:lnTo>
                  <a:pt x="164" y="1276"/>
                </a:lnTo>
                <a:lnTo>
                  <a:pt x="164" y="1276"/>
                </a:lnTo>
                <a:lnTo>
                  <a:pt x="176" y="1270"/>
                </a:lnTo>
                <a:lnTo>
                  <a:pt x="188" y="1264"/>
                </a:lnTo>
                <a:lnTo>
                  <a:pt x="202" y="1256"/>
                </a:lnTo>
                <a:lnTo>
                  <a:pt x="216" y="1246"/>
                </a:lnTo>
                <a:lnTo>
                  <a:pt x="228" y="1234"/>
                </a:lnTo>
                <a:lnTo>
                  <a:pt x="232" y="1226"/>
                </a:lnTo>
                <a:lnTo>
                  <a:pt x="236" y="1218"/>
                </a:lnTo>
                <a:lnTo>
                  <a:pt x="238" y="1210"/>
                </a:lnTo>
                <a:lnTo>
                  <a:pt x="238" y="1200"/>
                </a:lnTo>
                <a:lnTo>
                  <a:pt x="238" y="1200"/>
                </a:lnTo>
                <a:lnTo>
                  <a:pt x="234" y="1194"/>
                </a:lnTo>
                <a:lnTo>
                  <a:pt x="226" y="1174"/>
                </a:lnTo>
                <a:lnTo>
                  <a:pt x="220" y="1162"/>
                </a:lnTo>
                <a:lnTo>
                  <a:pt x="218" y="1150"/>
                </a:lnTo>
                <a:lnTo>
                  <a:pt x="216" y="1136"/>
                </a:lnTo>
                <a:lnTo>
                  <a:pt x="216" y="1124"/>
                </a:lnTo>
                <a:lnTo>
                  <a:pt x="216" y="1124"/>
                </a:lnTo>
                <a:lnTo>
                  <a:pt x="216" y="1112"/>
                </a:lnTo>
                <a:lnTo>
                  <a:pt x="218" y="1102"/>
                </a:lnTo>
                <a:lnTo>
                  <a:pt x="220" y="1088"/>
                </a:lnTo>
                <a:lnTo>
                  <a:pt x="226" y="1076"/>
                </a:lnTo>
                <a:lnTo>
                  <a:pt x="236" y="1064"/>
                </a:lnTo>
                <a:lnTo>
                  <a:pt x="242" y="1058"/>
                </a:lnTo>
                <a:lnTo>
                  <a:pt x="250" y="1054"/>
                </a:lnTo>
                <a:lnTo>
                  <a:pt x="258" y="1050"/>
                </a:lnTo>
                <a:lnTo>
                  <a:pt x="268" y="1048"/>
                </a:lnTo>
                <a:lnTo>
                  <a:pt x="268" y="1048"/>
                </a:lnTo>
                <a:lnTo>
                  <a:pt x="278" y="1048"/>
                </a:lnTo>
                <a:lnTo>
                  <a:pt x="286" y="1048"/>
                </a:lnTo>
                <a:lnTo>
                  <a:pt x="296" y="1050"/>
                </a:lnTo>
                <a:lnTo>
                  <a:pt x="302" y="1054"/>
                </a:lnTo>
                <a:lnTo>
                  <a:pt x="310" y="1058"/>
                </a:lnTo>
                <a:lnTo>
                  <a:pt x="316" y="1064"/>
                </a:lnTo>
                <a:lnTo>
                  <a:pt x="326" y="1078"/>
                </a:lnTo>
                <a:lnTo>
                  <a:pt x="334" y="1094"/>
                </a:lnTo>
                <a:lnTo>
                  <a:pt x="340" y="1112"/>
                </a:lnTo>
                <a:lnTo>
                  <a:pt x="342" y="1132"/>
                </a:lnTo>
                <a:lnTo>
                  <a:pt x="342" y="1150"/>
                </a:lnTo>
                <a:lnTo>
                  <a:pt x="342" y="1150"/>
                </a:lnTo>
                <a:lnTo>
                  <a:pt x="342" y="1158"/>
                </a:lnTo>
                <a:lnTo>
                  <a:pt x="344" y="1168"/>
                </a:lnTo>
                <a:lnTo>
                  <a:pt x="348" y="1176"/>
                </a:lnTo>
                <a:lnTo>
                  <a:pt x="352" y="1184"/>
                </a:lnTo>
                <a:lnTo>
                  <a:pt x="366" y="1200"/>
                </a:lnTo>
                <a:lnTo>
                  <a:pt x="382" y="1214"/>
                </a:lnTo>
                <a:lnTo>
                  <a:pt x="400" y="1224"/>
                </a:lnTo>
                <a:lnTo>
                  <a:pt x="420" y="1234"/>
                </a:lnTo>
                <a:lnTo>
                  <a:pt x="438" y="1238"/>
                </a:lnTo>
                <a:lnTo>
                  <a:pt x="456" y="1240"/>
                </a:lnTo>
                <a:lnTo>
                  <a:pt x="456" y="1240"/>
                </a:lnTo>
                <a:lnTo>
                  <a:pt x="464" y="1242"/>
                </a:lnTo>
                <a:lnTo>
                  <a:pt x="470" y="1242"/>
                </a:lnTo>
                <a:lnTo>
                  <a:pt x="472" y="1246"/>
                </a:lnTo>
                <a:lnTo>
                  <a:pt x="474" y="1248"/>
                </a:lnTo>
                <a:lnTo>
                  <a:pt x="472" y="1252"/>
                </a:lnTo>
                <a:lnTo>
                  <a:pt x="470" y="1258"/>
                </a:lnTo>
                <a:lnTo>
                  <a:pt x="462" y="1268"/>
                </a:lnTo>
                <a:lnTo>
                  <a:pt x="448" y="1280"/>
                </a:lnTo>
                <a:lnTo>
                  <a:pt x="430" y="1292"/>
                </a:lnTo>
                <a:lnTo>
                  <a:pt x="410" y="1304"/>
                </a:lnTo>
                <a:lnTo>
                  <a:pt x="390" y="1316"/>
                </a:lnTo>
                <a:lnTo>
                  <a:pt x="390" y="1316"/>
                </a:lnTo>
                <a:lnTo>
                  <a:pt x="370" y="1326"/>
                </a:lnTo>
                <a:lnTo>
                  <a:pt x="354" y="1336"/>
                </a:lnTo>
                <a:lnTo>
                  <a:pt x="336" y="1346"/>
                </a:lnTo>
                <a:lnTo>
                  <a:pt x="318" y="1354"/>
                </a:lnTo>
                <a:lnTo>
                  <a:pt x="296" y="1360"/>
                </a:lnTo>
                <a:lnTo>
                  <a:pt x="282" y="1360"/>
                </a:lnTo>
                <a:lnTo>
                  <a:pt x="268" y="1360"/>
                </a:lnTo>
                <a:lnTo>
                  <a:pt x="232" y="1356"/>
                </a:lnTo>
                <a:lnTo>
                  <a:pt x="188" y="1348"/>
                </a:lnTo>
                <a:lnTo>
                  <a:pt x="188" y="1348"/>
                </a:lnTo>
                <a:lnTo>
                  <a:pt x="186" y="1350"/>
                </a:lnTo>
                <a:lnTo>
                  <a:pt x="188" y="1360"/>
                </a:lnTo>
                <a:lnTo>
                  <a:pt x="190" y="1366"/>
                </a:lnTo>
                <a:lnTo>
                  <a:pt x="194" y="1372"/>
                </a:lnTo>
                <a:lnTo>
                  <a:pt x="198" y="1378"/>
                </a:lnTo>
                <a:lnTo>
                  <a:pt x="206" y="1384"/>
                </a:lnTo>
                <a:lnTo>
                  <a:pt x="216" y="1390"/>
                </a:lnTo>
                <a:lnTo>
                  <a:pt x="228" y="1394"/>
                </a:lnTo>
                <a:lnTo>
                  <a:pt x="244" y="1396"/>
                </a:lnTo>
                <a:lnTo>
                  <a:pt x="264" y="1396"/>
                </a:lnTo>
                <a:lnTo>
                  <a:pt x="288" y="1396"/>
                </a:lnTo>
                <a:lnTo>
                  <a:pt x="314" y="1392"/>
                </a:lnTo>
                <a:lnTo>
                  <a:pt x="348" y="1384"/>
                </a:lnTo>
                <a:lnTo>
                  <a:pt x="384" y="1374"/>
                </a:lnTo>
                <a:lnTo>
                  <a:pt x="384" y="1374"/>
                </a:lnTo>
                <a:lnTo>
                  <a:pt x="394" y="1370"/>
                </a:lnTo>
                <a:lnTo>
                  <a:pt x="414" y="1360"/>
                </a:lnTo>
                <a:lnTo>
                  <a:pt x="426" y="1354"/>
                </a:lnTo>
                <a:lnTo>
                  <a:pt x="438" y="1346"/>
                </a:lnTo>
                <a:lnTo>
                  <a:pt x="450" y="1336"/>
                </a:lnTo>
                <a:lnTo>
                  <a:pt x="460" y="1326"/>
                </a:lnTo>
                <a:lnTo>
                  <a:pt x="460" y="1326"/>
                </a:lnTo>
                <a:lnTo>
                  <a:pt x="458" y="1342"/>
                </a:lnTo>
                <a:lnTo>
                  <a:pt x="460" y="1378"/>
                </a:lnTo>
                <a:lnTo>
                  <a:pt x="462" y="1400"/>
                </a:lnTo>
                <a:lnTo>
                  <a:pt x="466" y="1424"/>
                </a:lnTo>
                <a:lnTo>
                  <a:pt x="474" y="1446"/>
                </a:lnTo>
                <a:lnTo>
                  <a:pt x="478" y="1456"/>
                </a:lnTo>
                <a:lnTo>
                  <a:pt x="484" y="1464"/>
                </a:lnTo>
                <a:lnTo>
                  <a:pt x="484" y="1464"/>
                </a:lnTo>
                <a:lnTo>
                  <a:pt x="488" y="1474"/>
                </a:lnTo>
                <a:lnTo>
                  <a:pt x="490" y="1484"/>
                </a:lnTo>
                <a:lnTo>
                  <a:pt x="488" y="1496"/>
                </a:lnTo>
                <a:lnTo>
                  <a:pt x="484" y="1510"/>
                </a:lnTo>
                <a:lnTo>
                  <a:pt x="478" y="1522"/>
                </a:lnTo>
                <a:lnTo>
                  <a:pt x="468" y="1534"/>
                </a:lnTo>
                <a:lnTo>
                  <a:pt x="454" y="1544"/>
                </a:lnTo>
                <a:lnTo>
                  <a:pt x="440" y="1554"/>
                </a:lnTo>
                <a:lnTo>
                  <a:pt x="420" y="1564"/>
                </a:lnTo>
                <a:lnTo>
                  <a:pt x="400" y="1568"/>
                </a:lnTo>
                <a:lnTo>
                  <a:pt x="376" y="1572"/>
                </a:lnTo>
                <a:lnTo>
                  <a:pt x="348" y="1572"/>
                </a:lnTo>
                <a:lnTo>
                  <a:pt x="318" y="1568"/>
                </a:lnTo>
                <a:lnTo>
                  <a:pt x="286" y="1560"/>
                </a:lnTo>
                <a:lnTo>
                  <a:pt x="250" y="1548"/>
                </a:lnTo>
                <a:lnTo>
                  <a:pt x="212" y="1532"/>
                </a:lnTo>
                <a:lnTo>
                  <a:pt x="212" y="1532"/>
                </a:lnTo>
                <a:lnTo>
                  <a:pt x="200" y="1522"/>
                </a:lnTo>
                <a:lnTo>
                  <a:pt x="186" y="1512"/>
                </a:lnTo>
                <a:lnTo>
                  <a:pt x="174" y="1496"/>
                </a:lnTo>
                <a:lnTo>
                  <a:pt x="160" y="1476"/>
                </a:lnTo>
                <a:lnTo>
                  <a:pt x="156" y="1462"/>
                </a:lnTo>
                <a:lnTo>
                  <a:pt x="150" y="1450"/>
                </a:lnTo>
                <a:lnTo>
                  <a:pt x="148" y="1434"/>
                </a:lnTo>
                <a:lnTo>
                  <a:pt x="146" y="1418"/>
                </a:lnTo>
                <a:lnTo>
                  <a:pt x="146" y="1398"/>
                </a:lnTo>
                <a:lnTo>
                  <a:pt x="148" y="1380"/>
                </a:lnTo>
                <a:lnTo>
                  <a:pt x="148" y="1380"/>
                </a:lnTo>
                <a:close/>
                <a:moveTo>
                  <a:pt x="550" y="1648"/>
                </a:moveTo>
                <a:lnTo>
                  <a:pt x="550" y="1648"/>
                </a:lnTo>
                <a:lnTo>
                  <a:pt x="550" y="1656"/>
                </a:lnTo>
                <a:lnTo>
                  <a:pt x="548" y="1664"/>
                </a:lnTo>
                <a:lnTo>
                  <a:pt x="544" y="1670"/>
                </a:lnTo>
                <a:lnTo>
                  <a:pt x="540" y="1676"/>
                </a:lnTo>
                <a:lnTo>
                  <a:pt x="530" y="1686"/>
                </a:lnTo>
                <a:lnTo>
                  <a:pt x="516" y="1690"/>
                </a:lnTo>
                <a:lnTo>
                  <a:pt x="500" y="1694"/>
                </a:lnTo>
                <a:lnTo>
                  <a:pt x="480" y="1694"/>
                </a:lnTo>
                <a:lnTo>
                  <a:pt x="460" y="1692"/>
                </a:lnTo>
                <a:lnTo>
                  <a:pt x="438" y="1688"/>
                </a:lnTo>
                <a:lnTo>
                  <a:pt x="416" y="1682"/>
                </a:lnTo>
                <a:lnTo>
                  <a:pt x="392" y="1674"/>
                </a:lnTo>
                <a:lnTo>
                  <a:pt x="370" y="1664"/>
                </a:lnTo>
                <a:lnTo>
                  <a:pt x="348" y="1654"/>
                </a:lnTo>
                <a:lnTo>
                  <a:pt x="328" y="1642"/>
                </a:lnTo>
                <a:lnTo>
                  <a:pt x="308" y="1630"/>
                </a:lnTo>
                <a:lnTo>
                  <a:pt x="292" y="1616"/>
                </a:lnTo>
                <a:lnTo>
                  <a:pt x="278" y="1604"/>
                </a:lnTo>
                <a:lnTo>
                  <a:pt x="278" y="1604"/>
                </a:lnTo>
                <a:lnTo>
                  <a:pt x="294" y="1610"/>
                </a:lnTo>
                <a:lnTo>
                  <a:pt x="312" y="1614"/>
                </a:lnTo>
                <a:lnTo>
                  <a:pt x="336" y="1620"/>
                </a:lnTo>
                <a:lnTo>
                  <a:pt x="364" y="1622"/>
                </a:lnTo>
                <a:lnTo>
                  <a:pt x="380" y="1622"/>
                </a:lnTo>
                <a:lnTo>
                  <a:pt x="398" y="1620"/>
                </a:lnTo>
                <a:lnTo>
                  <a:pt x="416" y="1618"/>
                </a:lnTo>
                <a:lnTo>
                  <a:pt x="434" y="1612"/>
                </a:lnTo>
                <a:lnTo>
                  <a:pt x="452" y="1606"/>
                </a:lnTo>
                <a:lnTo>
                  <a:pt x="472" y="1598"/>
                </a:lnTo>
                <a:lnTo>
                  <a:pt x="472" y="1598"/>
                </a:lnTo>
                <a:lnTo>
                  <a:pt x="486" y="1592"/>
                </a:lnTo>
                <a:lnTo>
                  <a:pt x="498" y="1590"/>
                </a:lnTo>
                <a:lnTo>
                  <a:pt x="512" y="1588"/>
                </a:lnTo>
                <a:lnTo>
                  <a:pt x="520" y="1590"/>
                </a:lnTo>
                <a:lnTo>
                  <a:pt x="526" y="1592"/>
                </a:lnTo>
                <a:lnTo>
                  <a:pt x="534" y="1596"/>
                </a:lnTo>
                <a:lnTo>
                  <a:pt x="538" y="1602"/>
                </a:lnTo>
                <a:lnTo>
                  <a:pt x="544" y="1610"/>
                </a:lnTo>
                <a:lnTo>
                  <a:pt x="548" y="1620"/>
                </a:lnTo>
                <a:lnTo>
                  <a:pt x="550" y="1632"/>
                </a:lnTo>
                <a:lnTo>
                  <a:pt x="550" y="1648"/>
                </a:lnTo>
                <a:lnTo>
                  <a:pt x="550" y="1648"/>
                </a:lnTo>
                <a:close/>
                <a:moveTo>
                  <a:pt x="748" y="1660"/>
                </a:moveTo>
                <a:lnTo>
                  <a:pt x="748" y="1660"/>
                </a:lnTo>
                <a:lnTo>
                  <a:pt x="742" y="1672"/>
                </a:lnTo>
                <a:lnTo>
                  <a:pt x="738" y="1684"/>
                </a:lnTo>
                <a:lnTo>
                  <a:pt x="730" y="1694"/>
                </a:lnTo>
                <a:lnTo>
                  <a:pt x="722" y="1700"/>
                </a:lnTo>
                <a:lnTo>
                  <a:pt x="710" y="1706"/>
                </a:lnTo>
                <a:lnTo>
                  <a:pt x="698" y="1710"/>
                </a:lnTo>
                <a:lnTo>
                  <a:pt x="682" y="1712"/>
                </a:lnTo>
                <a:lnTo>
                  <a:pt x="662" y="1712"/>
                </a:lnTo>
                <a:lnTo>
                  <a:pt x="662" y="1712"/>
                </a:lnTo>
                <a:lnTo>
                  <a:pt x="642" y="1712"/>
                </a:lnTo>
                <a:lnTo>
                  <a:pt x="624" y="1710"/>
                </a:lnTo>
                <a:lnTo>
                  <a:pt x="610" y="1706"/>
                </a:lnTo>
                <a:lnTo>
                  <a:pt x="598" y="1700"/>
                </a:lnTo>
                <a:lnTo>
                  <a:pt x="594" y="1696"/>
                </a:lnTo>
                <a:lnTo>
                  <a:pt x="592" y="1690"/>
                </a:lnTo>
                <a:lnTo>
                  <a:pt x="588" y="1684"/>
                </a:lnTo>
                <a:lnTo>
                  <a:pt x="588" y="1676"/>
                </a:lnTo>
                <a:lnTo>
                  <a:pt x="588" y="1658"/>
                </a:lnTo>
                <a:lnTo>
                  <a:pt x="596" y="1632"/>
                </a:lnTo>
                <a:lnTo>
                  <a:pt x="596" y="1632"/>
                </a:lnTo>
                <a:lnTo>
                  <a:pt x="604" y="1634"/>
                </a:lnTo>
                <a:lnTo>
                  <a:pt x="628" y="1636"/>
                </a:lnTo>
                <a:lnTo>
                  <a:pt x="644" y="1638"/>
                </a:lnTo>
                <a:lnTo>
                  <a:pt x="660" y="1636"/>
                </a:lnTo>
                <a:lnTo>
                  <a:pt x="678" y="1632"/>
                </a:lnTo>
                <a:lnTo>
                  <a:pt x="696" y="1628"/>
                </a:lnTo>
                <a:lnTo>
                  <a:pt x="696" y="1628"/>
                </a:lnTo>
                <a:lnTo>
                  <a:pt x="706" y="1626"/>
                </a:lnTo>
                <a:lnTo>
                  <a:pt x="716" y="1626"/>
                </a:lnTo>
                <a:lnTo>
                  <a:pt x="726" y="1628"/>
                </a:lnTo>
                <a:lnTo>
                  <a:pt x="736" y="1632"/>
                </a:lnTo>
                <a:lnTo>
                  <a:pt x="744" y="1638"/>
                </a:lnTo>
                <a:lnTo>
                  <a:pt x="746" y="1642"/>
                </a:lnTo>
                <a:lnTo>
                  <a:pt x="748" y="1646"/>
                </a:lnTo>
                <a:lnTo>
                  <a:pt x="748" y="1652"/>
                </a:lnTo>
                <a:lnTo>
                  <a:pt x="748" y="1660"/>
                </a:lnTo>
                <a:lnTo>
                  <a:pt x="748" y="1660"/>
                </a:lnTo>
                <a:close/>
                <a:moveTo>
                  <a:pt x="544" y="1566"/>
                </a:moveTo>
                <a:lnTo>
                  <a:pt x="544" y="1566"/>
                </a:lnTo>
                <a:lnTo>
                  <a:pt x="538" y="1558"/>
                </a:lnTo>
                <a:lnTo>
                  <a:pt x="534" y="1550"/>
                </a:lnTo>
                <a:lnTo>
                  <a:pt x="528" y="1530"/>
                </a:lnTo>
                <a:lnTo>
                  <a:pt x="526" y="1508"/>
                </a:lnTo>
                <a:lnTo>
                  <a:pt x="526" y="1488"/>
                </a:lnTo>
                <a:lnTo>
                  <a:pt x="528" y="1470"/>
                </a:lnTo>
                <a:lnTo>
                  <a:pt x="530" y="1454"/>
                </a:lnTo>
                <a:lnTo>
                  <a:pt x="534" y="1440"/>
                </a:lnTo>
                <a:lnTo>
                  <a:pt x="534" y="1440"/>
                </a:lnTo>
                <a:lnTo>
                  <a:pt x="522" y="1418"/>
                </a:lnTo>
                <a:lnTo>
                  <a:pt x="512" y="1398"/>
                </a:lnTo>
                <a:lnTo>
                  <a:pt x="506" y="1380"/>
                </a:lnTo>
                <a:lnTo>
                  <a:pt x="502" y="1362"/>
                </a:lnTo>
                <a:lnTo>
                  <a:pt x="502" y="1346"/>
                </a:lnTo>
                <a:lnTo>
                  <a:pt x="502" y="1332"/>
                </a:lnTo>
                <a:lnTo>
                  <a:pt x="506" y="1318"/>
                </a:lnTo>
                <a:lnTo>
                  <a:pt x="508" y="1306"/>
                </a:lnTo>
                <a:lnTo>
                  <a:pt x="514" y="1296"/>
                </a:lnTo>
                <a:lnTo>
                  <a:pt x="520" y="1286"/>
                </a:lnTo>
                <a:lnTo>
                  <a:pt x="530" y="1272"/>
                </a:lnTo>
                <a:lnTo>
                  <a:pt x="538" y="1264"/>
                </a:lnTo>
                <a:lnTo>
                  <a:pt x="542" y="1262"/>
                </a:lnTo>
                <a:lnTo>
                  <a:pt x="542" y="1262"/>
                </a:lnTo>
                <a:lnTo>
                  <a:pt x="568" y="1258"/>
                </a:lnTo>
                <a:lnTo>
                  <a:pt x="592" y="1256"/>
                </a:lnTo>
                <a:lnTo>
                  <a:pt x="612" y="1256"/>
                </a:lnTo>
                <a:lnTo>
                  <a:pt x="632" y="1258"/>
                </a:lnTo>
                <a:lnTo>
                  <a:pt x="648" y="1260"/>
                </a:lnTo>
                <a:lnTo>
                  <a:pt x="662" y="1264"/>
                </a:lnTo>
                <a:lnTo>
                  <a:pt x="688" y="1276"/>
                </a:lnTo>
                <a:lnTo>
                  <a:pt x="738" y="1304"/>
                </a:lnTo>
                <a:lnTo>
                  <a:pt x="770" y="1318"/>
                </a:lnTo>
                <a:lnTo>
                  <a:pt x="788" y="1324"/>
                </a:lnTo>
                <a:lnTo>
                  <a:pt x="808" y="1328"/>
                </a:lnTo>
                <a:lnTo>
                  <a:pt x="808" y="1328"/>
                </a:lnTo>
                <a:lnTo>
                  <a:pt x="846" y="1338"/>
                </a:lnTo>
                <a:lnTo>
                  <a:pt x="868" y="1346"/>
                </a:lnTo>
                <a:lnTo>
                  <a:pt x="882" y="1354"/>
                </a:lnTo>
                <a:lnTo>
                  <a:pt x="886" y="1358"/>
                </a:lnTo>
                <a:lnTo>
                  <a:pt x="888" y="1362"/>
                </a:lnTo>
                <a:lnTo>
                  <a:pt x="886" y="1368"/>
                </a:lnTo>
                <a:lnTo>
                  <a:pt x="884" y="1372"/>
                </a:lnTo>
                <a:lnTo>
                  <a:pt x="878" y="1376"/>
                </a:lnTo>
                <a:lnTo>
                  <a:pt x="878" y="1376"/>
                </a:lnTo>
                <a:lnTo>
                  <a:pt x="862" y="1384"/>
                </a:lnTo>
                <a:lnTo>
                  <a:pt x="846" y="1390"/>
                </a:lnTo>
                <a:lnTo>
                  <a:pt x="812" y="1400"/>
                </a:lnTo>
                <a:lnTo>
                  <a:pt x="776" y="1404"/>
                </a:lnTo>
                <a:lnTo>
                  <a:pt x="742" y="1408"/>
                </a:lnTo>
                <a:lnTo>
                  <a:pt x="710" y="1408"/>
                </a:lnTo>
                <a:lnTo>
                  <a:pt x="680" y="1406"/>
                </a:lnTo>
                <a:lnTo>
                  <a:pt x="656" y="1402"/>
                </a:lnTo>
                <a:lnTo>
                  <a:pt x="638" y="1398"/>
                </a:lnTo>
                <a:lnTo>
                  <a:pt x="638" y="1398"/>
                </a:lnTo>
                <a:lnTo>
                  <a:pt x="622" y="1394"/>
                </a:lnTo>
                <a:lnTo>
                  <a:pt x="608" y="1392"/>
                </a:lnTo>
                <a:lnTo>
                  <a:pt x="596" y="1392"/>
                </a:lnTo>
                <a:lnTo>
                  <a:pt x="586" y="1394"/>
                </a:lnTo>
                <a:lnTo>
                  <a:pt x="580" y="1396"/>
                </a:lnTo>
                <a:lnTo>
                  <a:pt x="580" y="1400"/>
                </a:lnTo>
                <a:lnTo>
                  <a:pt x="580" y="1402"/>
                </a:lnTo>
                <a:lnTo>
                  <a:pt x="586" y="1410"/>
                </a:lnTo>
                <a:lnTo>
                  <a:pt x="600" y="1420"/>
                </a:lnTo>
                <a:lnTo>
                  <a:pt x="600" y="1420"/>
                </a:lnTo>
                <a:lnTo>
                  <a:pt x="610" y="1424"/>
                </a:lnTo>
                <a:lnTo>
                  <a:pt x="622" y="1428"/>
                </a:lnTo>
                <a:lnTo>
                  <a:pt x="646" y="1436"/>
                </a:lnTo>
                <a:lnTo>
                  <a:pt x="674" y="1440"/>
                </a:lnTo>
                <a:lnTo>
                  <a:pt x="700" y="1442"/>
                </a:lnTo>
                <a:lnTo>
                  <a:pt x="744" y="1444"/>
                </a:lnTo>
                <a:lnTo>
                  <a:pt x="764" y="1444"/>
                </a:lnTo>
                <a:lnTo>
                  <a:pt x="764" y="1444"/>
                </a:lnTo>
                <a:lnTo>
                  <a:pt x="782" y="1438"/>
                </a:lnTo>
                <a:lnTo>
                  <a:pt x="794" y="1438"/>
                </a:lnTo>
                <a:lnTo>
                  <a:pt x="804" y="1442"/>
                </a:lnTo>
                <a:lnTo>
                  <a:pt x="810" y="1448"/>
                </a:lnTo>
                <a:lnTo>
                  <a:pt x="812" y="1456"/>
                </a:lnTo>
                <a:lnTo>
                  <a:pt x="814" y="1462"/>
                </a:lnTo>
                <a:lnTo>
                  <a:pt x="814" y="1470"/>
                </a:lnTo>
                <a:lnTo>
                  <a:pt x="814" y="1470"/>
                </a:lnTo>
                <a:lnTo>
                  <a:pt x="802" y="1476"/>
                </a:lnTo>
                <a:lnTo>
                  <a:pt x="794" y="1484"/>
                </a:lnTo>
                <a:lnTo>
                  <a:pt x="788" y="1494"/>
                </a:lnTo>
                <a:lnTo>
                  <a:pt x="784" y="1506"/>
                </a:lnTo>
                <a:lnTo>
                  <a:pt x="780" y="1526"/>
                </a:lnTo>
                <a:lnTo>
                  <a:pt x="780" y="1534"/>
                </a:lnTo>
                <a:lnTo>
                  <a:pt x="780" y="1534"/>
                </a:lnTo>
                <a:lnTo>
                  <a:pt x="770" y="1550"/>
                </a:lnTo>
                <a:lnTo>
                  <a:pt x="756" y="1562"/>
                </a:lnTo>
                <a:lnTo>
                  <a:pt x="742" y="1572"/>
                </a:lnTo>
                <a:lnTo>
                  <a:pt x="724" y="1578"/>
                </a:lnTo>
                <a:lnTo>
                  <a:pt x="706" y="1582"/>
                </a:lnTo>
                <a:lnTo>
                  <a:pt x="686" y="1586"/>
                </a:lnTo>
                <a:lnTo>
                  <a:pt x="666" y="1586"/>
                </a:lnTo>
                <a:lnTo>
                  <a:pt x="646" y="1584"/>
                </a:lnTo>
                <a:lnTo>
                  <a:pt x="608" y="1580"/>
                </a:lnTo>
                <a:lnTo>
                  <a:pt x="576" y="1574"/>
                </a:lnTo>
                <a:lnTo>
                  <a:pt x="544" y="1566"/>
                </a:lnTo>
                <a:lnTo>
                  <a:pt x="544" y="1566"/>
                </a:lnTo>
                <a:close/>
                <a:moveTo>
                  <a:pt x="2328" y="1626"/>
                </a:moveTo>
                <a:lnTo>
                  <a:pt x="2328" y="1626"/>
                </a:lnTo>
                <a:lnTo>
                  <a:pt x="2312" y="1654"/>
                </a:lnTo>
                <a:lnTo>
                  <a:pt x="2292" y="1680"/>
                </a:lnTo>
                <a:lnTo>
                  <a:pt x="2272" y="1702"/>
                </a:lnTo>
                <a:lnTo>
                  <a:pt x="2250" y="1722"/>
                </a:lnTo>
                <a:lnTo>
                  <a:pt x="2226" y="1738"/>
                </a:lnTo>
                <a:lnTo>
                  <a:pt x="2204" y="1750"/>
                </a:lnTo>
                <a:lnTo>
                  <a:pt x="2180" y="1758"/>
                </a:lnTo>
                <a:lnTo>
                  <a:pt x="2168" y="1760"/>
                </a:lnTo>
                <a:lnTo>
                  <a:pt x="2156" y="1760"/>
                </a:lnTo>
                <a:lnTo>
                  <a:pt x="2156" y="1760"/>
                </a:lnTo>
                <a:lnTo>
                  <a:pt x="2140" y="1760"/>
                </a:lnTo>
                <a:lnTo>
                  <a:pt x="2136" y="1758"/>
                </a:lnTo>
                <a:lnTo>
                  <a:pt x="2132" y="1754"/>
                </a:lnTo>
                <a:lnTo>
                  <a:pt x="2132" y="1752"/>
                </a:lnTo>
                <a:lnTo>
                  <a:pt x="2132" y="1748"/>
                </a:lnTo>
                <a:lnTo>
                  <a:pt x="2136" y="1738"/>
                </a:lnTo>
                <a:lnTo>
                  <a:pt x="2140" y="1726"/>
                </a:lnTo>
                <a:lnTo>
                  <a:pt x="2140" y="1718"/>
                </a:lnTo>
                <a:lnTo>
                  <a:pt x="2140" y="1712"/>
                </a:lnTo>
                <a:lnTo>
                  <a:pt x="2136" y="1704"/>
                </a:lnTo>
                <a:lnTo>
                  <a:pt x="2132" y="1698"/>
                </a:lnTo>
                <a:lnTo>
                  <a:pt x="2124" y="1690"/>
                </a:lnTo>
                <a:lnTo>
                  <a:pt x="2114" y="1682"/>
                </a:lnTo>
                <a:lnTo>
                  <a:pt x="2114" y="1682"/>
                </a:lnTo>
                <a:lnTo>
                  <a:pt x="2110" y="1680"/>
                </a:lnTo>
                <a:lnTo>
                  <a:pt x="2100" y="1674"/>
                </a:lnTo>
                <a:lnTo>
                  <a:pt x="2096" y="1674"/>
                </a:lnTo>
                <a:lnTo>
                  <a:pt x="2090" y="1676"/>
                </a:lnTo>
                <a:lnTo>
                  <a:pt x="2088" y="1682"/>
                </a:lnTo>
                <a:lnTo>
                  <a:pt x="2086" y="1692"/>
                </a:lnTo>
                <a:lnTo>
                  <a:pt x="2086" y="1692"/>
                </a:lnTo>
                <a:lnTo>
                  <a:pt x="2092" y="1698"/>
                </a:lnTo>
                <a:lnTo>
                  <a:pt x="2096" y="1706"/>
                </a:lnTo>
                <a:lnTo>
                  <a:pt x="2098" y="1714"/>
                </a:lnTo>
                <a:lnTo>
                  <a:pt x="2100" y="1724"/>
                </a:lnTo>
                <a:lnTo>
                  <a:pt x="2100" y="1734"/>
                </a:lnTo>
                <a:lnTo>
                  <a:pt x="2094" y="1744"/>
                </a:lnTo>
                <a:lnTo>
                  <a:pt x="2088" y="1750"/>
                </a:lnTo>
                <a:lnTo>
                  <a:pt x="2082" y="1754"/>
                </a:lnTo>
                <a:lnTo>
                  <a:pt x="2082" y="1754"/>
                </a:lnTo>
                <a:lnTo>
                  <a:pt x="2054" y="1776"/>
                </a:lnTo>
                <a:lnTo>
                  <a:pt x="2036" y="1786"/>
                </a:lnTo>
                <a:lnTo>
                  <a:pt x="2012" y="1798"/>
                </a:lnTo>
                <a:lnTo>
                  <a:pt x="1980" y="1808"/>
                </a:lnTo>
                <a:lnTo>
                  <a:pt x="1940" y="1814"/>
                </a:lnTo>
                <a:lnTo>
                  <a:pt x="1886" y="1820"/>
                </a:lnTo>
                <a:lnTo>
                  <a:pt x="1818" y="1822"/>
                </a:lnTo>
                <a:lnTo>
                  <a:pt x="1818" y="1822"/>
                </a:lnTo>
                <a:lnTo>
                  <a:pt x="1804" y="1820"/>
                </a:lnTo>
                <a:lnTo>
                  <a:pt x="1784" y="1814"/>
                </a:lnTo>
                <a:lnTo>
                  <a:pt x="1758" y="1804"/>
                </a:lnTo>
                <a:lnTo>
                  <a:pt x="1726" y="1786"/>
                </a:lnTo>
                <a:lnTo>
                  <a:pt x="1688" y="1758"/>
                </a:lnTo>
                <a:lnTo>
                  <a:pt x="1668" y="1742"/>
                </a:lnTo>
                <a:lnTo>
                  <a:pt x="1646" y="1722"/>
                </a:lnTo>
                <a:lnTo>
                  <a:pt x="1622" y="1698"/>
                </a:lnTo>
                <a:lnTo>
                  <a:pt x="1596" y="1672"/>
                </a:lnTo>
                <a:lnTo>
                  <a:pt x="1596" y="1672"/>
                </a:lnTo>
                <a:lnTo>
                  <a:pt x="1576" y="1638"/>
                </a:lnTo>
                <a:lnTo>
                  <a:pt x="1556" y="1612"/>
                </a:lnTo>
                <a:lnTo>
                  <a:pt x="1548" y="1602"/>
                </a:lnTo>
                <a:lnTo>
                  <a:pt x="1538" y="1594"/>
                </a:lnTo>
                <a:lnTo>
                  <a:pt x="1538" y="1594"/>
                </a:lnTo>
                <a:lnTo>
                  <a:pt x="1536" y="1596"/>
                </a:lnTo>
                <a:lnTo>
                  <a:pt x="1530" y="1600"/>
                </a:lnTo>
                <a:lnTo>
                  <a:pt x="1528" y="1604"/>
                </a:lnTo>
                <a:lnTo>
                  <a:pt x="1526" y="1608"/>
                </a:lnTo>
                <a:lnTo>
                  <a:pt x="1528" y="1616"/>
                </a:lnTo>
                <a:lnTo>
                  <a:pt x="1530" y="1624"/>
                </a:lnTo>
                <a:lnTo>
                  <a:pt x="1530" y="1624"/>
                </a:lnTo>
                <a:lnTo>
                  <a:pt x="1532" y="1632"/>
                </a:lnTo>
                <a:lnTo>
                  <a:pt x="1536" y="1650"/>
                </a:lnTo>
                <a:lnTo>
                  <a:pt x="1536" y="1658"/>
                </a:lnTo>
                <a:lnTo>
                  <a:pt x="1534" y="1668"/>
                </a:lnTo>
                <a:lnTo>
                  <a:pt x="1528" y="1674"/>
                </a:lnTo>
                <a:lnTo>
                  <a:pt x="1524" y="1676"/>
                </a:lnTo>
                <a:lnTo>
                  <a:pt x="1518" y="1678"/>
                </a:lnTo>
                <a:lnTo>
                  <a:pt x="1518" y="1678"/>
                </a:lnTo>
                <a:lnTo>
                  <a:pt x="1478" y="1684"/>
                </a:lnTo>
                <a:lnTo>
                  <a:pt x="1448" y="1690"/>
                </a:lnTo>
                <a:lnTo>
                  <a:pt x="1416" y="1700"/>
                </a:lnTo>
                <a:lnTo>
                  <a:pt x="1400" y="1706"/>
                </a:lnTo>
                <a:lnTo>
                  <a:pt x="1384" y="1712"/>
                </a:lnTo>
                <a:lnTo>
                  <a:pt x="1368" y="1720"/>
                </a:lnTo>
                <a:lnTo>
                  <a:pt x="1354" y="1730"/>
                </a:lnTo>
                <a:lnTo>
                  <a:pt x="1340" y="1742"/>
                </a:lnTo>
                <a:lnTo>
                  <a:pt x="1328" y="1754"/>
                </a:lnTo>
                <a:lnTo>
                  <a:pt x="1316" y="1768"/>
                </a:lnTo>
                <a:lnTo>
                  <a:pt x="1308" y="1784"/>
                </a:lnTo>
                <a:lnTo>
                  <a:pt x="1308" y="1784"/>
                </a:lnTo>
                <a:lnTo>
                  <a:pt x="1308" y="1790"/>
                </a:lnTo>
                <a:lnTo>
                  <a:pt x="1308" y="1794"/>
                </a:lnTo>
                <a:lnTo>
                  <a:pt x="1310" y="1796"/>
                </a:lnTo>
                <a:lnTo>
                  <a:pt x="1316" y="1798"/>
                </a:lnTo>
                <a:lnTo>
                  <a:pt x="1326" y="1796"/>
                </a:lnTo>
                <a:lnTo>
                  <a:pt x="1340" y="1790"/>
                </a:lnTo>
                <a:lnTo>
                  <a:pt x="1360" y="1778"/>
                </a:lnTo>
                <a:lnTo>
                  <a:pt x="1360" y="1778"/>
                </a:lnTo>
                <a:lnTo>
                  <a:pt x="1400" y="1752"/>
                </a:lnTo>
                <a:lnTo>
                  <a:pt x="1416" y="1740"/>
                </a:lnTo>
                <a:lnTo>
                  <a:pt x="1432" y="1732"/>
                </a:lnTo>
                <a:lnTo>
                  <a:pt x="1448" y="1724"/>
                </a:lnTo>
                <a:lnTo>
                  <a:pt x="1466" y="1720"/>
                </a:lnTo>
                <a:lnTo>
                  <a:pt x="1488" y="1716"/>
                </a:lnTo>
                <a:lnTo>
                  <a:pt x="1514" y="1716"/>
                </a:lnTo>
                <a:lnTo>
                  <a:pt x="1514" y="1716"/>
                </a:lnTo>
                <a:lnTo>
                  <a:pt x="1540" y="1718"/>
                </a:lnTo>
                <a:lnTo>
                  <a:pt x="1562" y="1724"/>
                </a:lnTo>
                <a:lnTo>
                  <a:pt x="1578" y="1732"/>
                </a:lnTo>
                <a:lnTo>
                  <a:pt x="1592" y="1740"/>
                </a:lnTo>
                <a:lnTo>
                  <a:pt x="1606" y="1752"/>
                </a:lnTo>
                <a:lnTo>
                  <a:pt x="1620" y="1764"/>
                </a:lnTo>
                <a:lnTo>
                  <a:pt x="1636" y="1780"/>
                </a:lnTo>
                <a:lnTo>
                  <a:pt x="1654" y="1794"/>
                </a:lnTo>
                <a:lnTo>
                  <a:pt x="1654" y="1794"/>
                </a:lnTo>
                <a:lnTo>
                  <a:pt x="1698" y="1824"/>
                </a:lnTo>
                <a:lnTo>
                  <a:pt x="1716" y="1838"/>
                </a:lnTo>
                <a:lnTo>
                  <a:pt x="1730" y="1852"/>
                </a:lnTo>
                <a:lnTo>
                  <a:pt x="1732" y="1858"/>
                </a:lnTo>
                <a:lnTo>
                  <a:pt x="1734" y="1864"/>
                </a:lnTo>
                <a:lnTo>
                  <a:pt x="1732" y="1870"/>
                </a:lnTo>
                <a:lnTo>
                  <a:pt x="1728" y="1876"/>
                </a:lnTo>
                <a:lnTo>
                  <a:pt x="1722" y="1882"/>
                </a:lnTo>
                <a:lnTo>
                  <a:pt x="1710" y="1888"/>
                </a:lnTo>
                <a:lnTo>
                  <a:pt x="1696" y="1894"/>
                </a:lnTo>
                <a:lnTo>
                  <a:pt x="1676" y="1898"/>
                </a:lnTo>
                <a:lnTo>
                  <a:pt x="1676" y="1898"/>
                </a:lnTo>
                <a:lnTo>
                  <a:pt x="1656" y="1904"/>
                </a:lnTo>
                <a:lnTo>
                  <a:pt x="1636" y="1906"/>
                </a:lnTo>
                <a:lnTo>
                  <a:pt x="1600" y="1910"/>
                </a:lnTo>
                <a:lnTo>
                  <a:pt x="1530" y="1910"/>
                </a:lnTo>
                <a:lnTo>
                  <a:pt x="1496" y="1912"/>
                </a:lnTo>
                <a:lnTo>
                  <a:pt x="1460" y="1916"/>
                </a:lnTo>
                <a:lnTo>
                  <a:pt x="1442" y="1922"/>
                </a:lnTo>
                <a:lnTo>
                  <a:pt x="1422" y="1928"/>
                </a:lnTo>
                <a:lnTo>
                  <a:pt x="1404" y="1934"/>
                </a:lnTo>
                <a:lnTo>
                  <a:pt x="1382" y="1944"/>
                </a:lnTo>
                <a:lnTo>
                  <a:pt x="1382" y="1944"/>
                </a:lnTo>
                <a:lnTo>
                  <a:pt x="1344" y="1962"/>
                </a:lnTo>
                <a:lnTo>
                  <a:pt x="1312" y="1974"/>
                </a:lnTo>
                <a:lnTo>
                  <a:pt x="1286" y="1980"/>
                </a:lnTo>
                <a:lnTo>
                  <a:pt x="1266" y="1982"/>
                </a:lnTo>
                <a:lnTo>
                  <a:pt x="1248" y="1980"/>
                </a:lnTo>
                <a:lnTo>
                  <a:pt x="1236" y="1976"/>
                </a:lnTo>
                <a:lnTo>
                  <a:pt x="1228" y="1970"/>
                </a:lnTo>
                <a:lnTo>
                  <a:pt x="1222" y="1964"/>
                </a:lnTo>
                <a:lnTo>
                  <a:pt x="1222" y="1964"/>
                </a:lnTo>
                <a:lnTo>
                  <a:pt x="1220" y="1958"/>
                </a:lnTo>
                <a:lnTo>
                  <a:pt x="1218" y="1950"/>
                </a:lnTo>
                <a:lnTo>
                  <a:pt x="1218" y="1942"/>
                </a:lnTo>
                <a:lnTo>
                  <a:pt x="1222" y="1934"/>
                </a:lnTo>
                <a:lnTo>
                  <a:pt x="1230" y="1926"/>
                </a:lnTo>
                <a:lnTo>
                  <a:pt x="1240" y="1920"/>
                </a:lnTo>
                <a:lnTo>
                  <a:pt x="1254" y="1916"/>
                </a:lnTo>
                <a:lnTo>
                  <a:pt x="1272" y="1912"/>
                </a:lnTo>
                <a:lnTo>
                  <a:pt x="1272" y="1912"/>
                </a:lnTo>
                <a:lnTo>
                  <a:pt x="1320" y="1908"/>
                </a:lnTo>
                <a:lnTo>
                  <a:pt x="1346" y="1902"/>
                </a:lnTo>
                <a:lnTo>
                  <a:pt x="1372" y="1896"/>
                </a:lnTo>
                <a:lnTo>
                  <a:pt x="1394" y="1890"/>
                </a:lnTo>
                <a:lnTo>
                  <a:pt x="1412" y="1880"/>
                </a:lnTo>
                <a:lnTo>
                  <a:pt x="1420" y="1874"/>
                </a:lnTo>
                <a:lnTo>
                  <a:pt x="1426" y="1870"/>
                </a:lnTo>
                <a:lnTo>
                  <a:pt x="1430" y="1864"/>
                </a:lnTo>
                <a:lnTo>
                  <a:pt x="1430" y="1856"/>
                </a:lnTo>
                <a:lnTo>
                  <a:pt x="1430" y="1856"/>
                </a:lnTo>
                <a:lnTo>
                  <a:pt x="1430" y="1844"/>
                </a:lnTo>
                <a:lnTo>
                  <a:pt x="1430" y="1832"/>
                </a:lnTo>
                <a:lnTo>
                  <a:pt x="1428" y="1822"/>
                </a:lnTo>
                <a:lnTo>
                  <a:pt x="1424" y="1812"/>
                </a:lnTo>
                <a:lnTo>
                  <a:pt x="1422" y="1806"/>
                </a:lnTo>
                <a:lnTo>
                  <a:pt x="1418" y="1802"/>
                </a:lnTo>
                <a:lnTo>
                  <a:pt x="1414" y="1802"/>
                </a:lnTo>
                <a:lnTo>
                  <a:pt x="1408" y="1804"/>
                </a:lnTo>
                <a:lnTo>
                  <a:pt x="1408" y="1804"/>
                </a:lnTo>
                <a:lnTo>
                  <a:pt x="1406" y="1810"/>
                </a:lnTo>
                <a:lnTo>
                  <a:pt x="1402" y="1818"/>
                </a:lnTo>
                <a:lnTo>
                  <a:pt x="1398" y="1838"/>
                </a:lnTo>
                <a:lnTo>
                  <a:pt x="1396" y="1848"/>
                </a:lnTo>
                <a:lnTo>
                  <a:pt x="1390" y="1856"/>
                </a:lnTo>
                <a:lnTo>
                  <a:pt x="1380" y="1862"/>
                </a:lnTo>
                <a:lnTo>
                  <a:pt x="1374" y="1862"/>
                </a:lnTo>
                <a:lnTo>
                  <a:pt x="1366" y="1862"/>
                </a:lnTo>
                <a:lnTo>
                  <a:pt x="1366" y="1862"/>
                </a:lnTo>
                <a:lnTo>
                  <a:pt x="1326" y="1862"/>
                </a:lnTo>
                <a:lnTo>
                  <a:pt x="1274" y="1862"/>
                </a:lnTo>
                <a:lnTo>
                  <a:pt x="1246" y="1866"/>
                </a:lnTo>
                <a:lnTo>
                  <a:pt x="1220" y="1870"/>
                </a:lnTo>
                <a:lnTo>
                  <a:pt x="1196" y="1876"/>
                </a:lnTo>
                <a:lnTo>
                  <a:pt x="1176" y="1886"/>
                </a:lnTo>
                <a:lnTo>
                  <a:pt x="1176" y="1886"/>
                </a:lnTo>
                <a:lnTo>
                  <a:pt x="1158" y="1896"/>
                </a:lnTo>
                <a:lnTo>
                  <a:pt x="1138" y="1904"/>
                </a:lnTo>
                <a:lnTo>
                  <a:pt x="1116" y="1910"/>
                </a:lnTo>
                <a:lnTo>
                  <a:pt x="1092" y="1912"/>
                </a:lnTo>
                <a:lnTo>
                  <a:pt x="1066" y="1910"/>
                </a:lnTo>
                <a:lnTo>
                  <a:pt x="1040" y="1904"/>
                </a:lnTo>
                <a:lnTo>
                  <a:pt x="1014" y="1894"/>
                </a:lnTo>
                <a:lnTo>
                  <a:pt x="984" y="1876"/>
                </a:lnTo>
                <a:lnTo>
                  <a:pt x="984" y="1876"/>
                </a:lnTo>
                <a:lnTo>
                  <a:pt x="970" y="1868"/>
                </a:lnTo>
                <a:lnTo>
                  <a:pt x="956" y="1864"/>
                </a:lnTo>
                <a:lnTo>
                  <a:pt x="942" y="1864"/>
                </a:lnTo>
                <a:lnTo>
                  <a:pt x="930" y="1864"/>
                </a:lnTo>
                <a:lnTo>
                  <a:pt x="904" y="1868"/>
                </a:lnTo>
                <a:lnTo>
                  <a:pt x="892" y="1868"/>
                </a:lnTo>
                <a:lnTo>
                  <a:pt x="878" y="1868"/>
                </a:lnTo>
                <a:lnTo>
                  <a:pt x="866" y="1866"/>
                </a:lnTo>
                <a:lnTo>
                  <a:pt x="856" y="1860"/>
                </a:lnTo>
                <a:lnTo>
                  <a:pt x="844" y="1850"/>
                </a:lnTo>
                <a:lnTo>
                  <a:pt x="832" y="1834"/>
                </a:lnTo>
                <a:lnTo>
                  <a:pt x="820" y="1814"/>
                </a:lnTo>
                <a:lnTo>
                  <a:pt x="810" y="1786"/>
                </a:lnTo>
                <a:lnTo>
                  <a:pt x="798" y="1752"/>
                </a:lnTo>
                <a:lnTo>
                  <a:pt x="786" y="1708"/>
                </a:lnTo>
                <a:lnTo>
                  <a:pt x="786" y="1708"/>
                </a:lnTo>
                <a:lnTo>
                  <a:pt x="788" y="1694"/>
                </a:lnTo>
                <a:lnTo>
                  <a:pt x="790" y="1678"/>
                </a:lnTo>
                <a:lnTo>
                  <a:pt x="792" y="1658"/>
                </a:lnTo>
                <a:lnTo>
                  <a:pt x="798" y="1636"/>
                </a:lnTo>
                <a:lnTo>
                  <a:pt x="806" y="1616"/>
                </a:lnTo>
                <a:lnTo>
                  <a:pt x="818" y="1596"/>
                </a:lnTo>
                <a:lnTo>
                  <a:pt x="826" y="1588"/>
                </a:lnTo>
                <a:lnTo>
                  <a:pt x="834" y="1580"/>
                </a:lnTo>
                <a:lnTo>
                  <a:pt x="834" y="1580"/>
                </a:lnTo>
                <a:lnTo>
                  <a:pt x="836" y="1574"/>
                </a:lnTo>
                <a:lnTo>
                  <a:pt x="838" y="1556"/>
                </a:lnTo>
                <a:lnTo>
                  <a:pt x="836" y="1536"/>
                </a:lnTo>
                <a:lnTo>
                  <a:pt x="834" y="1526"/>
                </a:lnTo>
                <a:lnTo>
                  <a:pt x="830" y="1518"/>
                </a:lnTo>
                <a:lnTo>
                  <a:pt x="830" y="1518"/>
                </a:lnTo>
                <a:lnTo>
                  <a:pt x="834" y="1504"/>
                </a:lnTo>
                <a:lnTo>
                  <a:pt x="840" y="1488"/>
                </a:lnTo>
                <a:lnTo>
                  <a:pt x="850" y="1468"/>
                </a:lnTo>
                <a:lnTo>
                  <a:pt x="866" y="1448"/>
                </a:lnTo>
                <a:lnTo>
                  <a:pt x="874" y="1436"/>
                </a:lnTo>
                <a:lnTo>
                  <a:pt x="886" y="1426"/>
                </a:lnTo>
                <a:lnTo>
                  <a:pt x="896" y="1416"/>
                </a:lnTo>
                <a:lnTo>
                  <a:pt x="910" y="1408"/>
                </a:lnTo>
                <a:lnTo>
                  <a:pt x="926" y="1400"/>
                </a:lnTo>
                <a:lnTo>
                  <a:pt x="942" y="1392"/>
                </a:lnTo>
                <a:lnTo>
                  <a:pt x="942" y="1392"/>
                </a:lnTo>
                <a:lnTo>
                  <a:pt x="944" y="1388"/>
                </a:lnTo>
                <a:lnTo>
                  <a:pt x="950" y="1378"/>
                </a:lnTo>
                <a:lnTo>
                  <a:pt x="962" y="1364"/>
                </a:lnTo>
                <a:lnTo>
                  <a:pt x="970" y="1356"/>
                </a:lnTo>
                <a:lnTo>
                  <a:pt x="978" y="1350"/>
                </a:lnTo>
                <a:lnTo>
                  <a:pt x="990" y="1342"/>
                </a:lnTo>
                <a:lnTo>
                  <a:pt x="1004" y="1336"/>
                </a:lnTo>
                <a:lnTo>
                  <a:pt x="1020" y="1332"/>
                </a:lnTo>
                <a:lnTo>
                  <a:pt x="1038" y="1328"/>
                </a:lnTo>
                <a:lnTo>
                  <a:pt x="1058" y="1326"/>
                </a:lnTo>
                <a:lnTo>
                  <a:pt x="1080" y="1328"/>
                </a:lnTo>
                <a:lnTo>
                  <a:pt x="1106" y="1330"/>
                </a:lnTo>
                <a:lnTo>
                  <a:pt x="1134" y="1336"/>
                </a:lnTo>
                <a:lnTo>
                  <a:pt x="1134" y="1336"/>
                </a:lnTo>
                <a:lnTo>
                  <a:pt x="1146" y="1336"/>
                </a:lnTo>
                <a:lnTo>
                  <a:pt x="1158" y="1332"/>
                </a:lnTo>
                <a:lnTo>
                  <a:pt x="1172" y="1328"/>
                </a:lnTo>
                <a:lnTo>
                  <a:pt x="1186" y="1318"/>
                </a:lnTo>
                <a:lnTo>
                  <a:pt x="1194" y="1310"/>
                </a:lnTo>
                <a:lnTo>
                  <a:pt x="1200" y="1302"/>
                </a:lnTo>
                <a:lnTo>
                  <a:pt x="1206" y="1294"/>
                </a:lnTo>
                <a:lnTo>
                  <a:pt x="1212" y="1282"/>
                </a:lnTo>
                <a:lnTo>
                  <a:pt x="1216" y="1268"/>
                </a:lnTo>
                <a:lnTo>
                  <a:pt x="1220" y="1254"/>
                </a:lnTo>
                <a:lnTo>
                  <a:pt x="1220" y="1254"/>
                </a:lnTo>
                <a:lnTo>
                  <a:pt x="1226" y="1246"/>
                </a:lnTo>
                <a:lnTo>
                  <a:pt x="1234" y="1236"/>
                </a:lnTo>
                <a:lnTo>
                  <a:pt x="1246" y="1226"/>
                </a:lnTo>
                <a:lnTo>
                  <a:pt x="1264" y="1216"/>
                </a:lnTo>
                <a:lnTo>
                  <a:pt x="1288" y="1208"/>
                </a:lnTo>
                <a:lnTo>
                  <a:pt x="1316" y="1202"/>
                </a:lnTo>
                <a:lnTo>
                  <a:pt x="1334" y="1198"/>
                </a:lnTo>
                <a:lnTo>
                  <a:pt x="1352" y="1198"/>
                </a:lnTo>
                <a:lnTo>
                  <a:pt x="1352" y="1198"/>
                </a:lnTo>
                <a:lnTo>
                  <a:pt x="1358" y="1196"/>
                </a:lnTo>
                <a:lnTo>
                  <a:pt x="1376" y="1190"/>
                </a:lnTo>
                <a:lnTo>
                  <a:pt x="1386" y="1186"/>
                </a:lnTo>
                <a:lnTo>
                  <a:pt x="1398" y="1178"/>
                </a:lnTo>
                <a:lnTo>
                  <a:pt x="1410" y="1170"/>
                </a:lnTo>
                <a:lnTo>
                  <a:pt x="1422" y="1158"/>
                </a:lnTo>
                <a:lnTo>
                  <a:pt x="1422" y="1158"/>
                </a:lnTo>
                <a:lnTo>
                  <a:pt x="1430" y="1158"/>
                </a:lnTo>
                <a:lnTo>
                  <a:pt x="1452" y="1158"/>
                </a:lnTo>
                <a:lnTo>
                  <a:pt x="1466" y="1158"/>
                </a:lnTo>
                <a:lnTo>
                  <a:pt x="1480" y="1162"/>
                </a:lnTo>
                <a:lnTo>
                  <a:pt x="1494" y="1166"/>
                </a:lnTo>
                <a:lnTo>
                  <a:pt x="1508" y="1172"/>
                </a:lnTo>
                <a:lnTo>
                  <a:pt x="1508" y="1172"/>
                </a:lnTo>
                <a:lnTo>
                  <a:pt x="1512" y="1174"/>
                </a:lnTo>
                <a:lnTo>
                  <a:pt x="1518" y="1174"/>
                </a:lnTo>
                <a:lnTo>
                  <a:pt x="1522" y="1174"/>
                </a:lnTo>
                <a:lnTo>
                  <a:pt x="1528" y="1174"/>
                </a:lnTo>
                <a:lnTo>
                  <a:pt x="1534" y="1166"/>
                </a:lnTo>
                <a:lnTo>
                  <a:pt x="1542" y="1158"/>
                </a:lnTo>
                <a:lnTo>
                  <a:pt x="1552" y="1136"/>
                </a:lnTo>
                <a:lnTo>
                  <a:pt x="1558" y="1126"/>
                </a:lnTo>
                <a:lnTo>
                  <a:pt x="1564" y="1118"/>
                </a:lnTo>
                <a:lnTo>
                  <a:pt x="1564" y="1118"/>
                </a:lnTo>
                <a:lnTo>
                  <a:pt x="1568" y="1108"/>
                </a:lnTo>
                <a:lnTo>
                  <a:pt x="1576" y="1100"/>
                </a:lnTo>
                <a:lnTo>
                  <a:pt x="1586" y="1092"/>
                </a:lnTo>
                <a:lnTo>
                  <a:pt x="1592" y="1090"/>
                </a:lnTo>
                <a:lnTo>
                  <a:pt x="1600" y="1088"/>
                </a:lnTo>
                <a:lnTo>
                  <a:pt x="1608" y="1086"/>
                </a:lnTo>
                <a:lnTo>
                  <a:pt x="1618" y="1086"/>
                </a:lnTo>
                <a:lnTo>
                  <a:pt x="1628" y="1088"/>
                </a:lnTo>
                <a:lnTo>
                  <a:pt x="1638" y="1092"/>
                </a:lnTo>
                <a:lnTo>
                  <a:pt x="1652" y="1098"/>
                </a:lnTo>
                <a:lnTo>
                  <a:pt x="1664" y="1106"/>
                </a:lnTo>
                <a:lnTo>
                  <a:pt x="1664" y="1106"/>
                </a:lnTo>
                <a:lnTo>
                  <a:pt x="1678" y="1116"/>
                </a:lnTo>
                <a:lnTo>
                  <a:pt x="1690" y="1128"/>
                </a:lnTo>
                <a:lnTo>
                  <a:pt x="1700" y="1140"/>
                </a:lnTo>
                <a:lnTo>
                  <a:pt x="1708" y="1152"/>
                </a:lnTo>
                <a:lnTo>
                  <a:pt x="1724" y="1178"/>
                </a:lnTo>
                <a:lnTo>
                  <a:pt x="1738" y="1204"/>
                </a:lnTo>
                <a:lnTo>
                  <a:pt x="1750" y="1230"/>
                </a:lnTo>
                <a:lnTo>
                  <a:pt x="1760" y="1252"/>
                </a:lnTo>
                <a:lnTo>
                  <a:pt x="1772" y="1272"/>
                </a:lnTo>
                <a:lnTo>
                  <a:pt x="1780" y="1280"/>
                </a:lnTo>
                <a:lnTo>
                  <a:pt x="1786" y="1286"/>
                </a:lnTo>
                <a:lnTo>
                  <a:pt x="1786" y="1286"/>
                </a:lnTo>
                <a:lnTo>
                  <a:pt x="1800" y="1296"/>
                </a:lnTo>
                <a:lnTo>
                  <a:pt x="1808" y="1298"/>
                </a:lnTo>
                <a:lnTo>
                  <a:pt x="1812" y="1296"/>
                </a:lnTo>
                <a:lnTo>
                  <a:pt x="1814" y="1294"/>
                </a:lnTo>
                <a:lnTo>
                  <a:pt x="1816" y="1288"/>
                </a:lnTo>
                <a:lnTo>
                  <a:pt x="1814" y="1280"/>
                </a:lnTo>
                <a:lnTo>
                  <a:pt x="1812" y="1270"/>
                </a:lnTo>
                <a:lnTo>
                  <a:pt x="1806" y="1258"/>
                </a:lnTo>
                <a:lnTo>
                  <a:pt x="1800" y="1248"/>
                </a:lnTo>
                <a:lnTo>
                  <a:pt x="1800" y="1248"/>
                </a:lnTo>
                <a:lnTo>
                  <a:pt x="1784" y="1220"/>
                </a:lnTo>
                <a:lnTo>
                  <a:pt x="1764" y="1176"/>
                </a:lnTo>
                <a:lnTo>
                  <a:pt x="1734" y="1106"/>
                </a:lnTo>
                <a:lnTo>
                  <a:pt x="1734" y="1106"/>
                </a:lnTo>
                <a:lnTo>
                  <a:pt x="1732" y="1096"/>
                </a:lnTo>
                <a:lnTo>
                  <a:pt x="1732" y="1082"/>
                </a:lnTo>
                <a:lnTo>
                  <a:pt x="1732" y="1064"/>
                </a:lnTo>
                <a:lnTo>
                  <a:pt x="1738" y="1048"/>
                </a:lnTo>
                <a:lnTo>
                  <a:pt x="1740" y="1038"/>
                </a:lnTo>
                <a:lnTo>
                  <a:pt x="1746" y="1030"/>
                </a:lnTo>
                <a:lnTo>
                  <a:pt x="1752" y="1022"/>
                </a:lnTo>
                <a:lnTo>
                  <a:pt x="1758" y="1016"/>
                </a:lnTo>
                <a:lnTo>
                  <a:pt x="1768" y="1010"/>
                </a:lnTo>
                <a:lnTo>
                  <a:pt x="1778" y="1006"/>
                </a:lnTo>
                <a:lnTo>
                  <a:pt x="1790" y="1004"/>
                </a:lnTo>
                <a:lnTo>
                  <a:pt x="1802" y="1002"/>
                </a:lnTo>
                <a:lnTo>
                  <a:pt x="1802" y="1002"/>
                </a:lnTo>
                <a:lnTo>
                  <a:pt x="1810" y="1000"/>
                </a:lnTo>
                <a:lnTo>
                  <a:pt x="1820" y="998"/>
                </a:lnTo>
                <a:lnTo>
                  <a:pt x="1832" y="996"/>
                </a:lnTo>
                <a:lnTo>
                  <a:pt x="1848" y="998"/>
                </a:lnTo>
                <a:lnTo>
                  <a:pt x="1870" y="1002"/>
                </a:lnTo>
                <a:lnTo>
                  <a:pt x="1894" y="1012"/>
                </a:lnTo>
                <a:lnTo>
                  <a:pt x="1920" y="1028"/>
                </a:lnTo>
                <a:lnTo>
                  <a:pt x="1920" y="1028"/>
                </a:lnTo>
                <a:lnTo>
                  <a:pt x="1950" y="1046"/>
                </a:lnTo>
                <a:lnTo>
                  <a:pt x="1978" y="1062"/>
                </a:lnTo>
                <a:lnTo>
                  <a:pt x="2006" y="1074"/>
                </a:lnTo>
                <a:lnTo>
                  <a:pt x="2034" y="1084"/>
                </a:lnTo>
                <a:lnTo>
                  <a:pt x="2058" y="1092"/>
                </a:lnTo>
                <a:lnTo>
                  <a:pt x="2080" y="1096"/>
                </a:lnTo>
                <a:lnTo>
                  <a:pt x="2100" y="1098"/>
                </a:lnTo>
                <a:lnTo>
                  <a:pt x="2114" y="1096"/>
                </a:lnTo>
                <a:lnTo>
                  <a:pt x="2114" y="1096"/>
                </a:lnTo>
                <a:lnTo>
                  <a:pt x="2120" y="1094"/>
                </a:lnTo>
                <a:lnTo>
                  <a:pt x="2124" y="1092"/>
                </a:lnTo>
                <a:lnTo>
                  <a:pt x="2126" y="1088"/>
                </a:lnTo>
                <a:lnTo>
                  <a:pt x="2126" y="1084"/>
                </a:lnTo>
                <a:lnTo>
                  <a:pt x="2122" y="1080"/>
                </a:lnTo>
                <a:lnTo>
                  <a:pt x="2112" y="1076"/>
                </a:lnTo>
                <a:lnTo>
                  <a:pt x="2094" y="1072"/>
                </a:lnTo>
                <a:lnTo>
                  <a:pt x="2094" y="1072"/>
                </a:lnTo>
                <a:lnTo>
                  <a:pt x="2072" y="1068"/>
                </a:lnTo>
                <a:lnTo>
                  <a:pt x="2050" y="1058"/>
                </a:lnTo>
                <a:lnTo>
                  <a:pt x="2028" y="1046"/>
                </a:lnTo>
                <a:lnTo>
                  <a:pt x="2008" y="1034"/>
                </a:lnTo>
                <a:lnTo>
                  <a:pt x="1972" y="1008"/>
                </a:lnTo>
                <a:lnTo>
                  <a:pt x="1948" y="990"/>
                </a:lnTo>
                <a:lnTo>
                  <a:pt x="1948" y="990"/>
                </a:lnTo>
                <a:lnTo>
                  <a:pt x="1944" y="984"/>
                </a:lnTo>
                <a:lnTo>
                  <a:pt x="1940" y="976"/>
                </a:lnTo>
                <a:lnTo>
                  <a:pt x="1940" y="966"/>
                </a:lnTo>
                <a:lnTo>
                  <a:pt x="1942" y="954"/>
                </a:lnTo>
                <a:lnTo>
                  <a:pt x="1948" y="944"/>
                </a:lnTo>
                <a:lnTo>
                  <a:pt x="1954" y="934"/>
                </a:lnTo>
                <a:lnTo>
                  <a:pt x="1962" y="924"/>
                </a:lnTo>
                <a:lnTo>
                  <a:pt x="1972" y="918"/>
                </a:lnTo>
                <a:lnTo>
                  <a:pt x="1972" y="918"/>
                </a:lnTo>
                <a:lnTo>
                  <a:pt x="1978" y="914"/>
                </a:lnTo>
                <a:lnTo>
                  <a:pt x="1984" y="908"/>
                </a:lnTo>
                <a:lnTo>
                  <a:pt x="2000" y="890"/>
                </a:lnTo>
                <a:lnTo>
                  <a:pt x="2034" y="836"/>
                </a:lnTo>
                <a:lnTo>
                  <a:pt x="2054" y="810"/>
                </a:lnTo>
                <a:lnTo>
                  <a:pt x="2074" y="784"/>
                </a:lnTo>
                <a:lnTo>
                  <a:pt x="2086" y="774"/>
                </a:lnTo>
                <a:lnTo>
                  <a:pt x="2098" y="766"/>
                </a:lnTo>
                <a:lnTo>
                  <a:pt x="2110" y="760"/>
                </a:lnTo>
                <a:lnTo>
                  <a:pt x="2122" y="756"/>
                </a:lnTo>
                <a:lnTo>
                  <a:pt x="2122" y="756"/>
                </a:lnTo>
                <a:lnTo>
                  <a:pt x="2140" y="754"/>
                </a:lnTo>
                <a:lnTo>
                  <a:pt x="2158" y="748"/>
                </a:lnTo>
                <a:lnTo>
                  <a:pt x="2172" y="740"/>
                </a:lnTo>
                <a:lnTo>
                  <a:pt x="2172" y="740"/>
                </a:lnTo>
                <a:lnTo>
                  <a:pt x="2174" y="738"/>
                </a:lnTo>
                <a:lnTo>
                  <a:pt x="2174" y="730"/>
                </a:lnTo>
                <a:lnTo>
                  <a:pt x="2172" y="726"/>
                </a:lnTo>
                <a:lnTo>
                  <a:pt x="2168" y="724"/>
                </a:lnTo>
                <a:lnTo>
                  <a:pt x="2162" y="722"/>
                </a:lnTo>
                <a:lnTo>
                  <a:pt x="2152" y="722"/>
                </a:lnTo>
                <a:lnTo>
                  <a:pt x="2152" y="722"/>
                </a:lnTo>
                <a:lnTo>
                  <a:pt x="2150" y="714"/>
                </a:lnTo>
                <a:lnTo>
                  <a:pt x="2142" y="690"/>
                </a:lnTo>
                <a:lnTo>
                  <a:pt x="2136" y="656"/>
                </a:lnTo>
                <a:lnTo>
                  <a:pt x="2134" y="638"/>
                </a:lnTo>
                <a:lnTo>
                  <a:pt x="2134" y="618"/>
                </a:lnTo>
                <a:lnTo>
                  <a:pt x="2134" y="618"/>
                </a:lnTo>
                <a:lnTo>
                  <a:pt x="2134" y="608"/>
                </a:lnTo>
                <a:lnTo>
                  <a:pt x="2132" y="596"/>
                </a:lnTo>
                <a:lnTo>
                  <a:pt x="2126" y="570"/>
                </a:lnTo>
                <a:lnTo>
                  <a:pt x="2114" y="540"/>
                </a:lnTo>
                <a:lnTo>
                  <a:pt x="2100" y="512"/>
                </a:lnTo>
                <a:lnTo>
                  <a:pt x="2082" y="486"/>
                </a:lnTo>
                <a:lnTo>
                  <a:pt x="2064" y="464"/>
                </a:lnTo>
                <a:lnTo>
                  <a:pt x="2054" y="454"/>
                </a:lnTo>
                <a:lnTo>
                  <a:pt x="2046" y="448"/>
                </a:lnTo>
                <a:lnTo>
                  <a:pt x="2036" y="444"/>
                </a:lnTo>
                <a:lnTo>
                  <a:pt x="2026" y="442"/>
                </a:lnTo>
                <a:lnTo>
                  <a:pt x="2026" y="442"/>
                </a:lnTo>
                <a:lnTo>
                  <a:pt x="2024" y="444"/>
                </a:lnTo>
                <a:lnTo>
                  <a:pt x="2022" y="450"/>
                </a:lnTo>
                <a:lnTo>
                  <a:pt x="2020" y="456"/>
                </a:lnTo>
                <a:lnTo>
                  <a:pt x="2022" y="462"/>
                </a:lnTo>
                <a:lnTo>
                  <a:pt x="2024" y="470"/>
                </a:lnTo>
                <a:lnTo>
                  <a:pt x="2030" y="478"/>
                </a:lnTo>
                <a:lnTo>
                  <a:pt x="2030" y="478"/>
                </a:lnTo>
                <a:lnTo>
                  <a:pt x="2040" y="492"/>
                </a:lnTo>
                <a:lnTo>
                  <a:pt x="2052" y="510"/>
                </a:lnTo>
                <a:lnTo>
                  <a:pt x="2064" y="532"/>
                </a:lnTo>
                <a:lnTo>
                  <a:pt x="2076" y="560"/>
                </a:lnTo>
                <a:lnTo>
                  <a:pt x="2084" y="592"/>
                </a:lnTo>
                <a:lnTo>
                  <a:pt x="2088" y="610"/>
                </a:lnTo>
                <a:lnTo>
                  <a:pt x="2090" y="628"/>
                </a:lnTo>
                <a:lnTo>
                  <a:pt x="2092" y="648"/>
                </a:lnTo>
                <a:lnTo>
                  <a:pt x="2092" y="666"/>
                </a:lnTo>
                <a:lnTo>
                  <a:pt x="2090" y="688"/>
                </a:lnTo>
                <a:lnTo>
                  <a:pt x="2086" y="708"/>
                </a:lnTo>
                <a:lnTo>
                  <a:pt x="2086" y="708"/>
                </a:lnTo>
                <a:lnTo>
                  <a:pt x="2086" y="712"/>
                </a:lnTo>
                <a:lnTo>
                  <a:pt x="2080" y="722"/>
                </a:lnTo>
                <a:lnTo>
                  <a:pt x="2076" y="728"/>
                </a:lnTo>
                <a:lnTo>
                  <a:pt x="2068" y="734"/>
                </a:lnTo>
                <a:lnTo>
                  <a:pt x="2060" y="740"/>
                </a:lnTo>
                <a:lnTo>
                  <a:pt x="2048" y="744"/>
                </a:lnTo>
                <a:lnTo>
                  <a:pt x="2048" y="744"/>
                </a:lnTo>
                <a:lnTo>
                  <a:pt x="2042" y="762"/>
                </a:lnTo>
                <a:lnTo>
                  <a:pt x="2036" y="778"/>
                </a:lnTo>
                <a:lnTo>
                  <a:pt x="2024" y="800"/>
                </a:lnTo>
                <a:lnTo>
                  <a:pt x="2008" y="820"/>
                </a:lnTo>
                <a:lnTo>
                  <a:pt x="2000" y="832"/>
                </a:lnTo>
                <a:lnTo>
                  <a:pt x="1990" y="840"/>
                </a:lnTo>
                <a:lnTo>
                  <a:pt x="1978" y="850"/>
                </a:lnTo>
                <a:lnTo>
                  <a:pt x="1966" y="856"/>
                </a:lnTo>
                <a:lnTo>
                  <a:pt x="1952" y="862"/>
                </a:lnTo>
                <a:lnTo>
                  <a:pt x="1936" y="866"/>
                </a:lnTo>
                <a:lnTo>
                  <a:pt x="1936" y="866"/>
                </a:lnTo>
                <a:lnTo>
                  <a:pt x="1922" y="870"/>
                </a:lnTo>
                <a:lnTo>
                  <a:pt x="1912" y="874"/>
                </a:lnTo>
                <a:lnTo>
                  <a:pt x="1902" y="880"/>
                </a:lnTo>
                <a:lnTo>
                  <a:pt x="1896" y="886"/>
                </a:lnTo>
                <a:lnTo>
                  <a:pt x="1892" y="892"/>
                </a:lnTo>
                <a:lnTo>
                  <a:pt x="1888" y="900"/>
                </a:lnTo>
                <a:lnTo>
                  <a:pt x="1884" y="914"/>
                </a:lnTo>
                <a:lnTo>
                  <a:pt x="1882" y="930"/>
                </a:lnTo>
                <a:lnTo>
                  <a:pt x="1878" y="942"/>
                </a:lnTo>
                <a:lnTo>
                  <a:pt x="1874" y="948"/>
                </a:lnTo>
                <a:lnTo>
                  <a:pt x="1868" y="952"/>
                </a:lnTo>
                <a:lnTo>
                  <a:pt x="1862" y="956"/>
                </a:lnTo>
                <a:lnTo>
                  <a:pt x="1852" y="958"/>
                </a:lnTo>
                <a:lnTo>
                  <a:pt x="1852" y="958"/>
                </a:lnTo>
                <a:lnTo>
                  <a:pt x="1832" y="960"/>
                </a:lnTo>
                <a:lnTo>
                  <a:pt x="1816" y="958"/>
                </a:lnTo>
                <a:lnTo>
                  <a:pt x="1800" y="956"/>
                </a:lnTo>
                <a:lnTo>
                  <a:pt x="1784" y="956"/>
                </a:lnTo>
                <a:lnTo>
                  <a:pt x="1768" y="956"/>
                </a:lnTo>
                <a:lnTo>
                  <a:pt x="1760" y="958"/>
                </a:lnTo>
                <a:lnTo>
                  <a:pt x="1752" y="962"/>
                </a:lnTo>
                <a:lnTo>
                  <a:pt x="1744" y="968"/>
                </a:lnTo>
                <a:lnTo>
                  <a:pt x="1734" y="976"/>
                </a:lnTo>
                <a:lnTo>
                  <a:pt x="1714" y="996"/>
                </a:lnTo>
                <a:lnTo>
                  <a:pt x="1714" y="996"/>
                </a:lnTo>
                <a:lnTo>
                  <a:pt x="1708" y="1010"/>
                </a:lnTo>
                <a:lnTo>
                  <a:pt x="1700" y="1022"/>
                </a:lnTo>
                <a:lnTo>
                  <a:pt x="1690" y="1034"/>
                </a:lnTo>
                <a:lnTo>
                  <a:pt x="1680" y="1044"/>
                </a:lnTo>
                <a:lnTo>
                  <a:pt x="1674" y="1046"/>
                </a:lnTo>
                <a:lnTo>
                  <a:pt x="1666" y="1048"/>
                </a:lnTo>
                <a:lnTo>
                  <a:pt x="1660" y="1048"/>
                </a:lnTo>
                <a:lnTo>
                  <a:pt x="1652" y="1044"/>
                </a:lnTo>
                <a:lnTo>
                  <a:pt x="1646" y="1040"/>
                </a:lnTo>
                <a:lnTo>
                  <a:pt x="1638" y="1030"/>
                </a:lnTo>
                <a:lnTo>
                  <a:pt x="1638" y="1030"/>
                </a:lnTo>
                <a:lnTo>
                  <a:pt x="1632" y="1020"/>
                </a:lnTo>
                <a:lnTo>
                  <a:pt x="1630" y="1008"/>
                </a:lnTo>
                <a:lnTo>
                  <a:pt x="1628" y="996"/>
                </a:lnTo>
                <a:lnTo>
                  <a:pt x="1628" y="982"/>
                </a:lnTo>
                <a:lnTo>
                  <a:pt x="1630" y="970"/>
                </a:lnTo>
                <a:lnTo>
                  <a:pt x="1634" y="956"/>
                </a:lnTo>
                <a:lnTo>
                  <a:pt x="1644" y="928"/>
                </a:lnTo>
                <a:lnTo>
                  <a:pt x="1656" y="900"/>
                </a:lnTo>
                <a:lnTo>
                  <a:pt x="1670" y="876"/>
                </a:lnTo>
                <a:lnTo>
                  <a:pt x="1692" y="836"/>
                </a:lnTo>
                <a:lnTo>
                  <a:pt x="1692" y="836"/>
                </a:lnTo>
                <a:lnTo>
                  <a:pt x="1712" y="800"/>
                </a:lnTo>
                <a:lnTo>
                  <a:pt x="1724" y="778"/>
                </a:lnTo>
                <a:lnTo>
                  <a:pt x="1740" y="756"/>
                </a:lnTo>
                <a:lnTo>
                  <a:pt x="1758" y="734"/>
                </a:lnTo>
                <a:lnTo>
                  <a:pt x="1770" y="724"/>
                </a:lnTo>
                <a:lnTo>
                  <a:pt x="1782" y="716"/>
                </a:lnTo>
                <a:lnTo>
                  <a:pt x="1796" y="708"/>
                </a:lnTo>
                <a:lnTo>
                  <a:pt x="1812" y="700"/>
                </a:lnTo>
                <a:lnTo>
                  <a:pt x="1828" y="694"/>
                </a:lnTo>
                <a:lnTo>
                  <a:pt x="1846" y="690"/>
                </a:lnTo>
                <a:lnTo>
                  <a:pt x="1846" y="690"/>
                </a:lnTo>
                <a:lnTo>
                  <a:pt x="1852" y="692"/>
                </a:lnTo>
                <a:lnTo>
                  <a:pt x="1856" y="692"/>
                </a:lnTo>
                <a:lnTo>
                  <a:pt x="1862" y="688"/>
                </a:lnTo>
                <a:lnTo>
                  <a:pt x="1870" y="684"/>
                </a:lnTo>
                <a:lnTo>
                  <a:pt x="1878" y="674"/>
                </a:lnTo>
                <a:lnTo>
                  <a:pt x="1886" y="660"/>
                </a:lnTo>
                <a:lnTo>
                  <a:pt x="1892" y="640"/>
                </a:lnTo>
                <a:lnTo>
                  <a:pt x="1892" y="640"/>
                </a:lnTo>
                <a:lnTo>
                  <a:pt x="1896" y="630"/>
                </a:lnTo>
                <a:lnTo>
                  <a:pt x="1902" y="620"/>
                </a:lnTo>
                <a:lnTo>
                  <a:pt x="1908" y="614"/>
                </a:lnTo>
                <a:lnTo>
                  <a:pt x="1916" y="608"/>
                </a:lnTo>
                <a:lnTo>
                  <a:pt x="1924" y="604"/>
                </a:lnTo>
                <a:lnTo>
                  <a:pt x="1934" y="602"/>
                </a:lnTo>
                <a:lnTo>
                  <a:pt x="1952" y="600"/>
                </a:lnTo>
                <a:lnTo>
                  <a:pt x="1970" y="602"/>
                </a:lnTo>
                <a:lnTo>
                  <a:pt x="1988" y="606"/>
                </a:lnTo>
                <a:lnTo>
                  <a:pt x="2000" y="614"/>
                </a:lnTo>
                <a:lnTo>
                  <a:pt x="2004" y="618"/>
                </a:lnTo>
                <a:lnTo>
                  <a:pt x="2006" y="622"/>
                </a:lnTo>
                <a:lnTo>
                  <a:pt x="2006" y="622"/>
                </a:lnTo>
                <a:lnTo>
                  <a:pt x="2016" y="642"/>
                </a:lnTo>
                <a:lnTo>
                  <a:pt x="2020" y="652"/>
                </a:lnTo>
                <a:lnTo>
                  <a:pt x="2026" y="660"/>
                </a:lnTo>
                <a:lnTo>
                  <a:pt x="2032" y="664"/>
                </a:lnTo>
                <a:lnTo>
                  <a:pt x="2034" y="664"/>
                </a:lnTo>
                <a:lnTo>
                  <a:pt x="2036" y="662"/>
                </a:lnTo>
                <a:lnTo>
                  <a:pt x="2040" y="656"/>
                </a:lnTo>
                <a:lnTo>
                  <a:pt x="2042" y="640"/>
                </a:lnTo>
                <a:lnTo>
                  <a:pt x="2042" y="640"/>
                </a:lnTo>
                <a:lnTo>
                  <a:pt x="2042" y="630"/>
                </a:lnTo>
                <a:lnTo>
                  <a:pt x="2038" y="618"/>
                </a:lnTo>
                <a:lnTo>
                  <a:pt x="2034" y="606"/>
                </a:lnTo>
                <a:lnTo>
                  <a:pt x="2028" y="592"/>
                </a:lnTo>
                <a:lnTo>
                  <a:pt x="2018" y="578"/>
                </a:lnTo>
                <a:lnTo>
                  <a:pt x="2012" y="572"/>
                </a:lnTo>
                <a:lnTo>
                  <a:pt x="2004" y="568"/>
                </a:lnTo>
                <a:lnTo>
                  <a:pt x="1996" y="564"/>
                </a:lnTo>
                <a:lnTo>
                  <a:pt x="1986" y="560"/>
                </a:lnTo>
                <a:lnTo>
                  <a:pt x="1986" y="560"/>
                </a:lnTo>
                <a:lnTo>
                  <a:pt x="1978" y="558"/>
                </a:lnTo>
                <a:lnTo>
                  <a:pt x="1968" y="554"/>
                </a:lnTo>
                <a:lnTo>
                  <a:pt x="1960" y="548"/>
                </a:lnTo>
                <a:lnTo>
                  <a:pt x="1954" y="540"/>
                </a:lnTo>
                <a:lnTo>
                  <a:pt x="1942" y="524"/>
                </a:lnTo>
                <a:lnTo>
                  <a:pt x="1934" y="504"/>
                </a:lnTo>
                <a:lnTo>
                  <a:pt x="1928" y="484"/>
                </a:lnTo>
                <a:lnTo>
                  <a:pt x="1926" y="462"/>
                </a:lnTo>
                <a:lnTo>
                  <a:pt x="1928" y="442"/>
                </a:lnTo>
                <a:lnTo>
                  <a:pt x="1932" y="422"/>
                </a:lnTo>
                <a:lnTo>
                  <a:pt x="1932" y="422"/>
                </a:lnTo>
                <a:lnTo>
                  <a:pt x="1940" y="408"/>
                </a:lnTo>
                <a:lnTo>
                  <a:pt x="1946" y="400"/>
                </a:lnTo>
                <a:lnTo>
                  <a:pt x="1952" y="396"/>
                </a:lnTo>
                <a:lnTo>
                  <a:pt x="1958" y="392"/>
                </a:lnTo>
                <a:lnTo>
                  <a:pt x="1966" y="388"/>
                </a:lnTo>
                <a:lnTo>
                  <a:pt x="1984" y="384"/>
                </a:lnTo>
                <a:lnTo>
                  <a:pt x="2006" y="382"/>
                </a:lnTo>
                <a:lnTo>
                  <a:pt x="2032" y="384"/>
                </a:lnTo>
                <a:lnTo>
                  <a:pt x="2064" y="390"/>
                </a:lnTo>
                <a:lnTo>
                  <a:pt x="2098" y="400"/>
                </a:lnTo>
                <a:lnTo>
                  <a:pt x="2098" y="400"/>
                </a:lnTo>
                <a:lnTo>
                  <a:pt x="2106" y="408"/>
                </a:lnTo>
                <a:lnTo>
                  <a:pt x="2128" y="424"/>
                </a:lnTo>
                <a:lnTo>
                  <a:pt x="2142" y="432"/>
                </a:lnTo>
                <a:lnTo>
                  <a:pt x="2156" y="440"/>
                </a:lnTo>
                <a:lnTo>
                  <a:pt x="2170" y="444"/>
                </a:lnTo>
                <a:lnTo>
                  <a:pt x="2184" y="446"/>
                </a:lnTo>
                <a:lnTo>
                  <a:pt x="2184" y="446"/>
                </a:lnTo>
                <a:lnTo>
                  <a:pt x="2196" y="446"/>
                </a:lnTo>
                <a:lnTo>
                  <a:pt x="2200" y="442"/>
                </a:lnTo>
                <a:lnTo>
                  <a:pt x="2202" y="438"/>
                </a:lnTo>
                <a:lnTo>
                  <a:pt x="2200" y="432"/>
                </a:lnTo>
                <a:lnTo>
                  <a:pt x="2196" y="426"/>
                </a:lnTo>
                <a:lnTo>
                  <a:pt x="2188" y="420"/>
                </a:lnTo>
                <a:lnTo>
                  <a:pt x="2174" y="410"/>
                </a:lnTo>
                <a:lnTo>
                  <a:pt x="2174" y="410"/>
                </a:lnTo>
                <a:lnTo>
                  <a:pt x="2166" y="406"/>
                </a:lnTo>
                <a:lnTo>
                  <a:pt x="2156" y="398"/>
                </a:lnTo>
                <a:lnTo>
                  <a:pt x="2128" y="378"/>
                </a:lnTo>
                <a:lnTo>
                  <a:pt x="2108" y="366"/>
                </a:lnTo>
                <a:lnTo>
                  <a:pt x="2086" y="354"/>
                </a:lnTo>
                <a:lnTo>
                  <a:pt x="2060" y="342"/>
                </a:lnTo>
                <a:lnTo>
                  <a:pt x="2030" y="332"/>
                </a:lnTo>
                <a:lnTo>
                  <a:pt x="2030" y="332"/>
                </a:lnTo>
                <a:lnTo>
                  <a:pt x="2024" y="330"/>
                </a:lnTo>
                <a:lnTo>
                  <a:pt x="2020" y="326"/>
                </a:lnTo>
                <a:lnTo>
                  <a:pt x="2018" y="320"/>
                </a:lnTo>
                <a:lnTo>
                  <a:pt x="2016" y="314"/>
                </a:lnTo>
                <a:lnTo>
                  <a:pt x="2018" y="308"/>
                </a:lnTo>
                <a:lnTo>
                  <a:pt x="2022" y="300"/>
                </a:lnTo>
                <a:lnTo>
                  <a:pt x="2026" y="294"/>
                </a:lnTo>
                <a:lnTo>
                  <a:pt x="2032" y="288"/>
                </a:lnTo>
                <a:lnTo>
                  <a:pt x="2040" y="282"/>
                </a:lnTo>
                <a:lnTo>
                  <a:pt x="2048" y="278"/>
                </a:lnTo>
                <a:lnTo>
                  <a:pt x="2056" y="274"/>
                </a:lnTo>
                <a:lnTo>
                  <a:pt x="2066" y="272"/>
                </a:lnTo>
                <a:lnTo>
                  <a:pt x="2078" y="272"/>
                </a:lnTo>
                <a:lnTo>
                  <a:pt x="2088" y="274"/>
                </a:lnTo>
                <a:lnTo>
                  <a:pt x="2100" y="280"/>
                </a:lnTo>
                <a:lnTo>
                  <a:pt x="2112" y="286"/>
                </a:lnTo>
                <a:lnTo>
                  <a:pt x="2112" y="286"/>
                </a:lnTo>
                <a:lnTo>
                  <a:pt x="2128" y="294"/>
                </a:lnTo>
                <a:lnTo>
                  <a:pt x="2146" y="300"/>
                </a:lnTo>
                <a:lnTo>
                  <a:pt x="2168" y="308"/>
                </a:lnTo>
                <a:lnTo>
                  <a:pt x="2196" y="314"/>
                </a:lnTo>
                <a:lnTo>
                  <a:pt x="2224" y="318"/>
                </a:lnTo>
                <a:lnTo>
                  <a:pt x="2254" y="318"/>
                </a:lnTo>
                <a:lnTo>
                  <a:pt x="2270" y="316"/>
                </a:lnTo>
                <a:lnTo>
                  <a:pt x="2284" y="312"/>
                </a:lnTo>
                <a:lnTo>
                  <a:pt x="2284" y="312"/>
                </a:lnTo>
                <a:lnTo>
                  <a:pt x="2300" y="312"/>
                </a:lnTo>
                <a:lnTo>
                  <a:pt x="2316" y="312"/>
                </a:lnTo>
                <a:lnTo>
                  <a:pt x="2334" y="314"/>
                </a:lnTo>
                <a:lnTo>
                  <a:pt x="2356" y="320"/>
                </a:lnTo>
                <a:lnTo>
                  <a:pt x="2366" y="324"/>
                </a:lnTo>
                <a:lnTo>
                  <a:pt x="2374" y="330"/>
                </a:lnTo>
                <a:lnTo>
                  <a:pt x="2384" y="336"/>
                </a:lnTo>
                <a:lnTo>
                  <a:pt x="2392" y="346"/>
                </a:lnTo>
                <a:lnTo>
                  <a:pt x="2398" y="356"/>
                </a:lnTo>
                <a:lnTo>
                  <a:pt x="2404" y="368"/>
                </a:lnTo>
                <a:lnTo>
                  <a:pt x="2404" y="368"/>
                </a:lnTo>
                <a:lnTo>
                  <a:pt x="2404" y="370"/>
                </a:lnTo>
                <a:lnTo>
                  <a:pt x="2398" y="372"/>
                </a:lnTo>
                <a:lnTo>
                  <a:pt x="2384" y="376"/>
                </a:lnTo>
                <a:lnTo>
                  <a:pt x="2362" y="376"/>
                </a:lnTo>
                <a:lnTo>
                  <a:pt x="2362" y="376"/>
                </a:lnTo>
                <a:lnTo>
                  <a:pt x="2350" y="378"/>
                </a:lnTo>
                <a:lnTo>
                  <a:pt x="2340" y="380"/>
                </a:lnTo>
                <a:lnTo>
                  <a:pt x="2326" y="388"/>
                </a:lnTo>
                <a:lnTo>
                  <a:pt x="2314" y="394"/>
                </a:lnTo>
                <a:lnTo>
                  <a:pt x="2308" y="396"/>
                </a:lnTo>
                <a:lnTo>
                  <a:pt x="2300" y="396"/>
                </a:lnTo>
                <a:lnTo>
                  <a:pt x="2300" y="396"/>
                </a:lnTo>
                <a:lnTo>
                  <a:pt x="2294" y="394"/>
                </a:lnTo>
                <a:lnTo>
                  <a:pt x="2290" y="392"/>
                </a:lnTo>
                <a:lnTo>
                  <a:pt x="2280" y="382"/>
                </a:lnTo>
                <a:lnTo>
                  <a:pt x="2274" y="374"/>
                </a:lnTo>
                <a:lnTo>
                  <a:pt x="2262" y="366"/>
                </a:lnTo>
                <a:lnTo>
                  <a:pt x="2244" y="356"/>
                </a:lnTo>
                <a:lnTo>
                  <a:pt x="2220" y="344"/>
                </a:lnTo>
                <a:lnTo>
                  <a:pt x="2220" y="344"/>
                </a:lnTo>
                <a:lnTo>
                  <a:pt x="2198" y="336"/>
                </a:lnTo>
                <a:lnTo>
                  <a:pt x="2184" y="334"/>
                </a:lnTo>
                <a:lnTo>
                  <a:pt x="2180" y="336"/>
                </a:lnTo>
                <a:lnTo>
                  <a:pt x="2178" y="338"/>
                </a:lnTo>
                <a:lnTo>
                  <a:pt x="2178" y="340"/>
                </a:lnTo>
                <a:lnTo>
                  <a:pt x="2180" y="344"/>
                </a:lnTo>
                <a:lnTo>
                  <a:pt x="2184" y="352"/>
                </a:lnTo>
                <a:lnTo>
                  <a:pt x="2192" y="360"/>
                </a:lnTo>
                <a:lnTo>
                  <a:pt x="2208" y="376"/>
                </a:lnTo>
                <a:lnTo>
                  <a:pt x="2208" y="376"/>
                </a:lnTo>
                <a:lnTo>
                  <a:pt x="2230" y="390"/>
                </a:lnTo>
                <a:lnTo>
                  <a:pt x="2244" y="400"/>
                </a:lnTo>
                <a:lnTo>
                  <a:pt x="2260" y="410"/>
                </a:lnTo>
                <a:lnTo>
                  <a:pt x="2272" y="424"/>
                </a:lnTo>
                <a:lnTo>
                  <a:pt x="2284" y="440"/>
                </a:lnTo>
                <a:lnTo>
                  <a:pt x="2286" y="450"/>
                </a:lnTo>
                <a:lnTo>
                  <a:pt x="2290" y="460"/>
                </a:lnTo>
                <a:lnTo>
                  <a:pt x="2290" y="470"/>
                </a:lnTo>
                <a:lnTo>
                  <a:pt x="2290" y="482"/>
                </a:lnTo>
                <a:lnTo>
                  <a:pt x="2290" y="482"/>
                </a:lnTo>
                <a:lnTo>
                  <a:pt x="2288" y="494"/>
                </a:lnTo>
                <a:lnTo>
                  <a:pt x="2286" y="506"/>
                </a:lnTo>
                <a:lnTo>
                  <a:pt x="2276" y="530"/>
                </a:lnTo>
                <a:lnTo>
                  <a:pt x="2248" y="582"/>
                </a:lnTo>
                <a:lnTo>
                  <a:pt x="2232" y="612"/>
                </a:lnTo>
                <a:lnTo>
                  <a:pt x="2220" y="644"/>
                </a:lnTo>
                <a:lnTo>
                  <a:pt x="2216" y="662"/>
                </a:lnTo>
                <a:lnTo>
                  <a:pt x="2212" y="682"/>
                </a:lnTo>
                <a:lnTo>
                  <a:pt x="2210" y="704"/>
                </a:lnTo>
                <a:lnTo>
                  <a:pt x="2208" y="726"/>
                </a:lnTo>
                <a:lnTo>
                  <a:pt x="2208" y="726"/>
                </a:lnTo>
                <a:lnTo>
                  <a:pt x="2210" y="772"/>
                </a:lnTo>
                <a:lnTo>
                  <a:pt x="2212" y="816"/>
                </a:lnTo>
                <a:lnTo>
                  <a:pt x="2216" y="854"/>
                </a:lnTo>
                <a:lnTo>
                  <a:pt x="2220" y="888"/>
                </a:lnTo>
                <a:lnTo>
                  <a:pt x="2228" y="916"/>
                </a:lnTo>
                <a:lnTo>
                  <a:pt x="2234" y="936"/>
                </a:lnTo>
                <a:lnTo>
                  <a:pt x="2238" y="944"/>
                </a:lnTo>
                <a:lnTo>
                  <a:pt x="2244" y="950"/>
                </a:lnTo>
                <a:lnTo>
                  <a:pt x="2248" y="954"/>
                </a:lnTo>
                <a:lnTo>
                  <a:pt x="2252" y="954"/>
                </a:lnTo>
                <a:lnTo>
                  <a:pt x="2252" y="954"/>
                </a:lnTo>
                <a:lnTo>
                  <a:pt x="2260" y="954"/>
                </a:lnTo>
                <a:lnTo>
                  <a:pt x="2264" y="950"/>
                </a:lnTo>
                <a:lnTo>
                  <a:pt x="2266" y="946"/>
                </a:lnTo>
                <a:lnTo>
                  <a:pt x="2264" y="938"/>
                </a:lnTo>
                <a:lnTo>
                  <a:pt x="2258" y="914"/>
                </a:lnTo>
                <a:lnTo>
                  <a:pt x="2254" y="898"/>
                </a:lnTo>
                <a:lnTo>
                  <a:pt x="2252" y="878"/>
                </a:lnTo>
                <a:lnTo>
                  <a:pt x="2252" y="878"/>
                </a:lnTo>
                <a:lnTo>
                  <a:pt x="2248" y="824"/>
                </a:lnTo>
                <a:lnTo>
                  <a:pt x="2248" y="790"/>
                </a:lnTo>
                <a:lnTo>
                  <a:pt x="2248" y="754"/>
                </a:lnTo>
                <a:lnTo>
                  <a:pt x="2250" y="722"/>
                </a:lnTo>
                <a:lnTo>
                  <a:pt x="2252" y="706"/>
                </a:lnTo>
                <a:lnTo>
                  <a:pt x="2256" y="694"/>
                </a:lnTo>
                <a:lnTo>
                  <a:pt x="2260" y="682"/>
                </a:lnTo>
                <a:lnTo>
                  <a:pt x="2266" y="672"/>
                </a:lnTo>
                <a:lnTo>
                  <a:pt x="2272" y="666"/>
                </a:lnTo>
                <a:lnTo>
                  <a:pt x="2280" y="660"/>
                </a:lnTo>
                <a:lnTo>
                  <a:pt x="2280" y="660"/>
                </a:lnTo>
                <a:lnTo>
                  <a:pt x="2314" y="650"/>
                </a:lnTo>
                <a:lnTo>
                  <a:pt x="2342" y="642"/>
                </a:lnTo>
                <a:lnTo>
                  <a:pt x="2352" y="638"/>
                </a:lnTo>
                <a:lnTo>
                  <a:pt x="2358" y="632"/>
                </a:lnTo>
                <a:lnTo>
                  <a:pt x="2358" y="628"/>
                </a:lnTo>
                <a:lnTo>
                  <a:pt x="2358" y="624"/>
                </a:lnTo>
                <a:lnTo>
                  <a:pt x="2354" y="614"/>
                </a:lnTo>
                <a:lnTo>
                  <a:pt x="2354" y="614"/>
                </a:lnTo>
                <a:lnTo>
                  <a:pt x="2330" y="612"/>
                </a:lnTo>
                <a:lnTo>
                  <a:pt x="2310" y="612"/>
                </a:lnTo>
                <a:lnTo>
                  <a:pt x="2300" y="612"/>
                </a:lnTo>
                <a:lnTo>
                  <a:pt x="2290" y="614"/>
                </a:lnTo>
                <a:lnTo>
                  <a:pt x="2290" y="614"/>
                </a:lnTo>
                <a:lnTo>
                  <a:pt x="2288" y="612"/>
                </a:lnTo>
                <a:lnTo>
                  <a:pt x="2288" y="610"/>
                </a:lnTo>
                <a:lnTo>
                  <a:pt x="2288" y="606"/>
                </a:lnTo>
                <a:lnTo>
                  <a:pt x="2290" y="598"/>
                </a:lnTo>
                <a:lnTo>
                  <a:pt x="2294" y="590"/>
                </a:lnTo>
                <a:lnTo>
                  <a:pt x="2304" y="576"/>
                </a:lnTo>
                <a:lnTo>
                  <a:pt x="2318" y="560"/>
                </a:lnTo>
                <a:lnTo>
                  <a:pt x="2318" y="560"/>
                </a:lnTo>
                <a:lnTo>
                  <a:pt x="2326" y="552"/>
                </a:lnTo>
                <a:lnTo>
                  <a:pt x="2332" y="542"/>
                </a:lnTo>
                <a:lnTo>
                  <a:pt x="2336" y="532"/>
                </a:lnTo>
                <a:lnTo>
                  <a:pt x="2340" y="524"/>
                </a:lnTo>
                <a:lnTo>
                  <a:pt x="2342" y="506"/>
                </a:lnTo>
                <a:lnTo>
                  <a:pt x="2344" y="488"/>
                </a:lnTo>
                <a:lnTo>
                  <a:pt x="2346" y="470"/>
                </a:lnTo>
                <a:lnTo>
                  <a:pt x="2350" y="454"/>
                </a:lnTo>
                <a:lnTo>
                  <a:pt x="2354" y="448"/>
                </a:lnTo>
                <a:lnTo>
                  <a:pt x="2358" y="440"/>
                </a:lnTo>
                <a:lnTo>
                  <a:pt x="2366" y="434"/>
                </a:lnTo>
                <a:lnTo>
                  <a:pt x="2374" y="428"/>
                </a:lnTo>
                <a:lnTo>
                  <a:pt x="2374" y="428"/>
                </a:lnTo>
                <a:lnTo>
                  <a:pt x="2384" y="424"/>
                </a:lnTo>
                <a:lnTo>
                  <a:pt x="2394" y="420"/>
                </a:lnTo>
                <a:lnTo>
                  <a:pt x="2414" y="418"/>
                </a:lnTo>
                <a:lnTo>
                  <a:pt x="2434" y="420"/>
                </a:lnTo>
                <a:lnTo>
                  <a:pt x="2450" y="424"/>
                </a:lnTo>
                <a:lnTo>
                  <a:pt x="2464" y="432"/>
                </a:lnTo>
                <a:lnTo>
                  <a:pt x="2476" y="440"/>
                </a:lnTo>
                <a:lnTo>
                  <a:pt x="2482" y="450"/>
                </a:lnTo>
                <a:lnTo>
                  <a:pt x="2484" y="454"/>
                </a:lnTo>
                <a:lnTo>
                  <a:pt x="2484" y="458"/>
                </a:lnTo>
                <a:lnTo>
                  <a:pt x="2484" y="458"/>
                </a:lnTo>
                <a:lnTo>
                  <a:pt x="2484" y="462"/>
                </a:lnTo>
                <a:lnTo>
                  <a:pt x="2482" y="466"/>
                </a:lnTo>
                <a:lnTo>
                  <a:pt x="2476" y="472"/>
                </a:lnTo>
                <a:lnTo>
                  <a:pt x="2456" y="480"/>
                </a:lnTo>
                <a:lnTo>
                  <a:pt x="2446" y="484"/>
                </a:lnTo>
                <a:lnTo>
                  <a:pt x="2436" y="494"/>
                </a:lnTo>
                <a:lnTo>
                  <a:pt x="2426" y="506"/>
                </a:lnTo>
                <a:lnTo>
                  <a:pt x="2424" y="514"/>
                </a:lnTo>
                <a:lnTo>
                  <a:pt x="2420" y="522"/>
                </a:lnTo>
                <a:lnTo>
                  <a:pt x="2420" y="522"/>
                </a:lnTo>
                <a:lnTo>
                  <a:pt x="2408" y="568"/>
                </a:lnTo>
                <a:lnTo>
                  <a:pt x="2402" y="596"/>
                </a:lnTo>
                <a:lnTo>
                  <a:pt x="2400" y="626"/>
                </a:lnTo>
                <a:lnTo>
                  <a:pt x="2400" y="642"/>
                </a:lnTo>
                <a:lnTo>
                  <a:pt x="2400" y="660"/>
                </a:lnTo>
                <a:lnTo>
                  <a:pt x="2402" y="678"/>
                </a:lnTo>
                <a:lnTo>
                  <a:pt x="2406" y="696"/>
                </a:lnTo>
                <a:lnTo>
                  <a:pt x="2412" y="714"/>
                </a:lnTo>
                <a:lnTo>
                  <a:pt x="2420" y="734"/>
                </a:lnTo>
                <a:lnTo>
                  <a:pt x="2430" y="756"/>
                </a:lnTo>
                <a:lnTo>
                  <a:pt x="2442" y="776"/>
                </a:lnTo>
                <a:lnTo>
                  <a:pt x="2442" y="776"/>
                </a:lnTo>
                <a:lnTo>
                  <a:pt x="2448" y="846"/>
                </a:lnTo>
                <a:lnTo>
                  <a:pt x="2450" y="898"/>
                </a:lnTo>
                <a:lnTo>
                  <a:pt x="2450" y="918"/>
                </a:lnTo>
                <a:lnTo>
                  <a:pt x="2446" y="932"/>
                </a:lnTo>
                <a:lnTo>
                  <a:pt x="2446" y="932"/>
                </a:lnTo>
                <a:lnTo>
                  <a:pt x="2450" y="936"/>
                </a:lnTo>
                <a:lnTo>
                  <a:pt x="2454" y="936"/>
                </a:lnTo>
                <a:lnTo>
                  <a:pt x="2460" y="934"/>
                </a:lnTo>
                <a:lnTo>
                  <a:pt x="2466" y="926"/>
                </a:lnTo>
                <a:lnTo>
                  <a:pt x="2474" y="912"/>
                </a:lnTo>
                <a:lnTo>
                  <a:pt x="2482" y="890"/>
                </a:lnTo>
                <a:lnTo>
                  <a:pt x="2488" y="856"/>
                </a:lnTo>
                <a:lnTo>
                  <a:pt x="2488" y="856"/>
                </a:lnTo>
                <a:lnTo>
                  <a:pt x="2492" y="838"/>
                </a:lnTo>
                <a:lnTo>
                  <a:pt x="2492" y="820"/>
                </a:lnTo>
                <a:lnTo>
                  <a:pt x="2492" y="804"/>
                </a:lnTo>
                <a:lnTo>
                  <a:pt x="2492" y="790"/>
                </a:lnTo>
                <a:lnTo>
                  <a:pt x="2486" y="762"/>
                </a:lnTo>
                <a:lnTo>
                  <a:pt x="2476" y="738"/>
                </a:lnTo>
                <a:lnTo>
                  <a:pt x="2466" y="716"/>
                </a:lnTo>
                <a:lnTo>
                  <a:pt x="2456" y="696"/>
                </a:lnTo>
                <a:lnTo>
                  <a:pt x="2446" y="678"/>
                </a:lnTo>
                <a:lnTo>
                  <a:pt x="2440" y="658"/>
                </a:lnTo>
                <a:lnTo>
                  <a:pt x="2440" y="658"/>
                </a:lnTo>
                <a:lnTo>
                  <a:pt x="2438" y="638"/>
                </a:lnTo>
                <a:lnTo>
                  <a:pt x="2438" y="614"/>
                </a:lnTo>
                <a:lnTo>
                  <a:pt x="2440" y="592"/>
                </a:lnTo>
                <a:lnTo>
                  <a:pt x="2446" y="570"/>
                </a:lnTo>
                <a:lnTo>
                  <a:pt x="2454" y="550"/>
                </a:lnTo>
                <a:lnTo>
                  <a:pt x="2462" y="534"/>
                </a:lnTo>
                <a:lnTo>
                  <a:pt x="2468" y="528"/>
                </a:lnTo>
                <a:lnTo>
                  <a:pt x="2474" y="522"/>
                </a:lnTo>
                <a:lnTo>
                  <a:pt x="2478" y="520"/>
                </a:lnTo>
                <a:lnTo>
                  <a:pt x="2484" y="518"/>
                </a:lnTo>
                <a:lnTo>
                  <a:pt x="2484" y="518"/>
                </a:lnTo>
                <a:lnTo>
                  <a:pt x="2508" y="516"/>
                </a:lnTo>
                <a:lnTo>
                  <a:pt x="2520" y="516"/>
                </a:lnTo>
                <a:lnTo>
                  <a:pt x="2534" y="520"/>
                </a:lnTo>
                <a:lnTo>
                  <a:pt x="2550" y="530"/>
                </a:lnTo>
                <a:lnTo>
                  <a:pt x="2568" y="548"/>
                </a:lnTo>
                <a:lnTo>
                  <a:pt x="2588" y="574"/>
                </a:lnTo>
                <a:lnTo>
                  <a:pt x="2612" y="612"/>
                </a:lnTo>
                <a:lnTo>
                  <a:pt x="2612" y="612"/>
                </a:lnTo>
                <a:lnTo>
                  <a:pt x="2654" y="684"/>
                </a:lnTo>
                <a:lnTo>
                  <a:pt x="2670" y="710"/>
                </a:lnTo>
                <a:lnTo>
                  <a:pt x="2680" y="732"/>
                </a:lnTo>
                <a:lnTo>
                  <a:pt x="2686" y="754"/>
                </a:lnTo>
                <a:lnTo>
                  <a:pt x="2690" y="778"/>
                </a:lnTo>
                <a:lnTo>
                  <a:pt x="2692" y="804"/>
                </a:lnTo>
                <a:lnTo>
                  <a:pt x="2692" y="836"/>
                </a:lnTo>
                <a:lnTo>
                  <a:pt x="2692" y="836"/>
                </a:lnTo>
                <a:lnTo>
                  <a:pt x="2694" y="898"/>
                </a:lnTo>
                <a:lnTo>
                  <a:pt x="2696" y="922"/>
                </a:lnTo>
                <a:lnTo>
                  <a:pt x="2698" y="942"/>
                </a:lnTo>
                <a:lnTo>
                  <a:pt x="2702" y="958"/>
                </a:lnTo>
                <a:lnTo>
                  <a:pt x="2710" y="972"/>
                </a:lnTo>
                <a:lnTo>
                  <a:pt x="2718" y="982"/>
                </a:lnTo>
                <a:lnTo>
                  <a:pt x="2726" y="992"/>
                </a:lnTo>
                <a:lnTo>
                  <a:pt x="2726" y="992"/>
                </a:lnTo>
                <a:lnTo>
                  <a:pt x="2728" y="996"/>
                </a:lnTo>
                <a:lnTo>
                  <a:pt x="2730" y="1000"/>
                </a:lnTo>
                <a:lnTo>
                  <a:pt x="2730" y="1008"/>
                </a:lnTo>
                <a:lnTo>
                  <a:pt x="2726" y="1020"/>
                </a:lnTo>
                <a:lnTo>
                  <a:pt x="2722" y="1030"/>
                </a:lnTo>
                <a:lnTo>
                  <a:pt x="2714" y="1040"/>
                </a:lnTo>
                <a:lnTo>
                  <a:pt x="2704" y="1044"/>
                </a:lnTo>
                <a:lnTo>
                  <a:pt x="2698" y="1046"/>
                </a:lnTo>
                <a:lnTo>
                  <a:pt x="2694" y="1046"/>
                </a:lnTo>
                <a:lnTo>
                  <a:pt x="2688" y="1042"/>
                </a:lnTo>
                <a:lnTo>
                  <a:pt x="2682" y="1038"/>
                </a:lnTo>
                <a:lnTo>
                  <a:pt x="2682" y="1038"/>
                </a:lnTo>
                <a:lnTo>
                  <a:pt x="2668" y="1030"/>
                </a:lnTo>
                <a:lnTo>
                  <a:pt x="2652" y="1024"/>
                </a:lnTo>
                <a:lnTo>
                  <a:pt x="2634" y="1016"/>
                </a:lnTo>
                <a:lnTo>
                  <a:pt x="2612" y="1012"/>
                </a:lnTo>
                <a:lnTo>
                  <a:pt x="2590" y="1010"/>
                </a:lnTo>
                <a:lnTo>
                  <a:pt x="2580" y="1010"/>
                </a:lnTo>
                <a:lnTo>
                  <a:pt x="2570" y="1012"/>
                </a:lnTo>
                <a:lnTo>
                  <a:pt x="2560" y="1016"/>
                </a:lnTo>
                <a:lnTo>
                  <a:pt x="2552" y="1020"/>
                </a:lnTo>
                <a:lnTo>
                  <a:pt x="2552" y="1020"/>
                </a:lnTo>
                <a:lnTo>
                  <a:pt x="2550" y="1018"/>
                </a:lnTo>
                <a:lnTo>
                  <a:pt x="2548" y="1014"/>
                </a:lnTo>
                <a:lnTo>
                  <a:pt x="2546" y="1008"/>
                </a:lnTo>
                <a:lnTo>
                  <a:pt x="2544" y="1002"/>
                </a:lnTo>
                <a:lnTo>
                  <a:pt x="2546" y="992"/>
                </a:lnTo>
                <a:lnTo>
                  <a:pt x="2550" y="982"/>
                </a:lnTo>
                <a:lnTo>
                  <a:pt x="2558" y="970"/>
                </a:lnTo>
                <a:lnTo>
                  <a:pt x="2558" y="970"/>
                </a:lnTo>
                <a:lnTo>
                  <a:pt x="2562" y="930"/>
                </a:lnTo>
                <a:lnTo>
                  <a:pt x="2564" y="888"/>
                </a:lnTo>
                <a:lnTo>
                  <a:pt x="2564" y="840"/>
                </a:lnTo>
                <a:lnTo>
                  <a:pt x="2562" y="792"/>
                </a:lnTo>
                <a:lnTo>
                  <a:pt x="2558" y="772"/>
                </a:lnTo>
                <a:lnTo>
                  <a:pt x="2554" y="752"/>
                </a:lnTo>
                <a:lnTo>
                  <a:pt x="2548" y="736"/>
                </a:lnTo>
                <a:lnTo>
                  <a:pt x="2542" y="724"/>
                </a:lnTo>
                <a:lnTo>
                  <a:pt x="2538" y="720"/>
                </a:lnTo>
                <a:lnTo>
                  <a:pt x="2534" y="716"/>
                </a:lnTo>
                <a:lnTo>
                  <a:pt x="2528" y="714"/>
                </a:lnTo>
                <a:lnTo>
                  <a:pt x="2522" y="714"/>
                </a:lnTo>
                <a:lnTo>
                  <a:pt x="2522" y="714"/>
                </a:lnTo>
                <a:lnTo>
                  <a:pt x="2506" y="716"/>
                </a:lnTo>
                <a:lnTo>
                  <a:pt x="2502" y="718"/>
                </a:lnTo>
                <a:lnTo>
                  <a:pt x="2502" y="722"/>
                </a:lnTo>
                <a:lnTo>
                  <a:pt x="2502" y="724"/>
                </a:lnTo>
                <a:lnTo>
                  <a:pt x="2504" y="730"/>
                </a:lnTo>
                <a:lnTo>
                  <a:pt x="2512" y="744"/>
                </a:lnTo>
                <a:lnTo>
                  <a:pt x="2522" y="768"/>
                </a:lnTo>
                <a:lnTo>
                  <a:pt x="2526" y="782"/>
                </a:lnTo>
                <a:lnTo>
                  <a:pt x="2530" y="802"/>
                </a:lnTo>
                <a:lnTo>
                  <a:pt x="2530" y="824"/>
                </a:lnTo>
                <a:lnTo>
                  <a:pt x="2532" y="848"/>
                </a:lnTo>
                <a:lnTo>
                  <a:pt x="2530" y="878"/>
                </a:lnTo>
                <a:lnTo>
                  <a:pt x="2524" y="910"/>
                </a:lnTo>
                <a:lnTo>
                  <a:pt x="2524" y="910"/>
                </a:lnTo>
                <a:lnTo>
                  <a:pt x="2518" y="944"/>
                </a:lnTo>
                <a:lnTo>
                  <a:pt x="2510" y="976"/>
                </a:lnTo>
                <a:lnTo>
                  <a:pt x="2500" y="1002"/>
                </a:lnTo>
                <a:lnTo>
                  <a:pt x="2490" y="1028"/>
                </a:lnTo>
                <a:lnTo>
                  <a:pt x="2478" y="1050"/>
                </a:lnTo>
                <a:lnTo>
                  <a:pt x="2466" y="1070"/>
                </a:lnTo>
                <a:lnTo>
                  <a:pt x="2452" y="1088"/>
                </a:lnTo>
                <a:lnTo>
                  <a:pt x="2440" y="1102"/>
                </a:lnTo>
                <a:lnTo>
                  <a:pt x="2426" y="1116"/>
                </a:lnTo>
                <a:lnTo>
                  <a:pt x="2412" y="1126"/>
                </a:lnTo>
                <a:lnTo>
                  <a:pt x="2400" y="1136"/>
                </a:lnTo>
                <a:lnTo>
                  <a:pt x="2386" y="1142"/>
                </a:lnTo>
                <a:lnTo>
                  <a:pt x="2374" y="1148"/>
                </a:lnTo>
                <a:lnTo>
                  <a:pt x="2364" y="1150"/>
                </a:lnTo>
                <a:lnTo>
                  <a:pt x="2354" y="1152"/>
                </a:lnTo>
                <a:lnTo>
                  <a:pt x="2344" y="1152"/>
                </a:lnTo>
                <a:lnTo>
                  <a:pt x="2344" y="1152"/>
                </a:lnTo>
                <a:lnTo>
                  <a:pt x="2318" y="1152"/>
                </a:lnTo>
                <a:lnTo>
                  <a:pt x="2310" y="1150"/>
                </a:lnTo>
                <a:lnTo>
                  <a:pt x="2308" y="1148"/>
                </a:lnTo>
                <a:lnTo>
                  <a:pt x="2306" y="1144"/>
                </a:lnTo>
                <a:lnTo>
                  <a:pt x="2306" y="1136"/>
                </a:lnTo>
                <a:lnTo>
                  <a:pt x="2310" y="1120"/>
                </a:lnTo>
                <a:lnTo>
                  <a:pt x="2330" y="1068"/>
                </a:lnTo>
                <a:lnTo>
                  <a:pt x="2330" y="1068"/>
                </a:lnTo>
                <a:lnTo>
                  <a:pt x="2344" y="1030"/>
                </a:lnTo>
                <a:lnTo>
                  <a:pt x="2358" y="986"/>
                </a:lnTo>
                <a:lnTo>
                  <a:pt x="2370" y="940"/>
                </a:lnTo>
                <a:lnTo>
                  <a:pt x="2378" y="896"/>
                </a:lnTo>
                <a:lnTo>
                  <a:pt x="2382" y="856"/>
                </a:lnTo>
                <a:lnTo>
                  <a:pt x="2382" y="840"/>
                </a:lnTo>
                <a:lnTo>
                  <a:pt x="2382" y="824"/>
                </a:lnTo>
                <a:lnTo>
                  <a:pt x="2378" y="812"/>
                </a:lnTo>
                <a:lnTo>
                  <a:pt x="2374" y="804"/>
                </a:lnTo>
                <a:lnTo>
                  <a:pt x="2368" y="800"/>
                </a:lnTo>
                <a:lnTo>
                  <a:pt x="2360" y="798"/>
                </a:lnTo>
                <a:lnTo>
                  <a:pt x="2360" y="798"/>
                </a:lnTo>
                <a:lnTo>
                  <a:pt x="2352" y="800"/>
                </a:lnTo>
                <a:lnTo>
                  <a:pt x="2346" y="804"/>
                </a:lnTo>
                <a:lnTo>
                  <a:pt x="2342" y="808"/>
                </a:lnTo>
                <a:lnTo>
                  <a:pt x="2340" y="814"/>
                </a:lnTo>
                <a:lnTo>
                  <a:pt x="2340" y="832"/>
                </a:lnTo>
                <a:lnTo>
                  <a:pt x="2340" y="858"/>
                </a:lnTo>
                <a:lnTo>
                  <a:pt x="2340" y="858"/>
                </a:lnTo>
                <a:lnTo>
                  <a:pt x="2340" y="878"/>
                </a:lnTo>
                <a:lnTo>
                  <a:pt x="2338" y="908"/>
                </a:lnTo>
                <a:lnTo>
                  <a:pt x="2334" y="940"/>
                </a:lnTo>
                <a:lnTo>
                  <a:pt x="2326" y="978"/>
                </a:lnTo>
                <a:lnTo>
                  <a:pt x="2316" y="1016"/>
                </a:lnTo>
                <a:lnTo>
                  <a:pt x="2310" y="1034"/>
                </a:lnTo>
                <a:lnTo>
                  <a:pt x="2302" y="1050"/>
                </a:lnTo>
                <a:lnTo>
                  <a:pt x="2294" y="1068"/>
                </a:lnTo>
                <a:lnTo>
                  <a:pt x="2284" y="1082"/>
                </a:lnTo>
                <a:lnTo>
                  <a:pt x="2274" y="1096"/>
                </a:lnTo>
                <a:lnTo>
                  <a:pt x="2260" y="1108"/>
                </a:lnTo>
                <a:lnTo>
                  <a:pt x="2260" y="1108"/>
                </a:lnTo>
                <a:lnTo>
                  <a:pt x="2248" y="1118"/>
                </a:lnTo>
                <a:lnTo>
                  <a:pt x="2238" y="1124"/>
                </a:lnTo>
                <a:lnTo>
                  <a:pt x="2230" y="1128"/>
                </a:lnTo>
                <a:lnTo>
                  <a:pt x="2224" y="1128"/>
                </a:lnTo>
                <a:lnTo>
                  <a:pt x="2218" y="1128"/>
                </a:lnTo>
                <a:lnTo>
                  <a:pt x="2214" y="1124"/>
                </a:lnTo>
                <a:lnTo>
                  <a:pt x="2210" y="1120"/>
                </a:lnTo>
                <a:lnTo>
                  <a:pt x="2208" y="1114"/>
                </a:lnTo>
                <a:lnTo>
                  <a:pt x="2202" y="1100"/>
                </a:lnTo>
                <a:lnTo>
                  <a:pt x="2200" y="1084"/>
                </a:lnTo>
                <a:lnTo>
                  <a:pt x="2194" y="1068"/>
                </a:lnTo>
                <a:lnTo>
                  <a:pt x="2190" y="1060"/>
                </a:lnTo>
                <a:lnTo>
                  <a:pt x="2186" y="1054"/>
                </a:lnTo>
                <a:lnTo>
                  <a:pt x="2186" y="1054"/>
                </a:lnTo>
                <a:lnTo>
                  <a:pt x="2176" y="1040"/>
                </a:lnTo>
                <a:lnTo>
                  <a:pt x="2164" y="1022"/>
                </a:lnTo>
                <a:lnTo>
                  <a:pt x="2150" y="1002"/>
                </a:lnTo>
                <a:lnTo>
                  <a:pt x="2132" y="980"/>
                </a:lnTo>
                <a:lnTo>
                  <a:pt x="2122" y="970"/>
                </a:lnTo>
                <a:lnTo>
                  <a:pt x="2110" y="962"/>
                </a:lnTo>
                <a:lnTo>
                  <a:pt x="2096" y="954"/>
                </a:lnTo>
                <a:lnTo>
                  <a:pt x="2082" y="946"/>
                </a:lnTo>
                <a:lnTo>
                  <a:pt x="2066" y="942"/>
                </a:lnTo>
                <a:lnTo>
                  <a:pt x="2048" y="938"/>
                </a:lnTo>
                <a:lnTo>
                  <a:pt x="2028" y="936"/>
                </a:lnTo>
                <a:lnTo>
                  <a:pt x="2006" y="936"/>
                </a:lnTo>
                <a:lnTo>
                  <a:pt x="2006" y="936"/>
                </a:lnTo>
                <a:lnTo>
                  <a:pt x="2006" y="942"/>
                </a:lnTo>
                <a:lnTo>
                  <a:pt x="2004" y="946"/>
                </a:lnTo>
                <a:lnTo>
                  <a:pt x="2006" y="952"/>
                </a:lnTo>
                <a:lnTo>
                  <a:pt x="2008" y="958"/>
                </a:lnTo>
                <a:lnTo>
                  <a:pt x="2012" y="964"/>
                </a:lnTo>
                <a:lnTo>
                  <a:pt x="2020" y="968"/>
                </a:lnTo>
                <a:lnTo>
                  <a:pt x="2032" y="970"/>
                </a:lnTo>
                <a:lnTo>
                  <a:pt x="2032" y="970"/>
                </a:lnTo>
                <a:lnTo>
                  <a:pt x="2048" y="974"/>
                </a:lnTo>
                <a:lnTo>
                  <a:pt x="2068" y="982"/>
                </a:lnTo>
                <a:lnTo>
                  <a:pt x="2090" y="994"/>
                </a:lnTo>
                <a:lnTo>
                  <a:pt x="2110" y="1008"/>
                </a:lnTo>
                <a:lnTo>
                  <a:pt x="2130" y="1026"/>
                </a:lnTo>
                <a:lnTo>
                  <a:pt x="2138" y="1036"/>
                </a:lnTo>
                <a:lnTo>
                  <a:pt x="2146" y="1048"/>
                </a:lnTo>
                <a:lnTo>
                  <a:pt x="2150" y="1058"/>
                </a:lnTo>
                <a:lnTo>
                  <a:pt x="2156" y="1070"/>
                </a:lnTo>
                <a:lnTo>
                  <a:pt x="2158" y="1082"/>
                </a:lnTo>
                <a:lnTo>
                  <a:pt x="2158" y="1094"/>
                </a:lnTo>
                <a:lnTo>
                  <a:pt x="2158" y="1094"/>
                </a:lnTo>
                <a:lnTo>
                  <a:pt x="2158" y="1116"/>
                </a:lnTo>
                <a:lnTo>
                  <a:pt x="2156" y="1132"/>
                </a:lnTo>
                <a:lnTo>
                  <a:pt x="2154" y="1144"/>
                </a:lnTo>
                <a:lnTo>
                  <a:pt x="2148" y="1154"/>
                </a:lnTo>
                <a:lnTo>
                  <a:pt x="2142" y="1162"/>
                </a:lnTo>
                <a:lnTo>
                  <a:pt x="2132" y="1170"/>
                </a:lnTo>
                <a:lnTo>
                  <a:pt x="2102" y="1188"/>
                </a:lnTo>
                <a:lnTo>
                  <a:pt x="2102" y="1188"/>
                </a:lnTo>
                <a:lnTo>
                  <a:pt x="2084" y="1202"/>
                </a:lnTo>
                <a:lnTo>
                  <a:pt x="2064" y="1216"/>
                </a:lnTo>
                <a:lnTo>
                  <a:pt x="2046" y="1234"/>
                </a:lnTo>
                <a:lnTo>
                  <a:pt x="2030" y="1252"/>
                </a:lnTo>
                <a:lnTo>
                  <a:pt x="2014" y="1272"/>
                </a:lnTo>
                <a:lnTo>
                  <a:pt x="2000" y="1296"/>
                </a:lnTo>
                <a:lnTo>
                  <a:pt x="1988" y="1320"/>
                </a:lnTo>
                <a:lnTo>
                  <a:pt x="1978" y="1346"/>
                </a:lnTo>
                <a:lnTo>
                  <a:pt x="1978" y="1346"/>
                </a:lnTo>
                <a:lnTo>
                  <a:pt x="1974" y="1360"/>
                </a:lnTo>
                <a:lnTo>
                  <a:pt x="1966" y="1372"/>
                </a:lnTo>
                <a:lnTo>
                  <a:pt x="1956" y="1384"/>
                </a:lnTo>
                <a:lnTo>
                  <a:pt x="1946" y="1396"/>
                </a:lnTo>
                <a:lnTo>
                  <a:pt x="1932" y="1406"/>
                </a:lnTo>
                <a:lnTo>
                  <a:pt x="1916" y="1416"/>
                </a:lnTo>
                <a:lnTo>
                  <a:pt x="1900" y="1424"/>
                </a:lnTo>
                <a:lnTo>
                  <a:pt x="1882" y="1430"/>
                </a:lnTo>
                <a:lnTo>
                  <a:pt x="1864" y="1436"/>
                </a:lnTo>
                <a:lnTo>
                  <a:pt x="1844" y="1442"/>
                </a:lnTo>
                <a:lnTo>
                  <a:pt x="1822" y="1446"/>
                </a:lnTo>
                <a:lnTo>
                  <a:pt x="1802" y="1448"/>
                </a:lnTo>
                <a:lnTo>
                  <a:pt x="1780" y="1450"/>
                </a:lnTo>
                <a:lnTo>
                  <a:pt x="1758" y="1452"/>
                </a:lnTo>
                <a:lnTo>
                  <a:pt x="1734" y="1450"/>
                </a:lnTo>
                <a:lnTo>
                  <a:pt x="1712" y="1448"/>
                </a:lnTo>
                <a:lnTo>
                  <a:pt x="1712" y="1448"/>
                </a:lnTo>
                <a:lnTo>
                  <a:pt x="1692" y="1446"/>
                </a:lnTo>
                <a:lnTo>
                  <a:pt x="1676" y="1440"/>
                </a:lnTo>
                <a:lnTo>
                  <a:pt x="1664" y="1436"/>
                </a:lnTo>
                <a:lnTo>
                  <a:pt x="1654" y="1428"/>
                </a:lnTo>
                <a:lnTo>
                  <a:pt x="1646" y="1422"/>
                </a:lnTo>
                <a:lnTo>
                  <a:pt x="1640" y="1414"/>
                </a:lnTo>
                <a:lnTo>
                  <a:pt x="1638" y="1404"/>
                </a:lnTo>
                <a:lnTo>
                  <a:pt x="1636" y="1396"/>
                </a:lnTo>
                <a:lnTo>
                  <a:pt x="1638" y="1376"/>
                </a:lnTo>
                <a:lnTo>
                  <a:pt x="1642" y="1356"/>
                </a:lnTo>
                <a:lnTo>
                  <a:pt x="1646" y="1336"/>
                </a:lnTo>
                <a:lnTo>
                  <a:pt x="1646" y="1316"/>
                </a:lnTo>
                <a:lnTo>
                  <a:pt x="1646" y="1316"/>
                </a:lnTo>
                <a:lnTo>
                  <a:pt x="1642" y="1280"/>
                </a:lnTo>
                <a:lnTo>
                  <a:pt x="1640" y="1262"/>
                </a:lnTo>
                <a:lnTo>
                  <a:pt x="1636" y="1248"/>
                </a:lnTo>
                <a:lnTo>
                  <a:pt x="1630" y="1236"/>
                </a:lnTo>
                <a:lnTo>
                  <a:pt x="1626" y="1232"/>
                </a:lnTo>
                <a:lnTo>
                  <a:pt x="1622" y="1230"/>
                </a:lnTo>
                <a:lnTo>
                  <a:pt x="1618" y="1228"/>
                </a:lnTo>
                <a:lnTo>
                  <a:pt x="1612" y="1230"/>
                </a:lnTo>
                <a:lnTo>
                  <a:pt x="1606" y="1232"/>
                </a:lnTo>
                <a:lnTo>
                  <a:pt x="1600" y="1236"/>
                </a:lnTo>
                <a:lnTo>
                  <a:pt x="1600" y="1236"/>
                </a:lnTo>
                <a:lnTo>
                  <a:pt x="1610" y="1288"/>
                </a:lnTo>
                <a:lnTo>
                  <a:pt x="1610" y="1288"/>
                </a:lnTo>
                <a:lnTo>
                  <a:pt x="1612" y="1300"/>
                </a:lnTo>
                <a:lnTo>
                  <a:pt x="1610" y="1310"/>
                </a:lnTo>
                <a:lnTo>
                  <a:pt x="1606" y="1314"/>
                </a:lnTo>
                <a:lnTo>
                  <a:pt x="1600" y="1320"/>
                </a:lnTo>
                <a:lnTo>
                  <a:pt x="1594" y="1324"/>
                </a:lnTo>
                <a:lnTo>
                  <a:pt x="1588" y="1330"/>
                </a:lnTo>
                <a:lnTo>
                  <a:pt x="1582" y="1338"/>
                </a:lnTo>
                <a:lnTo>
                  <a:pt x="1580" y="1352"/>
                </a:lnTo>
                <a:lnTo>
                  <a:pt x="1580" y="1352"/>
                </a:lnTo>
                <a:lnTo>
                  <a:pt x="1580" y="1370"/>
                </a:lnTo>
                <a:lnTo>
                  <a:pt x="1576" y="1386"/>
                </a:lnTo>
                <a:lnTo>
                  <a:pt x="1570" y="1400"/>
                </a:lnTo>
                <a:lnTo>
                  <a:pt x="1568" y="1406"/>
                </a:lnTo>
                <a:lnTo>
                  <a:pt x="1562" y="1410"/>
                </a:lnTo>
                <a:lnTo>
                  <a:pt x="1558" y="1414"/>
                </a:lnTo>
                <a:lnTo>
                  <a:pt x="1552" y="1416"/>
                </a:lnTo>
                <a:lnTo>
                  <a:pt x="1544" y="1418"/>
                </a:lnTo>
                <a:lnTo>
                  <a:pt x="1536" y="1418"/>
                </a:lnTo>
                <a:lnTo>
                  <a:pt x="1528" y="1416"/>
                </a:lnTo>
                <a:lnTo>
                  <a:pt x="1516" y="1412"/>
                </a:lnTo>
                <a:lnTo>
                  <a:pt x="1506" y="1406"/>
                </a:lnTo>
                <a:lnTo>
                  <a:pt x="1492" y="1398"/>
                </a:lnTo>
                <a:lnTo>
                  <a:pt x="1492" y="1398"/>
                </a:lnTo>
                <a:lnTo>
                  <a:pt x="1470" y="1384"/>
                </a:lnTo>
                <a:lnTo>
                  <a:pt x="1458" y="1372"/>
                </a:lnTo>
                <a:lnTo>
                  <a:pt x="1456" y="1366"/>
                </a:lnTo>
                <a:lnTo>
                  <a:pt x="1454" y="1362"/>
                </a:lnTo>
                <a:lnTo>
                  <a:pt x="1454" y="1356"/>
                </a:lnTo>
                <a:lnTo>
                  <a:pt x="1454" y="1352"/>
                </a:lnTo>
                <a:lnTo>
                  <a:pt x="1464" y="1326"/>
                </a:lnTo>
                <a:lnTo>
                  <a:pt x="1470" y="1304"/>
                </a:lnTo>
                <a:lnTo>
                  <a:pt x="1474" y="1276"/>
                </a:lnTo>
                <a:lnTo>
                  <a:pt x="1474" y="1276"/>
                </a:lnTo>
                <a:lnTo>
                  <a:pt x="1474" y="1262"/>
                </a:lnTo>
                <a:lnTo>
                  <a:pt x="1474" y="1248"/>
                </a:lnTo>
                <a:lnTo>
                  <a:pt x="1470" y="1234"/>
                </a:lnTo>
                <a:lnTo>
                  <a:pt x="1466" y="1224"/>
                </a:lnTo>
                <a:lnTo>
                  <a:pt x="1462" y="1214"/>
                </a:lnTo>
                <a:lnTo>
                  <a:pt x="1456" y="1204"/>
                </a:lnTo>
                <a:lnTo>
                  <a:pt x="1442" y="1192"/>
                </a:lnTo>
                <a:lnTo>
                  <a:pt x="1430" y="1186"/>
                </a:lnTo>
                <a:lnTo>
                  <a:pt x="1426" y="1184"/>
                </a:lnTo>
                <a:lnTo>
                  <a:pt x="1422" y="1186"/>
                </a:lnTo>
                <a:lnTo>
                  <a:pt x="1418" y="1188"/>
                </a:lnTo>
                <a:lnTo>
                  <a:pt x="1416" y="1190"/>
                </a:lnTo>
                <a:lnTo>
                  <a:pt x="1416" y="1196"/>
                </a:lnTo>
                <a:lnTo>
                  <a:pt x="1418" y="1202"/>
                </a:lnTo>
                <a:lnTo>
                  <a:pt x="1418" y="1202"/>
                </a:lnTo>
                <a:lnTo>
                  <a:pt x="1430" y="1228"/>
                </a:lnTo>
                <a:lnTo>
                  <a:pt x="1434" y="1238"/>
                </a:lnTo>
                <a:lnTo>
                  <a:pt x="1436" y="1248"/>
                </a:lnTo>
                <a:lnTo>
                  <a:pt x="1438" y="1258"/>
                </a:lnTo>
                <a:lnTo>
                  <a:pt x="1436" y="1272"/>
                </a:lnTo>
                <a:lnTo>
                  <a:pt x="1432" y="1288"/>
                </a:lnTo>
                <a:lnTo>
                  <a:pt x="1426" y="1308"/>
                </a:lnTo>
                <a:lnTo>
                  <a:pt x="1426" y="1308"/>
                </a:lnTo>
                <a:lnTo>
                  <a:pt x="1422" y="1330"/>
                </a:lnTo>
                <a:lnTo>
                  <a:pt x="1420" y="1348"/>
                </a:lnTo>
                <a:lnTo>
                  <a:pt x="1422" y="1364"/>
                </a:lnTo>
                <a:lnTo>
                  <a:pt x="1424" y="1378"/>
                </a:lnTo>
                <a:lnTo>
                  <a:pt x="1424" y="1392"/>
                </a:lnTo>
                <a:lnTo>
                  <a:pt x="1422" y="1406"/>
                </a:lnTo>
                <a:lnTo>
                  <a:pt x="1416" y="1420"/>
                </a:lnTo>
                <a:lnTo>
                  <a:pt x="1404" y="1434"/>
                </a:lnTo>
                <a:lnTo>
                  <a:pt x="1404" y="1434"/>
                </a:lnTo>
                <a:lnTo>
                  <a:pt x="1386" y="1450"/>
                </a:lnTo>
                <a:lnTo>
                  <a:pt x="1366" y="1468"/>
                </a:lnTo>
                <a:lnTo>
                  <a:pt x="1342" y="1482"/>
                </a:lnTo>
                <a:lnTo>
                  <a:pt x="1318" y="1498"/>
                </a:lnTo>
                <a:lnTo>
                  <a:pt x="1292" y="1512"/>
                </a:lnTo>
                <a:lnTo>
                  <a:pt x="1264" y="1524"/>
                </a:lnTo>
                <a:lnTo>
                  <a:pt x="1238" y="1534"/>
                </a:lnTo>
                <a:lnTo>
                  <a:pt x="1212" y="1542"/>
                </a:lnTo>
                <a:lnTo>
                  <a:pt x="1212" y="1542"/>
                </a:lnTo>
                <a:lnTo>
                  <a:pt x="1202" y="1546"/>
                </a:lnTo>
                <a:lnTo>
                  <a:pt x="1192" y="1552"/>
                </a:lnTo>
                <a:lnTo>
                  <a:pt x="1174" y="1564"/>
                </a:lnTo>
                <a:lnTo>
                  <a:pt x="1162" y="1578"/>
                </a:lnTo>
                <a:lnTo>
                  <a:pt x="1152" y="1592"/>
                </a:lnTo>
                <a:lnTo>
                  <a:pt x="1142" y="1606"/>
                </a:lnTo>
                <a:lnTo>
                  <a:pt x="1130" y="1618"/>
                </a:lnTo>
                <a:lnTo>
                  <a:pt x="1122" y="1622"/>
                </a:lnTo>
                <a:lnTo>
                  <a:pt x="1114" y="1626"/>
                </a:lnTo>
                <a:lnTo>
                  <a:pt x="1104" y="1628"/>
                </a:lnTo>
                <a:lnTo>
                  <a:pt x="1092" y="1630"/>
                </a:lnTo>
                <a:lnTo>
                  <a:pt x="1092" y="1630"/>
                </a:lnTo>
                <a:lnTo>
                  <a:pt x="1082" y="1630"/>
                </a:lnTo>
                <a:lnTo>
                  <a:pt x="1072" y="1630"/>
                </a:lnTo>
                <a:lnTo>
                  <a:pt x="1066" y="1626"/>
                </a:lnTo>
                <a:lnTo>
                  <a:pt x="1060" y="1622"/>
                </a:lnTo>
                <a:lnTo>
                  <a:pt x="1056" y="1616"/>
                </a:lnTo>
                <a:lnTo>
                  <a:pt x="1052" y="1610"/>
                </a:lnTo>
                <a:lnTo>
                  <a:pt x="1046" y="1596"/>
                </a:lnTo>
                <a:lnTo>
                  <a:pt x="1040" y="1580"/>
                </a:lnTo>
                <a:lnTo>
                  <a:pt x="1032" y="1568"/>
                </a:lnTo>
                <a:lnTo>
                  <a:pt x="1028" y="1562"/>
                </a:lnTo>
                <a:lnTo>
                  <a:pt x="1022" y="1558"/>
                </a:lnTo>
                <a:lnTo>
                  <a:pt x="1014" y="1554"/>
                </a:lnTo>
                <a:lnTo>
                  <a:pt x="1004" y="1552"/>
                </a:lnTo>
                <a:lnTo>
                  <a:pt x="1004" y="1552"/>
                </a:lnTo>
                <a:lnTo>
                  <a:pt x="1000" y="1552"/>
                </a:lnTo>
                <a:lnTo>
                  <a:pt x="994" y="1554"/>
                </a:lnTo>
                <a:lnTo>
                  <a:pt x="990" y="1554"/>
                </a:lnTo>
                <a:lnTo>
                  <a:pt x="986" y="1558"/>
                </a:lnTo>
                <a:lnTo>
                  <a:pt x="984" y="1564"/>
                </a:lnTo>
                <a:lnTo>
                  <a:pt x="986" y="1572"/>
                </a:lnTo>
                <a:lnTo>
                  <a:pt x="990" y="1582"/>
                </a:lnTo>
                <a:lnTo>
                  <a:pt x="990" y="1582"/>
                </a:lnTo>
                <a:lnTo>
                  <a:pt x="1000" y="1594"/>
                </a:lnTo>
                <a:lnTo>
                  <a:pt x="1010" y="1606"/>
                </a:lnTo>
                <a:lnTo>
                  <a:pt x="1032" y="1628"/>
                </a:lnTo>
                <a:lnTo>
                  <a:pt x="1040" y="1640"/>
                </a:lnTo>
                <a:lnTo>
                  <a:pt x="1042" y="1646"/>
                </a:lnTo>
                <a:lnTo>
                  <a:pt x="1044" y="1652"/>
                </a:lnTo>
                <a:lnTo>
                  <a:pt x="1044" y="1658"/>
                </a:lnTo>
                <a:lnTo>
                  <a:pt x="1042" y="1664"/>
                </a:lnTo>
                <a:lnTo>
                  <a:pt x="1038" y="1672"/>
                </a:lnTo>
                <a:lnTo>
                  <a:pt x="1032" y="1678"/>
                </a:lnTo>
                <a:lnTo>
                  <a:pt x="1032" y="1678"/>
                </a:lnTo>
                <a:lnTo>
                  <a:pt x="1024" y="1684"/>
                </a:lnTo>
                <a:lnTo>
                  <a:pt x="1014" y="1692"/>
                </a:lnTo>
                <a:lnTo>
                  <a:pt x="1002" y="1698"/>
                </a:lnTo>
                <a:lnTo>
                  <a:pt x="984" y="1706"/>
                </a:lnTo>
                <a:lnTo>
                  <a:pt x="962" y="1710"/>
                </a:lnTo>
                <a:lnTo>
                  <a:pt x="936" y="1714"/>
                </a:lnTo>
                <a:lnTo>
                  <a:pt x="906" y="1712"/>
                </a:lnTo>
                <a:lnTo>
                  <a:pt x="906" y="1712"/>
                </a:lnTo>
                <a:lnTo>
                  <a:pt x="904" y="1718"/>
                </a:lnTo>
                <a:lnTo>
                  <a:pt x="902" y="1724"/>
                </a:lnTo>
                <a:lnTo>
                  <a:pt x="904" y="1730"/>
                </a:lnTo>
                <a:lnTo>
                  <a:pt x="908" y="1734"/>
                </a:lnTo>
                <a:lnTo>
                  <a:pt x="920" y="1738"/>
                </a:lnTo>
                <a:lnTo>
                  <a:pt x="936" y="1738"/>
                </a:lnTo>
                <a:lnTo>
                  <a:pt x="962" y="1736"/>
                </a:lnTo>
                <a:lnTo>
                  <a:pt x="962" y="1736"/>
                </a:lnTo>
                <a:lnTo>
                  <a:pt x="992" y="1732"/>
                </a:lnTo>
                <a:lnTo>
                  <a:pt x="1018" y="1724"/>
                </a:lnTo>
                <a:lnTo>
                  <a:pt x="1042" y="1714"/>
                </a:lnTo>
                <a:lnTo>
                  <a:pt x="1066" y="1700"/>
                </a:lnTo>
                <a:lnTo>
                  <a:pt x="1088" y="1684"/>
                </a:lnTo>
                <a:lnTo>
                  <a:pt x="1110" y="1666"/>
                </a:lnTo>
                <a:lnTo>
                  <a:pt x="1134" y="1644"/>
                </a:lnTo>
                <a:lnTo>
                  <a:pt x="1160" y="1616"/>
                </a:lnTo>
                <a:lnTo>
                  <a:pt x="1160" y="1616"/>
                </a:lnTo>
                <a:lnTo>
                  <a:pt x="1172" y="1610"/>
                </a:lnTo>
                <a:lnTo>
                  <a:pt x="1204" y="1594"/>
                </a:lnTo>
                <a:lnTo>
                  <a:pt x="1252" y="1572"/>
                </a:lnTo>
                <a:lnTo>
                  <a:pt x="1282" y="1562"/>
                </a:lnTo>
                <a:lnTo>
                  <a:pt x="1314" y="1552"/>
                </a:lnTo>
                <a:lnTo>
                  <a:pt x="1314" y="1552"/>
                </a:lnTo>
                <a:lnTo>
                  <a:pt x="1346" y="1542"/>
                </a:lnTo>
                <a:lnTo>
                  <a:pt x="1370" y="1532"/>
                </a:lnTo>
                <a:lnTo>
                  <a:pt x="1390" y="1518"/>
                </a:lnTo>
                <a:lnTo>
                  <a:pt x="1410" y="1506"/>
                </a:lnTo>
                <a:lnTo>
                  <a:pt x="1426" y="1496"/>
                </a:lnTo>
                <a:lnTo>
                  <a:pt x="1444" y="1486"/>
                </a:lnTo>
                <a:lnTo>
                  <a:pt x="1464" y="1478"/>
                </a:lnTo>
                <a:lnTo>
                  <a:pt x="1488" y="1472"/>
                </a:lnTo>
                <a:lnTo>
                  <a:pt x="1488" y="1472"/>
                </a:lnTo>
                <a:lnTo>
                  <a:pt x="1538" y="1468"/>
                </a:lnTo>
                <a:lnTo>
                  <a:pt x="1560" y="1466"/>
                </a:lnTo>
                <a:lnTo>
                  <a:pt x="1584" y="1466"/>
                </a:lnTo>
                <a:lnTo>
                  <a:pt x="1606" y="1468"/>
                </a:lnTo>
                <a:lnTo>
                  <a:pt x="1630" y="1474"/>
                </a:lnTo>
                <a:lnTo>
                  <a:pt x="1658" y="1482"/>
                </a:lnTo>
                <a:lnTo>
                  <a:pt x="1686" y="1492"/>
                </a:lnTo>
                <a:lnTo>
                  <a:pt x="1686" y="1492"/>
                </a:lnTo>
                <a:lnTo>
                  <a:pt x="1698" y="1494"/>
                </a:lnTo>
                <a:lnTo>
                  <a:pt x="1726" y="1498"/>
                </a:lnTo>
                <a:lnTo>
                  <a:pt x="1768" y="1500"/>
                </a:lnTo>
                <a:lnTo>
                  <a:pt x="1792" y="1502"/>
                </a:lnTo>
                <a:lnTo>
                  <a:pt x="1816" y="1500"/>
                </a:lnTo>
                <a:lnTo>
                  <a:pt x="1816" y="1500"/>
                </a:lnTo>
                <a:lnTo>
                  <a:pt x="1820" y="1502"/>
                </a:lnTo>
                <a:lnTo>
                  <a:pt x="1828" y="1512"/>
                </a:lnTo>
                <a:lnTo>
                  <a:pt x="1832" y="1520"/>
                </a:lnTo>
                <a:lnTo>
                  <a:pt x="1836" y="1530"/>
                </a:lnTo>
                <a:lnTo>
                  <a:pt x="1840" y="1542"/>
                </a:lnTo>
                <a:lnTo>
                  <a:pt x="1840" y="1558"/>
                </a:lnTo>
                <a:lnTo>
                  <a:pt x="1840" y="1558"/>
                </a:lnTo>
                <a:lnTo>
                  <a:pt x="1842" y="1568"/>
                </a:lnTo>
                <a:lnTo>
                  <a:pt x="1844" y="1576"/>
                </a:lnTo>
                <a:lnTo>
                  <a:pt x="1848" y="1584"/>
                </a:lnTo>
                <a:lnTo>
                  <a:pt x="1854" y="1592"/>
                </a:lnTo>
                <a:lnTo>
                  <a:pt x="1870" y="1606"/>
                </a:lnTo>
                <a:lnTo>
                  <a:pt x="1886" y="1618"/>
                </a:lnTo>
                <a:lnTo>
                  <a:pt x="1924" y="1638"/>
                </a:lnTo>
                <a:lnTo>
                  <a:pt x="1938" y="1648"/>
                </a:lnTo>
                <a:lnTo>
                  <a:pt x="1950" y="1654"/>
                </a:lnTo>
                <a:lnTo>
                  <a:pt x="1950" y="1654"/>
                </a:lnTo>
                <a:lnTo>
                  <a:pt x="1954" y="1658"/>
                </a:lnTo>
                <a:lnTo>
                  <a:pt x="1958" y="1664"/>
                </a:lnTo>
                <a:lnTo>
                  <a:pt x="1960" y="1680"/>
                </a:lnTo>
                <a:lnTo>
                  <a:pt x="1962" y="1700"/>
                </a:lnTo>
                <a:lnTo>
                  <a:pt x="1960" y="1722"/>
                </a:lnTo>
                <a:lnTo>
                  <a:pt x="1960" y="1760"/>
                </a:lnTo>
                <a:lnTo>
                  <a:pt x="1962" y="1774"/>
                </a:lnTo>
                <a:lnTo>
                  <a:pt x="1964" y="1778"/>
                </a:lnTo>
                <a:lnTo>
                  <a:pt x="1966" y="1780"/>
                </a:lnTo>
                <a:lnTo>
                  <a:pt x="1966" y="1780"/>
                </a:lnTo>
                <a:lnTo>
                  <a:pt x="1974" y="1784"/>
                </a:lnTo>
                <a:lnTo>
                  <a:pt x="1980" y="1784"/>
                </a:lnTo>
                <a:lnTo>
                  <a:pt x="1986" y="1784"/>
                </a:lnTo>
                <a:lnTo>
                  <a:pt x="1990" y="1780"/>
                </a:lnTo>
                <a:lnTo>
                  <a:pt x="1994" y="1774"/>
                </a:lnTo>
                <a:lnTo>
                  <a:pt x="1998" y="1764"/>
                </a:lnTo>
                <a:lnTo>
                  <a:pt x="2000" y="1748"/>
                </a:lnTo>
                <a:lnTo>
                  <a:pt x="2000" y="1726"/>
                </a:lnTo>
                <a:lnTo>
                  <a:pt x="2000" y="1726"/>
                </a:lnTo>
                <a:lnTo>
                  <a:pt x="2002" y="1704"/>
                </a:lnTo>
                <a:lnTo>
                  <a:pt x="2004" y="1686"/>
                </a:lnTo>
                <a:lnTo>
                  <a:pt x="2010" y="1672"/>
                </a:lnTo>
                <a:lnTo>
                  <a:pt x="2020" y="1660"/>
                </a:lnTo>
                <a:lnTo>
                  <a:pt x="2030" y="1652"/>
                </a:lnTo>
                <a:lnTo>
                  <a:pt x="2044" y="1644"/>
                </a:lnTo>
                <a:lnTo>
                  <a:pt x="2062" y="1638"/>
                </a:lnTo>
                <a:lnTo>
                  <a:pt x="2082" y="1634"/>
                </a:lnTo>
                <a:lnTo>
                  <a:pt x="2082" y="1634"/>
                </a:lnTo>
                <a:lnTo>
                  <a:pt x="2134" y="1624"/>
                </a:lnTo>
                <a:lnTo>
                  <a:pt x="2194" y="1610"/>
                </a:lnTo>
                <a:lnTo>
                  <a:pt x="2226" y="1606"/>
                </a:lnTo>
                <a:lnTo>
                  <a:pt x="2254" y="1602"/>
                </a:lnTo>
                <a:lnTo>
                  <a:pt x="2282" y="1602"/>
                </a:lnTo>
                <a:lnTo>
                  <a:pt x="2294" y="1604"/>
                </a:lnTo>
                <a:lnTo>
                  <a:pt x="2306" y="1606"/>
                </a:lnTo>
                <a:lnTo>
                  <a:pt x="2306" y="1606"/>
                </a:lnTo>
                <a:lnTo>
                  <a:pt x="2312" y="1602"/>
                </a:lnTo>
                <a:lnTo>
                  <a:pt x="2316" y="1598"/>
                </a:lnTo>
                <a:lnTo>
                  <a:pt x="2318" y="1592"/>
                </a:lnTo>
                <a:lnTo>
                  <a:pt x="2316" y="1586"/>
                </a:lnTo>
                <a:lnTo>
                  <a:pt x="2310" y="1578"/>
                </a:lnTo>
                <a:lnTo>
                  <a:pt x="2298" y="1572"/>
                </a:lnTo>
                <a:lnTo>
                  <a:pt x="2276" y="1566"/>
                </a:lnTo>
                <a:lnTo>
                  <a:pt x="2276" y="1566"/>
                </a:lnTo>
                <a:lnTo>
                  <a:pt x="2264" y="1564"/>
                </a:lnTo>
                <a:lnTo>
                  <a:pt x="2252" y="1564"/>
                </a:lnTo>
                <a:lnTo>
                  <a:pt x="2226" y="1566"/>
                </a:lnTo>
                <a:lnTo>
                  <a:pt x="2200" y="1570"/>
                </a:lnTo>
                <a:lnTo>
                  <a:pt x="2176" y="1578"/>
                </a:lnTo>
                <a:lnTo>
                  <a:pt x="2128" y="1592"/>
                </a:lnTo>
                <a:lnTo>
                  <a:pt x="2104" y="1598"/>
                </a:lnTo>
                <a:lnTo>
                  <a:pt x="2082" y="1602"/>
                </a:lnTo>
                <a:lnTo>
                  <a:pt x="2082" y="1602"/>
                </a:lnTo>
                <a:lnTo>
                  <a:pt x="2058" y="1606"/>
                </a:lnTo>
                <a:lnTo>
                  <a:pt x="2032" y="1612"/>
                </a:lnTo>
                <a:lnTo>
                  <a:pt x="2002" y="1614"/>
                </a:lnTo>
                <a:lnTo>
                  <a:pt x="1988" y="1616"/>
                </a:lnTo>
                <a:lnTo>
                  <a:pt x="1974" y="1614"/>
                </a:lnTo>
                <a:lnTo>
                  <a:pt x="1960" y="1612"/>
                </a:lnTo>
                <a:lnTo>
                  <a:pt x="1946" y="1608"/>
                </a:lnTo>
                <a:lnTo>
                  <a:pt x="1934" y="1602"/>
                </a:lnTo>
                <a:lnTo>
                  <a:pt x="1924" y="1592"/>
                </a:lnTo>
                <a:lnTo>
                  <a:pt x="1914" y="1580"/>
                </a:lnTo>
                <a:lnTo>
                  <a:pt x="1906" y="1566"/>
                </a:lnTo>
                <a:lnTo>
                  <a:pt x="1900" y="1546"/>
                </a:lnTo>
                <a:lnTo>
                  <a:pt x="1894" y="1524"/>
                </a:lnTo>
                <a:lnTo>
                  <a:pt x="1894" y="1524"/>
                </a:lnTo>
                <a:lnTo>
                  <a:pt x="1894" y="1502"/>
                </a:lnTo>
                <a:lnTo>
                  <a:pt x="1894" y="1492"/>
                </a:lnTo>
                <a:lnTo>
                  <a:pt x="1898" y="1484"/>
                </a:lnTo>
                <a:lnTo>
                  <a:pt x="1900" y="1476"/>
                </a:lnTo>
                <a:lnTo>
                  <a:pt x="1904" y="1470"/>
                </a:lnTo>
                <a:lnTo>
                  <a:pt x="1916" y="1460"/>
                </a:lnTo>
                <a:lnTo>
                  <a:pt x="1930" y="1450"/>
                </a:lnTo>
                <a:lnTo>
                  <a:pt x="1948" y="1444"/>
                </a:lnTo>
                <a:lnTo>
                  <a:pt x="1966" y="1442"/>
                </a:lnTo>
                <a:lnTo>
                  <a:pt x="1986" y="1438"/>
                </a:lnTo>
                <a:lnTo>
                  <a:pt x="2028" y="1436"/>
                </a:lnTo>
                <a:lnTo>
                  <a:pt x="2070" y="1434"/>
                </a:lnTo>
                <a:lnTo>
                  <a:pt x="2090" y="1432"/>
                </a:lnTo>
                <a:lnTo>
                  <a:pt x="2108" y="1430"/>
                </a:lnTo>
                <a:lnTo>
                  <a:pt x="2126" y="1426"/>
                </a:lnTo>
                <a:lnTo>
                  <a:pt x="2138" y="1418"/>
                </a:lnTo>
                <a:lnTo>
                  <a:pt x="2138" y="1418"/>
                </a:lnTo>
                <a:lnTo>
                  <a:pt x="2142" y="1414"/>
                </a:lnTo>
                <a:lnTo>
                  <a:pt x="2144" y="1410"/>
                </a:lnTo>
                <a:lnTo>
                  <a:pt x="2146" y="1406"/>
                </a:lnTo>
                <a:lnTo>
                  <a:pt x="2146" y="1402"/>
                </a:lnTo>
                <a:lnTo>
                  <a:pt x="2142" y="1398"/>
                </a:lnTo>
                <a:lnTo>
                  <a:pt x="2134" y="1394"/>
                </a:lnTo>
                <a:lnTo>
                  <a:pt x="2120" y="1392"/>
                </a:lnTo>
                <a:lnTo>
                  <a:pt x="2120" y="1392"/>
                </a:lnTo>
                <a:lnTo>
                  <a:pt x="2086" y="1392"/>
                </a:lnTo>
                <a:lnTo>
                  <a:pt x="2052" y="1394"/>
                </a:lnTo>
                <a:lnTo>
                  <a:pt x="2036" y="1396"/>
                </a:lnTo>
                <a:lnTo>
                  <a:pt x="2022" y="1400"/>
                </a:lnTo>
                <a:lnTo>
                  <a:pt x="2012" y="1404"/>
                </a:lnTo>
                <a:lnTo>
                  <a:pt x="2004" y="1408"/>
                </a:lnTo>
                <a:lnTo>
                  <a:pt x="2004" y="1408"/>
                </a:lnTo>
                <a:lnTo>
                  <a:pt x="2006" y="1406"/>
                </a:lnTo>
                <a:lnTo>
                  <a:pt x="2008" y="1398"/>
                </a:lnTo>
                <a:lnTo>
                  <a:pt x="2018" y="1378"/>
                </a:lnTo>
                <a:lnTo>
                  <a:pt x="2036" y="1346"/>
                </a:lnTo>
                <a:lnTo>
                  <a:pt x="2036" y="1346"/>
                </a:lnTo>
                <a:lnTo>
                  <a:pt x="2046" y="1328"/>
                </a:lnTo>
                <a:lnTo>
                  <a:pt x="2050" y="1314"/>
                </a:lnTo>
                <a:lnTo>
                  <a:pt x="2052" y="1288"/>
                </a:lnTo>
                <a:lnTo>
                  <a:pt x="2056" y="1278"/>
                </a:lnTo>
                <a:lnTo>
                  <a:pt x="2060" y="1266"/>
                </a:lnTo>
                <a:lnTo>
                  <a:pt x="2072" y="1256"/>
                </a:lnTo>
                <a:lnTo>
                  <a:pt x="2088" y="1244"/>
                </a:lnTo>
                <a:lnTo>
                  <a:pt x="2088" y="1244"/>
                </a:lnTo>
                <a:lnTo>
                  <a:pt x="2132" y="1220"/>
                </a:lnTo>
                <a:lnTo>
                  <a:pt x="2172" y="1200"/>
                </a:lnTo>
                <a:lnTo>
                  <a:pt x="2208" y="1182"/>
                </a:lnTo>
                <a:lnTo>
                  <a:pt x="2224" y="1178"/>
                </a:lnTo>
                <a:lnTo>
                  <a:pt x="2238" y="1174"/>
                </a:lnTo>
                <a:lnTo>
                  <a:pt x="2238" y="1174"/>
                </a:lnTo>
                <a:lnTo>
                  <a:pt x="2254" y="1174"/>
                </a:lnTo>
                <a:lnTo>
                  <a:pt x="2272" y="1178"/>
                </a:lnTo>
                <a:lnTo>
                  <a:pt x="2292" y="1186"/>
                </a:lnTo>
                <a:lnTo>
                  <a:pt x="2312" y="1196"/>
                </a:lnTo>
                <a:lnTo>
                  <a:pt x="2330" y="1208"/>
                </a:lnTo>
                <a:lnTo>
                  <a:pt x="2338" y="1216"/>
                </a:lnTo>
                <a:lnTo>
                  <a:pt x="2346" y="1226"/>
                </a:lnTo>
                <a:lnTo>
                  <a:pt x="2352" y="1236"/>
                </a:lnTo>
                <a:lnTo>
                  <a:pt x="2356" y="1246"/>
                </a:lnTo>
                <a:lnTo>
                  <a:pt x="2360" y="1256"/>
                </a:lnTo>
                <a:lnTo>
                  <a:pt x="2360" y="1268"/>
                </a:lnTo>
                <a:lnTo>
                  <a:pt x="2360" y="1268"/>
                </a:lnTo>
                <a:lnTo>
                  <a:pt x="2362" y="1342"/>
                </a:lnTo>
                <a:lnTo>
                  <a:pt x="2362" y="1390"/>
                </a:lnTo>
                <a:lnTo>
                  <a:pt x="2362" y="1444"/>
                </a:lnTo>
                <a:lnTo>
                  <a:pt x="2358" y="1498"/>
                </a:lnTo>
                <a:lnTo>
                  <a:pt x="2352" y="1548"/>
                </a:lnTo>
                <a:lnTo>
                  <a:pt x="2348" y="1570"/>
                </a:lnTo>
                <a:lnTo>
                  <a:pt x="2342" y="1592"/>
                </a:lnTo>
                <a:lnTo>
                  <a:pt x="2336" y="1610"/>
                </a:lnTo>
                <a:lnTo>
                  <a:pt x="2328" y="1626"/>
                </a:lnTo>
                <a:lnTo>
                  <a:pt x="2328" y="1626"/>
                </a:lnTo>
                <a:close/>
                <a:moveTo>
                  <a:pt x="2552" y="1524"/>
                </a:moveTo>
                <a:lnTo>
                  <a:pt x="2552" y="1524"/>
                </a:lnTo>
                <a:lnTo>
                  <a:pt x="2544" y="1518"/>
                </a:lnTo>
                <a:lnTo>
                  <a:pt x="2536" y="1512"/>
                </a:lnTo>
                <a:lnTo>
                  <a:pt x="2530" y="1504"/>
                </a:lnTo>
                <a:lnTo>
                  <a:pt x="2524" y="1496"/>
                </a:lnTo>
                <a:lnTo>
                  <a:pt x="2516" y="1476"/>
                </a:lnTo>
                <a:lnTo>
                  <a:pt x="2510" y="1454"/>
                </a:lnTo>
                <a:lnTo>
                  <a:pt x="2508" y="1432"/>
                </a:lnTo>
                <a:lnTo>
                  <a:pt x="2506" y="1408"/>
                </a:lnTo>
                <a:lnTo>
                  <a:pt x="2504" y="1360"/>
                </a:lnTo>
                <a:lnTo>
                  <a:pt x="2504" y="1360"/>
                </a:lnTo>
                <a:lnTo>
                  <a:pt x="2502" y="1342"/>
                </a:lnTo>
                <a:lnTo>
                  <a:pt x="2498" y="1330"/>
                </a:lnTo>
                <a:lnTo>
                  <a:pt x="2496" y="1326"/>
                </a:lnTo>
                <a:lnTo>
                  <a:pt x="2492" y="1326"/>
                </a:lnTo>
                <a:lnTo>
                  <a:pt x="2490" y="1324"/>
                </a:lnTo>
                <a:lnTo>
                  <a:pt x="2486" y="1326"/>
                </a:lnTo>
                <a:lnTo>
                  <a:pt x="2478" y="1332"/>
                </a:lnTo>
                <a:lnTo>
                  <a:pt x="2472" y="1342"/>
                </a:lnTo>
                <a:lnTo>
                  <a:pt x="2468" y="1356"/>
                </a:lnTo>
                <a:lnTo>
                  <a:pt x="2464" y="1372"/>
                </a:lnTo>
                <a:lnTo>
                  <a:pt x="2464" y="1372"/>
                </a:lnTo>
                <a:lnTo>
                  <a:pt x="2462" y="1410"/>
                </a:lnTo>
                <a:lnTo>
                  <a:pt x="2460" y="1452"/>
                </a:lnTo>
                <a:lnTo>
                  <a:pt x="2462" y="1472"/>
                </a:lnTo>
                <a:lnTo>
                  <a:pt x="2464" y="1490"/>
                </a:lnTo>
                <a:lnTo>
                  <a:pt x="2468" y="1504"/>
                </a:lnTo>
                <a:lnTo>
                  <a:pt x="2472" y="1508"/>
                </a:lnTo>
                <a:lnTo>
                  <a:pt x="2476" y="1512"/>
                </a:lnTo>
                <a:lnTo>
                  <a:pt x="2476" y="1512"/>
                </a:lnTo>
                <a:lnTo>
                  <a:pt x="2482" y="1518"/>
                </a:lnTo>
                <a:lnTo>
                  <a:pt x="2486" y="1524"/>
                </a:lnTo>
                <a:lnTo>
                  <a:pt x="2488" y="1528"/>
                </a:lnTo>
                <a:lnTo>
                  <a:pt x="2488" y="1534"/>
                </a:lnTo>
                <a:lnTo>
                  <a:pt x="2486" y="1540"/>
                </a:lnTo>
                <a:lnTo>
                  <a:pt x="2480" y="1546"/>
                </a:lnTo>
                <a:lnTo>
                  <a:pt x="2464" y="1566"/>
                </a:lnTo>
                <a:lnTo>
                  <a:pt x="2464" y="1566"/>
                </a:lnTo>
                <a:lnTo>
                  <a:pt x="2446" y="1590"/>
                </a:lnTo>
                <a:lnTo>
                  <a:pt x="2436" y="1600"/>
                </a:lnTo>
                <a:lnTo>
                  <a:pt x="2426" y="1608"/>
                </a:lnTo>
                <a:lnTo>
                  <a:pt x="2416" y="1616"/>
                </a:lnTo>
                <a:lnTo>
                  <a:pt x="2406" y="1620"/>
                </a:lnTo>
                <a:lnTo>
                  <a:pt x="2394" y="1622"/>
                </a:lnTo>
                <a:lnTo>
                  <a:pt x="2382" y="1620"/>
                </a:lnTo>
                <a:lnTo>
                  <a:pt x="2382" y="1620"/>
                </a:lnTo>
                <a:lnTo>
                  <a:pt x="2384" y="1618"/>
                </a:lnTo>
                <a:lnTo>
                  <a:pt x="2388" y="1612"/>
                </a:lnTo>
                <a:lnTo>
                  <a:pt x="2392" y="1598"/>
                </a:lnTo>
                <a:lnTo>
                  <a:pt x="2398" y="1574"/>
                </a:lnTo>
                <a:lnTo>
                  <a:pt x="2402" y="1536"/>
                </a:lnTo>
                <a:lnTo>
                  <a:pt x="2404" y="1484"/>
                </a:lnTo>
                <a:lnTo>
                  <a:pt x="2404" y="1414"/>
                </a:lnTo>
                <a:lnTo>
                  <a:pt x="2400" y="1324"/>
                </a:lnTo>
                <a:lnTo>
                  <a:pt x="2400" y="1324"/>
                </a:lnTo>
                <a:lnTo>
                  <a:pt x="2404" y="1310"/>
                </a:lnTo>
                <a:lnTo>
                  <a:pt x="2408" y="1298"/>
                </a:lnTo>
                <a:lnTo>
                  <a:pt x="2416" y="1282"/>
                </a:lnTo>
                <a:lnTo>
                  <a:pt x="2428" y="1266"/>
                </a:lnTo>
                <a:lnTo>
                  <a:pt x="2434" y="1260"/>
                </a:lnTo>
                <a:lnTo>
                  <a:pt x="2442" y="1254"/>
                </a:lnTo>
                <a:lnTo>
                  <a:pt x="2452" y="1248"/>
                </a:lnTo>
                <a:lnTo>
                  <a:pt x="2462" y="1244"/>
                </a:lnTo>
                <a:lnTo>
                  <a:pt x="2474" y="1242"/>
                </a:lnTo>
                <a:lnTo>
                  <a:pt x="2486" y="1240"/>
                </a:lnTo>
                <a:lnTo>
                  <a:pt x="2486" y="1240"/>
                </a:lnTo>
                <a:lnTo>
                  <a:pt x="2510" y="1242"/>
                </a:lnTo>
                <a:lnTo>
                  <a:pt x="2530" y="1244"/>
                </a:lnTo>
                <a:lnTo>
                  <a:pt x="2546" y="1248"/>
                </a:lnTo>
                <a:lnTo>
                  <a:pt x="2552" y="1252"/>
                </a:lnTo>
                <a:lnTo>
                  <a:pt x="2558" y="1256"/>
                </a:lnTo>
                <a:lnTo>
                  <a:pt x="2562" y="1262"/>
                </a:lnTo>
                <a:lnTo>
                  <a:pt x="2566" y="1270"/>
                </a:lnTo>
                <a:lnTo>
                  <a:pt x="2570" y="1286"/>
                </a:lnTo>
                <a:lnTo>
                  <a:pt x="2572" y="1310"/>
                </a:lnTo>
                <a:lnTo>
                  <a:pt x="2572" y="1340"/>
                </a:lnTo>
                <a:lnTo>
                  <a:pt x="2572" y="1340"/>
                </a:lnTo>
                <a:lnTo>
                  <a:pt x="2570" y="1370"/>
                </a:lnTo>
                <a:lnTo>
                  <a:pt x="2570" y="1398"/>
                </a:lnTo>
                <a:lnTo>
                  <a:pt x="2572" y="1420"/>
                </a:lnTo>
                <a:lnTo>
                  <a:pt x="2576" y="1440"/>
                </a:lnTo>
                <a:lnTo>
                  <a:pt x="2580" y="1458"/>
                </a:lnTo>
                <a:lnTo>
                  <a:pt x="2584" y="1474"/>
                </a:lnTo>
                <a:lnTo>
                  <a:pt x="2590" y="1486"/>
                </a:lnTo>
                <a:lnTo>
                  <a:pt x="2596" y="1496"/>
                </a:lnTo>
                <a:lnTo>
                  <a:pt x="2596" y="1496"/>
                </a:lnTo>
                <a:lnTo>
                  <a:pt x="2600" y="1506"/>
                </a:lnTo>
                <a:lnTo>
                  <a:pt x="2602" y="1516"/>
                </a:lnTo>
                <a:lnTo>
                  <a:pt x="2602" y="1524"/>
                </a:lnTo>
                <a:lnTo>
                  <a:pt x="2598" y="1530"/>
                </a:lnTo>
                <a:lnTo>
                  <a:pt x="2592" y="1534"/>
                </a:lnTo>
                <a:lnTo>
                  <a:pt x="2582" y="1534"/>
                </a:lnTo>
                <a:lnTo>
                  <a:pt x="2568" y="1530"/>
                </a:lnTo>
                <a:lnTo>
                  <a:pt x="2552" y="1524"/>
                </a:lnTo>
                <a:lnTo>
                  <a:pt x="2552" y="1524"/>
                </a:lnTo>
                <a:close/>
                <a:moveTo>
                  <a:pt x="2668" y="1510"/>
                </a:moveTo>
                <a:lnTo>
                  <a:pt x="2668" y="1510"/>
                </a:lnTo>
                <a:lnTo>
                  <a:pt x="2664" y="1518"/>
                </a:lnTo>
                <a:lnTo>
                  <a:pt x="2662" y="1522"/>
                </a:lnTo>
                <a:lnTo>
                  <a:pt x="2656" y="1526"/>
                </a:lnTo>
                <a:lnTo>
                  <a:pt x="2654" y="1524"/>
                </a:lnTo>
                <a:lnTo>
                  <a:pt x="2650" y="1522"/>
                </a:lnTo>
                <a:lnTo>
                  <a:pt x="2642" y="1512"/>
                </a:lnTo>
                <a:lnTo>
                  <a:pt x="2634" y="1490"/>
                </a:lnTo>
                <a:lnTo>
                  <a:pt x="2622" y="1456"/>
                </a:lnTo>
                <a:lnTo>
                  <a:pt x="2622" y="1456"/>
                </a:lnTo>
                <a:lnTo>
                  <a:pt x="2618" y="1422"/>
                </a:lnTo>
                <a:lnTo>
                  <a:pt x="2614" y="1388"/>
                </a:lnTo>
                <a:lnTo>
                  <a:pt x="2612" y="1346"/>
                </a:lnTo>
                <a:lnTo>
                  <a:pt x="2612" y="1304"/>
                </a:lnTo>
                <a:lnTo>
                  <a:pt x="2612" y="1286"/>
                </a:lnTo>
                <a:lnTo>
                  <a:pt x="2614" y="1268"/>
                </a:lnTo>
                <a:lnTo>
                  <a:pt x="2618" y="1252"/>
                </a:lnTo>
                <a:lnTo>
                  <a:pt x="2622" y="1240"/>
                </a:lnTo>
                <a:lnTo>
                  <a:pt x="2628" y="1230"/>
                </a:lnTo>
                <a:lnTo>
                  <a:pt x="2636" y="1224"/>
                </a:lnTo>
                <a:lnTo>
                  <a:pt x="2636" y="1224"/>
                </a:lnTo>
                <a:lnTo>
                  <a:pt x="2656" y="1202"/>
                </a:lnTo>
                <a:lnTo>
                  <a:pt x="2672" y="1182"/>
                </a:lnTo>
                <a:lnTo>
                  <a:pt x="2678" y="1172"/>
                </a:lnTo>
                <a:lnTo>
                  <a:pt x="2684" y="1164"/>
                </a:lnTo>
                <a:lnTo>
                  <a:pt x="2684" y="1164"/>
                </a:lnTo>
                <a:lnTo>
                  <a:pt x="2686" y="1156"/>
                </a:lnTo>
                <a:lnTo>
                  <a:pt x="2686" y="1150"/>
                </a:lnTo>
                <a:lnTo>
                  <a:pt x="2684" y="1148"/>
                </a:lnTo>
                <a:lnTo>
                  <a:pt x="2680" y="1146"/>
                </a:lnTo>
                <a:lnTo>
                  <a:pt x="2674" y="1148"/>
                </a:lnTo>
                <a:lnTo>
                  <a:pt x="2666" y="1154"/>
                </a:lnTo>
                <a:lnTo>
                  <a:pt x="2646" y="1168"/>
                </a:lnTo>
                <a:lnTo>
                  <a:pt x="2646" y="1168"/>
                </a:lnTo>
                <a:lnTo>
                  <a:pt x="2636" y="1180"/>
                </a:lnTo>
                <a:lnTo>
                  <a:pt x="2626" y="1190"/>
                </a:lnTo>
                <a:lnTo>
                  <a:pt x="2618" y="1200"/>
                </a:lnTo>
                <a:lnTo>
                  <a:pt x="2608" y="1208"/>
                </a:lnTo>
                <a:lnTo>
                  <a:pt x="2604" y="1210"/>
                </a:lnTo>
                <a:lnTo>
                  <a:pt x="2598" y="1212"/>
                </a:lnTo>
                <a:lnTo>
                  <a:pt x="2592" y="1212"/>
                </a:lnTo>
                <a:lnTo>
                  <a:pt x="2586" y="1210"/>
                </a:lnTo>
                <a:lnTo>
                  <a:pt x="2578" y="1208"/>
                </a:lnTo>
                <a:lnTo>
                  <a:pt x="2568" y="1202"/>
                </a:lnTo>
                <a:lnTo>
                  <a:pt x="2548" y="1188"/>
                </a:lnTo>
                <a:lnTo>
                  <a:pt x="2548" y="1188"/>
                </a:lnTo>
                <a:lnTo>
                  <a:pt x="2538" y="1184"/>
                </a:lnTo>
                <a:lnTo>
                  <a:pt x="2512" y="1178"/>
                </a:lnTo>
                <a:lnTo>
                  <a:pt x="2496" y="1176"/>
                </a:lnTo>
                <a:lnTo>
                  <a:pt x="2480" y="1176"/>
                </a:lnTo>
                <a:lnTo>
                  <a:pt x="2464" y="1178"/>
                </a:lnTo>
                <a:lnTo>
                  <a:pt x="2448" y="1184"/>
                </a:lnTo>
                <a:lnTo>
                  <a:pt x="2448" y="1184"/>
                </a:lnTo>
                <a:lnTo>
                  <a:pt x="2444" y="1190"/>
                </a:lnTo>
                <a:lnTo>
                  <a:pt x="2434" y="1202"/>
                </a:lnTo>
                <a:lnTo>
                  <a:pt x="2428" y="1208"/>
                </a:lnTo>
                <a:lnTo>
                  <a:pt x="2420" y="1214"/>
                </a:lnTo>
                <a:lnTo>
                  <a:pt x="2412" y="1218"/>
                </a:lnTo>
                <a:lnTo>
                  <a:pt x="2404" y="1220"/>
                </a:lnTo>
                <a:lnTo>
                  <a:pt x="2404" y="1220"/>
                </a:lnTo>
                <a:lnTo>
                  <a:pt x="2400" y="1212"/>
                </a:lnTo>
                <a:lnTo>
                  <a:pt x="2396" y="1206"/>
                </a:lnTo>
                <a:lnTo>
                  <a:pt x="2394" y="1198"/>
                </a:lnTo>
                <a:lnTo>
                  <a:pt x="2396" y="1188"/>
                </a:lnTo>
                <a:lnTo>
                  <a:pt x="2402" y="1176"/>
                </a:lnTo>
                <a:lnTo>
                  <a:pt x="2406" y="1172"/>
                </a:lnTo>
                <a:lnTo>
                  <a:pt x="2412" y="1166"/>
                </a:lnTo>
                <a:lnTo>
                  <a:pt x="2430" y="1156"/>
                </a:lnTo>
                <a:lnTo>
                  <a:pt x="2430" y="1156"/>
                </a:lnTo>
                <a:lnTo>
                  <a:pt x="2466" y="1138"/>
                </a:lnTo>
                <a:lnTo>
                  <a:pt x="2478" y="1130"/>
                </a:lnTo>
                <a:lnTo>
                  <a:pt x="2488" y="1124"/>
                </a:lnTo>
                <a:lnTo>
                  <a:pt x="2498" y="1116"/>
                </a:lnTo>
                <a:lnTo>
                  <a:pt x="2504" y="1106"/>
                </a:lnTo>
                <a:lnTo>
                  <a:pt x="2512" y="1094"/>
                </a:lnTo>
                <a:lnTo>
                  <a:pt x="2518" y="1078"/>
                </a:lnTo>
                <a:lnTo>
                  <a:pt x="2518" y="1078"/>
                </a:lnTo>
                <a:lnTo>
                  <a:pt x="2522" y="1070"/>
                </a:lnTo>
                <a:lnTo>
                  <a:pt x="2530" y="1064"/>
                </a:lnTo>
                <a:lnTo>
                  <a:pt x="2540" y="1060"/>
                </a:lnTo>
                <a:lnTo>
                  <a:pt x="2552" y="1058"/>
                </a:lnTo>
                <a:lnTo>
                  <a:pt x="2566" y="1058"/>
                </a:lnTo>
                <a:lnTo>
                  <a:pt x="2582" y="1060"/>
                </a:lnTo>
                <a:lnTo>
                  <a:pt x="2596" y="1062"/>
                </a:lnTo>
                <a:lnTo>
                  <a:pt x="2612" y="1066"/>
                </a:lnTo>
                <a:lnTo>
                  <a:pt x="2628" y="1072"/>
                </a:lnTo>
                <a:lnTo>
                  <a:pt x="2644" y="1078"/>
                </a:lnTo>
                <a:lnTo>
                  <a:pt x="2660" y="1086"/>
                </a:lnTo>
                <a:lnTo>
                  <a:pt x="2674" y="1096"/>
                </a:lnTo>
                <a:lnTo>
                  <a:pt x="2686" y="1104"/>
                </a:lnTo>
                <a:lnTo>
                  <a:pt x="2696" y="1116"/>
                </a:lnTo>
                <a:lnTo>
                  <a:pt x="2704" y="1128"/>
                </a:lnTo>
                <a:lnTo>
                  <a:pt x="2710" y="1140"/>
                </a:lnTo>
                <a:lnTo>
                  <a:pt x="2710" y="1140"/>
                </a:lnTo>
                <a:lnTo>
                  <a:pt x="2728" y="1190"/>
                </a:lnTo>
                <a:lnTo>
                  <a:pt x="2736" y="1218"/>
                </a:lnTo>
                <a:lnTo>
                  <a:pt x="2744" y="1244"/>
                </a:lnTo>
                <a:lnTo>
                  <a:pt x="2750" y="1272"/>
                </a:lnTo>
                <a:lnTo>
                  <a:pt x="2750" y="1300"/>
                </a:lnTo>
                <a:lnTo>
                  <a:pt x="2748" y="1314"/>
                </a:lnTo>
                <a:lnTo>
                  <a:pt x="2746" y="1328"/>
                </a:lnTo>
                <a:lnTo>
                  <a:pt x="2742" y="1342"/>
                </a:lnTo>
                <a:lnTo>
                  <a:pt x="2736" y="1356"/>
                </a:lnTo>
                <a:lnTo>
                  <a:pt x="2736" y="1356"/>
                </a:lnTo>
                <a:lnTo>
                  <a:pt x="2724" y="1380"/>
                </a:lnTo>
                <a:lnTo>
                  <a:pt x="2710" y="1398"/>
                </a:lnTo>
                <a:lnTo>
                  <a:pt x="2688" y="1426"/>
                </a:lnTo>
                <a:lnTo>
                  <a:pt x="2678" y="1440"/>
                </a:lnTo>
                <a:lnTo>
                  <a:pt x="2672" y="1458"/>
                </a:lnTo>
                <a:lnTo>
                  <a:pt x="2668" y="1480"/>
                </a:lnTo>
                <a:lnTo>
                  <a:pt x="2668" y="1510"/>
                </a:lnTo>
                <a:lnTo>
                  <a:pt x="2668" y="1510"/>
                </a:lnTo>
                <a:close/>
                <a:moveTo>
                  <a:pt x="2772" y="1544"/>
                </a:moveTo>
                <a:lnTo>
                  <a:pt x="2772" y="1544"/>
                </a:lnTo>
                <a:lnTo>
                  <a:pt x="2758" y="1548"/>
                </a:lnTo>
                <a:lnTo>
                  <a:pt x="2746" y="1548"/>
                </a:lnTo>
                <a:lnTo>
                  <a:pt x="2740" y="1548"/>
                </a:lnTo>
                <a:lnTo>
                  <a:pt x="2734" y="1546"/>
                </a:lnTo>
                <a:lnTo>
                  <a:pt x="2728" y="1542"/>
                </a:lnTo>
                <a:lnTo>
                  <a:pt x="2724" y="1538"/>
                </a:lnTo>
                <a:lnTo>
                  <a:pt x="2720" y="1530"/>
                </a:lnTo>
                <a:lnTo>
                  <a:pt x="2720" y="1522"/>
                </a:lnTo>
                <a:lnTo>
                  <a:pt x="2720" y="1512"/>
                </a:lnTo>
                <a:lnTo>
                  <a:pt x="2722" y="1498"/>
                </a:lnTo>
                <a:lnTo>
                  <a:pt x="2728" y="1482"/>
                </a:lnTo>
                <a:lnTo>
                  <a:pt x="2736" y="1462"/>
                </a:lnTo>
                <a:lnTo>
                  <a:pt x="2736" y="1462"/>
                </a:lnTo>
                <a:lnTo>
                  <a:pt x="2746" y="1444"/>
                </a:lnTo>
                <a:lnTo>
                  <a:pt x="2754" y="1428"/>
                </a:lnTo>
                <a:lnTo>
                  <a:pt x="2770" y="1408"/>
                </a:lnTo>
                <a:lnTo>
                  <a:pt x="2780" y="1394"/>
                </a:lnTo>
                <a:lnTo>
                  <a:pt x="2788" y="1380"/>
                </a:lnTo>
                <a:lnTo>
                  <a:pt x="2792" y="1372"/>
                </a:lnTo>
                <a:lnTo>
                  <a:pt x="2794" y="1360"/>
                </a:lnTo>
                <a:lnTo>
                  <a:pt x="2796" y="1330"/>
                </a:lnTo>
                <a:lnTo>
                  <a:pt x="2796" y="1278"/>
                </a:lnTo>
                <a:lnTo>
                  <a:pt x="2792" y="1204"/>
                </a:lnTo>
                <a:lnTo>
                  <a:pt x="2792" y="1204"/>
                </a:lnTo>
                <a:lnTo>
                  <a:pt x="2790" y="1190"/>
                </a:lnTo>
                <a:lnTo>
                  <a:pt x="2782" y="1162"/>
                </a:lnTo>
                <a:lnTo>
                  <a:pt x="2772" y="1132"/>
                </a:lnTo>
                <a:lnTo>
                  <a:pt x="2764" y="1118"/>
                </a:lnTo>
                <a:lnTo>
                  <a:pt x="2758" y="1110"/>
                </a:lnTo>
                <a:lnTo>
                  <a:pt x="2758" y="1110"/>
                </a:lnTo>
                <a:lnTo>
                  <a:pt x="2752" y="1102"/>
                </a:lnTo>
                <a:lnTo>
                  <a:pt x="2750" y="1094"/>
                </a:lnTo>
                <a:lnTo>
                  <a:pt x="2750" y="1084"/>
                </a:lnTo>
                <a:lnTo>
                  <a:pt x="2752" y="1074"/>
                </a:lnTo>
                <a:lnTo>
                  <a:pt x="2758" y="1064"/>
                </a:lnTo>
                <a:lnTo>
                  <a:pt x="2764" y="1058"/>
                </a:lnTo>
                <a:lnTo>
                  <a:pt x="2770" y="1052"/>
                </a:lnTo>
                <a:lnTo>
                  <a:pt x="2780" y="1048"/>
                </a:lnTo>
                <a:lnTo>
                  <a:pt x="2780" y="1048"/>
                </a:lnTo>
                <a:lnTo>
                  <a:pt x="2784" y="1048"/>
                </a:lnTo>
                <a:lnTo>
                  <a:pt x="2786" y="1044"/>
                </a:lnTo>
                <a:lnTo>
                  <a:pt x="2788" y="1040"/>
                </a:lnTo>
                <a:lnTo>
                  <a:pt x="2788" y="1032"/>
                </a:lnTo>
                <a:lnTo>
                  <a:pt x="2786" y="1018"/>
                </a:lnTo>
                <a:lnTo>
                  <a:pt x="2780" y="1000"/>
                </a:lnTo>
                <a:lnTo>
                  <a:pt x="2772" y="980"/>
                </a:lnTo>
                <a:lnTo>
                  <a:pt x="2762" y="962"/>
                </a:lnTo>
                <a:lnTo>
                  <a:pt x="2750" y="946"/>
                </a:lnTo>
                <a:lnTo>
                  <a:pt x="2736" y="934"/>
                </a:lnTo>
                <a:lnTo>
                  <a:pt x="2736" y="934"/>
                </a:lnTo>
                <a:lnTo>
                  <a:pt x="2734" y="908"/>
                </a:lnTo>
                <a:lnTo>
                  <a:pt x="2728" y="848"/>
                </a:lnTo>
                <a:lnTo>
                  <a:pt x="2726" y="818"/>
                </a:lnTo>
                <a:lnTo>
                  <a:pt x="2724" y="788"/>
                </a:lnTo>
                <a:lnTo>
                  <a:pt x="2726" y="768"/>
                </a:lnTo>
                <a:lnTo>
                  <a:pt x="2726" y="762"/>
                </a:lnTo>
                <a:lnTo>
                  <a:pt x="2728" y="758"/>
                </a:lnTo>
                <a:lnTo>
                  <a:pt x="2728" y="758"/>
                </a:lnTo>
                <a:lnTo>
                  <a:pt x="2734" y="762"/>
                </a:lnTo>
                <a:lnTo>
                  <a:pt x="2746" y="780"/>
                </a:lnTo>
                <a:lnTo>
                  <a:pt x="2766" y="810"/>
                </a:lnTo>
                <a:lnTo>
                  <a:pt x="2776" y="830"/>
                </a:lnTo>
                <a:lnTo>
                  <a:pt x="2788" y="856"/>
                </a:lnTo>
                <a:lnTo>
                  <a:pt x="2800" y="886"/>
                </a:lnTo>
                <a:lnTo>
                  <a:pt x="2812" y="922"/>
                </a:lnTo>
                <a:lnTo>
                  <a:pt x="2826" y="962"/>
                </a:lnTo>
                <a:lnTo>
                  <a:pt x="2836" y="1006"/>
                </a:lnTo>
                <a:lnTo>
                  <a:pt x="2848" y="1058"/>
                </a:lnTo>
                <a:lnTo>
                  <a:pt x="2858" y="1114"/>
                </a:lnTo>
                <a:lnTo>
                  <a:pt x="2866" y="1178"/>
                </a:lnTo>
                <a:lnTo>
                  <a:pt x="2872" y="1248"/>
                </a:lnTo>
                <a:lnTo>
                  <a:pt x="2872" y="1248"/>
                </a:lnTo>
                <a:lnTo>
                  <a:pt x="2872" y="1290"/>
                </a:lnTo>
                <a:lnTo>
                  <a:pt x="2870" y="1334"/>
                </a:lnTo>
                <a:lnTo>
                  <a:pt x="2864" y="1384"/>
                </a:lnTo>
                <a:lnTo>
                  <a:pt x="2860" y="1410"/>
                </a:lnTo>
                <a:lnTo>
                  <a:pt x="2854" y="1436"/>
                </a:lnTo>
                <a:lnTo>
                  <a:pt x="2846" y="1462"/>
                </a:lnTo>
                <a:lnTo>
                  <a:pt x="2836" y="1484"/>
                </a:lnTo>
                <a:lnTo>
                  <a:pt x="2824" y="1506"/>
                </a:lnTo>
                <a:lnTo>
                  <a:pt x="2808" y="1522"/>
                </a:lnTo>
                <a:lnTo>
                  <a:pt x="2800" y="1530"/>
                </a:lnTo>
                <a:lnTo>
                  <a:pt x="2792" y="1536"/>
                </a:lnTo>
                <a:lnTo>
                  <a:pt x="2782" y="1540"/>
                </a:lnTo>
                <a:lnTo>
                  <a:pt x="2772" y="1544"/>
                </a:lnTo>
                <a:lnTo>
                  <a:pt x="2772" y="154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7734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35" presetClass="path" presetSubtype="0" decel="100000" fill="hold" grpId="1" nodeType="withEffect">
                                  <p:stCondLst>
                                    <p:cond delay="500"/>
                                  </p:stCondLst>
                                  <p:childTnLst>
                                    <p:animMotion origin="layout" path="M 0 0 L -0.25 0 E" pathEditMode="relative" ptsTypes="">
                                      <p:cBhvr>
                                        <p:cTn id="9" dur="1000" spd="-100000" fill="hold"/>
                                        <p:tgtEl>
                                          <p:spTgt spid="2"/>
                                        </p:tgtEl>
                                        <p:attrNameLst>
                                          <p:attrName>ppt_x</p:attrName>
                                          <p:attrName>ppt_y</p:attrName>
                                        </p:attrNameLst>
                                      </p:cBhvr>
                                    </p:animMotion>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63" presetClass="path" presetSubtype="0" decel="100000" fill="hold" grpId="1" nodeType="withEffect">
                                  <p:stCondLst>
                                    <p:cond delay="0"/>
                                  </p:stCondLst>
                                  <p:childTnLst>
                                    <p:animMotion origin="layout" path="M 0 0 L 0.25 0 E" pathEditMode="relative" ptsTypes="">
                                      <p:cBhvr>
                                        <p:cTn id="15" dur="1000" spd="-100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8 WAYS TO FIX NEUROTRANSMITTER PROBLEMS</a:t>
            </a:r>
            <a:endParaRPr lang="en-GB" sz="2800" dirty="0">
              <a:solidFill>
                <a:schemeClr val="bg1"/>
              </a:solidFill>
              <a:latin typeface="Source Sans Pro Black" panose="020B0803030403020204" pitchFamily="34" charset="0"/>
            </a:endParaRPr>
          </a:p>
        </p:txBody>
      </p:sp>
      <p:grpSp>
        <p:nvGrpSpPr>
          <p:cNvPr id="2" name="Group 1"/>
          <p:cNvGrpSpPr/>
          <p:nvPr/>
        </p:nvGrpSpPr>
        <p:grpSpPr>
          <a:xfrm>
            <a:off x="1791920" y="1275606"/>
            <a:ext cx="1080000" cy="1671781"/>
            <a:chOff x="1791920" y="1275606"/>
            <a:chExt cx="1080000" cy="1671781"/>
          </a:xfrm>
        </p:grpSpPr>
        <p:sp>
          <p:nvSpPr>
            <p:cNvPr id="4" name="Round Diagonal Corner Rectangle 3"/>
            <p:cNvSpPr/>
            <p:nvPr/>
          </p:nvSpPr>
          <p:spPr>
            <a:xfrm>
              <a:off x="1791920" y="1279631"/>
              <a:ext cx="970198" cy="970198"/>
            </a:xfrm>
            <a:prstGeom prst="round2DiagRect">
              <a:avLst/>
            </a:prstGeom>
            <a:solidFill>
              <a:schemeClr val="bg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1899235" y="1275606"/>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accent1"/>
                  </a:solidFill>
                  <a:latin typeface="Source Sans Pro Black" panose="020B0803030403020204" pitchFamily="34" charset="0"/>
                </a:rPr>
                <a:t>1</a:t>
              </a:r>
              <a:endParaRPr lang="en-GB" sz="5400" dirty="0">
                <a:solidFill>
                  <a:schemeClr val="accent1"/>
                </a:solidFill>
                <a:latin typeface="Source Sans Pro Black" panose="020B0803030403020204" pitchFamily="34" charset="0"/>
              </a:endParaRPr>
            </a:p>
          </p:txBody>
        </p:sp>
        <p:sp>
          <p:nvSpPr>
            <p:cNvPr id="29" name="Content Placeholder 2"/>
            <p:cNvSpPr txBox="1">
              <a:spLocks/>
            </p:cNvSpPr>
            <p:nvPr/>
          </p:nvSpPr>
          <p:spPr>
            <a:xfrm>
              <a:off x="1791920" y="2371387"/>
              <a:ext cx="1080000"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TAPER OFF OR AVOID ANTI-DEPRESSANTS</a:t>
              </a:r>
              <a:endParaRPr lang="en-GB" sz="1000" dirty="0">
                <a:latin typeface="Source Sans Pro Black" panose="020B0803030403020204" pitchFamily="34" charset="0"/>
              </a:endParaRPr>
            </a:p>
          </p:txBody>
        </p:sp>
      </p:grpSp>
      <p:grpSp>
        <p:nvGrpSpPr>
          <p:cNvPr id="12" name="Group 11"/>
          <p:cNvGrpSpPr/>
          <p:nvPr/>
        </p:nvGrpSpPr>
        <p:grpSpPr>
          <a:xfrm>
            <a:off x="3186836" y="1275606"/>
            <a:ext cx="1080000" cy="1685227"/>
            <a:chOff x="3186836" y="1275606"/>
            <a:chExt cx="1080000" cy="1685227"/>
          </a:xfrm>
        </p:grpSpPr>
        <p:sp>
          <p:nvSpPr>
            <p:cNvPr id="5" name="Round Diagonal Corner Rectangle 4"/>
            <p:cNvSpPr/>
            <p:nvPr/>
          </p:nvSpPr>
          <p:spPr>
            <a:xfrm rot="16200000">
              <a:off x="3186836" y="1286568"/>
              <a:ext cx="970198" cy="970198"/>
            </a:xfrm>
            <a:prstGeom prst="round2DiagRect">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grpSp>
          <p:nvGrpSpPr>
            <p:cNvPr id="3" name="Group 2"/>
            <p:cNvGrpSpPr/>
            <p:nvPr/>
          </p:nvGrpSpPr>
          <p:grpSpPr>
            <a:xfrm>
              <a:off x="3186836" y="1275606"/>
              <a:ext cx="1080000" cy="1685227"/>
              <a:chOff x="3186836" y="1275606"/>
              <a:chExt cx="1080000" cy="1685227"/>
            </a:xfrm>
          </p:grpSpPr>
          <p:sp>
            <p:nvSpPr>
              <p:cNvPr id="21" name="Content Placeholder 2"/>
              <p:cNvSpPr txBox="1">
                <a:spLocks/>
              </p:cNvSpPr>
              <p:nvPr/>
            </p:nvSpPr>
            <p:spPr>
              <a:xfrm>
                <a:off x="3250665" y="1275606"/>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accent1"/>
                    </a:solidFill>
                    <a:latin typeface="Source Sans Pro Black" panose="020B0803030403020204" pitchFamily="34" charset="0"/>
                  </a:rPr>
                  <a:t>2</a:t>
                </a:r>
                <a:endParaRPr lang="en-GB" sz="5400" dirty="0">
                  <a:solidFill>
                    <a:schemeClr val="accent1"/>
                  </a:solidFill>
                  <a:latin typeface="Source Sans Pro Black" panose="020B0803030403020204" pitchFamily="34" charset="0"/>
                </a:endParaRPr>
              </a:p>
            </p:txBody>
          </p:sp>
          <p:sp>
            <p:nvSpPr>
              <p:cNvPr id="30" name="Content Placeholder 2"/>
              <p:cNvSpPr txBox="1">
                <a:spLocks/>
              </p:cNvSpPr>
              <p:nvPr/>
            </p:nvSpPr>
            <p:spPr>
              <a:xfrm>
                <a:off x="3186836" y="2384833"/>
                <a:ext cx="1080000"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MODERATE STIMULANTS</a:t>
                </a:r>
                <a:endParaRPr lang="en-GB" sz="1000" dirty="0">
                  <a:latin typeface="Source Sans Pro Black" panose="020B0803030403020204" pitchFamily="34" charset="0"/>
                </a:endParaRPr>
              </a:p>
            </p:txBody>
          </p:sp>
        </p:grpSp>
      </p:grpSp>
      <p:grpSp>
        <p:nvGrpSpPr>
          <p:cNvPr id="11" name="Group 10"/>
          <p:cNvGrpSpPr/>
          <p:nvPr/>
        </p:nvGrpSpPr>
        <p:grpSpPr>
          <a:xfrm>
            <a:off x="4563494" y="1275606"/>
            <a:ext cx="1080000" cy="1671780"/>
            <a:chOff x="4563494" y="1275606"/>
            <a:chExt cx="1080000" cy="1671780"/>
          </a:xfrm>
        </p:grpSpPr>
        <p:sp>
          <p:nvSpPr>
            <p:cNvPr id="8" name="Round Diagonal Corner Rectangle 7"/>
            <p:cNvSpPr/>
            <p:nvPr/>
          </p:nvSpPr>
          <p:spPr>
            <a:xfrm>
              <a:off x="4563494" y="1286568"/>
              <a:ext cx="970198" cy="970198"/>
            </a:xfrm>
            <a:prstGeom prst="round2DiagRect">
              <a:avLst/>
            </a:prstGeom>
            <a:solidFill>
              <a:schemeClr val="bg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4563494" y="1275606"/>
              <a:ext cx="1080000" cy="1671780"/>
              <a:chOff x="4563494" y="1275606"/>
              <a:chExt cx="1080000" cy="1671780"/>
            </a:xfrm>
          </p:grpSpPr>
          <p:sp>
            <p:nvSpPr>
              <p:cNvPr id="22" name="Content Placeholder 2"/>
              <p:cNvSpPr txBox="1">
                <a:spLocks/>
              </p:cNvSpPr>
              <p:nvPr/>
            </p:nvSpPr>
            <p:spPr>
              <a:xfrm>
                <a:off x="4644009" y="1275606"/>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accent1"/>
                    </a:solidFill>
                    <a:latin typeface="Source Sans Pro Black" panose="020B0803030403020204" pitchFamily="34" charset="0"/>
                  </a:rPr>
                  <a:t>3</a:t>
                </a:r>
                <a:endParaRPr lang="en-GB" sz="5400" dirty="0">
                  <a:solidFill>
                    <a:schemeClr val="accent1"/>
                  </a:solidFill>
                  <a:latin typeface="Source Sans Pro Black" panose="020B0803030403020204" pitchFamily="34" charset="0"/>
                </a:endParaRPr>
              </a:p>
            </p:txBody>
          </p:sp>
          <p:sp>
            <p:nvSpPr>
              <p:cNvPr id="31" name="Content Placeholder 2"/>
              <p:cNvSpPr txBox="1">
                <a:spLocks/>
              </p:cNvSpPr>
              <p:nvPr/>
            </p:nvSpPr>
            <p:spPr>
              <a:xfrm>
                <a:off x="4563494" y="2371386"/>
                <a:ext cx="1080000"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AVOID TOXIN EXPOSURE</a:t>
                </a:r>
                <a:endParaRPr lang="en-GB" sz="1000" dirty="0">
                  <a:latin typeface="Source Sans Pro Black" panose="020B0803030403020204" pitchFamily="34" charset="0"/>
                </a:endParaRPr>
              </a:p>
            </p:txBody>
          </p:sp>
        </p:grpSp>
      </p:grpSp>
      <p:grpSp>
        <p:nvGrpSpPr>
          <p:cNvPr id="13" name="Group 12"/>
          <p:cNvGrpSpPr/>
          <p:nvPr/>
        </p:nvGrpSpPr>
        <p:grpSpPr>
          <a:xfrm>
            <a:off x="5940152" y="1275606"/>
            <a:ext cx="1080000" cy="1671780"/>
            <a:chOff x="5940152" y="1275606"/>
            <a:chExt cx="1080000" cy="1671780"/>
          </a:xfrm>
        </p:grpSpPr>
        <p:sp>
          <p:nvSpPr>
            <p:cNvPr id="9" name="Round Diagonal Corner Rectangle 8"/>
            <p:cNvSpPr/>
            <p:nvPr/>
          </p:nvSpPr>
          <p:spPr>
            <a:xfrm rot="16200000">
              <a:off x="5940152" y="1275607"/>
              <a:ext cx="970198" cy="970198"/>
            </a:xfrm>
            <a:prstGeom prst="round2DiagRect">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sp>
          <p:nvSpPr>
            <p:cNvPr id="23" name="Content Placeholder 2"/>
            <p:cNvSpPr txBox="1">
              <a:spLocks/>
            </p:cNvSpPr>
            <p:nvPr/>
          </p:nvSpPr>
          <p:spPr>
            <a:xfrm>
              <a:off x="6012160" y="1275606"/>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accent1"/>
                  </a:solidFill>
                  <a:latin typeface="Source Sans Pro Black" panose="020B0803030403020204" pitchFamily="34" charset="0"/>
                </a:rPr>
                <a:t>4</a:t>
              </a:r>
              <a:endParaRPr lang="en-GB" sz="5400" dirty="0">
                <a:solidFill>
                  <a:schemeClr val="accent1"/>
                </a:solidFill>
                <a:latin typeface="Source Sans Pro Black" panose="020B0803030403020204" pitchFamily="34" charset="0"/>
              </a:endParaRPr>
            </a:p>
          </p:txBody>
        </p:sp>
        <p:sp>
          <p:nvSpPr>
            <p:cNvPr id="32" name="Content Placeholder 2"/>
            <p:cNvSpPr txBox="1">
              <a:spLocks/>
            </p:cNvSpPr>
            <p:nvPr/>
          </p:nvSpPr>
          <p:spPr>
            <a:xfrm>
              <a:off x="5940152" y="2371386"/>
              <a:ext cx="1080000"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AVOID SENSORY OVERLOAD</a:t>
              </a:r>
            </a:p>
            <a:p>
              <a:pPr marL="0" indent="0">
                <a:buNone/>
              </a:pPr>
              <a:endParaRPr lang="en-GB" sz="1000" dirty="0">
                <a:latin typeface="Source Sans Pro Black" panose="020B0803030403020204" pitchFamily="34" charset="0"/>
              </a:endParaRPr>
            </a:p>
          </p:txBody>
        </p:sp>
      </p:grpSp>
      <p:grpSp>
        <p:nvGrpSpPr>
          <p:cNvPr id="14" name="Group 13"/>
          <p:cNvGrpSpPr/>
          <p:nvPr/>
        </p:nvGrpSpPr>
        <p:grpSpPr>
          <a:xfrm>
            <a:off x="1791920" y="3109571"/>
            <a:ext cx="1080000" cy="1780916"/>
            <a:chOff x="1791920" y="3109571"/>
            <a:chExt cx="1080000" cy="1780916"/>
          </a:xfrm>
        </p:grpSpPr>
        <p:sp>
          <p:nvSpPr>
            <p:cNvPr id="17" name="Round Diagonal Corner Rectangle 16"/>
            <p:cNvSpPr/>
            <p:nvPr/>
          </p:nvSpPr>
          <p:spPr>
            <a:xfrm>
              <a:off x="1810180" y="3109571"/>
              <a:ext cx="970198" cy="970198"/>
            </a:xfrm>
            <a:prstGeom prst="round2DiagRect">
              <a:avLst/>
            </a:prstGeom>
            <a:solidFill>
              <a:schemeClr val="bg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p:cNvSpPr txBox="1">
              <a:spLocks/>
            </p:cNvSpPr>
            <p:nvPr/>
          </p:nvSpPr>
          <p:spPr>
            <a:xfrm>
              <a:off x="1892512" y="3118993"/>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accent1"/>
                  </a:solidFill>
                  <a:latin typeface="Source Sans Pro Black" panose="020B0803030403020204" pitchFamily="34" charset="0"/>
                </a:rPr>
                <a:t>5</a:t>
              </a:r>
              <a:endParaRPr lang="en-GB" sz="5400" dirty="0">
                <a:solidFill>
                  <a:schemeClr val="accent1"/>
                </a:solidFill>
                <a:latin typeface="Source Sans Pro Black" panose="020B0803030403020204" pitchFamily="34" charset="0"/>
              </a:endParaRPr>
            </a:p>
          </p:txBody>
        </p:sp>
        <p:sp>
          <p:nvSpPr>
            <p:cNvPr id="33" name="Content Placeholder 2"/>
            <p:cNvSpPr txBox="1">
              <a:spLocks/>
            </p:cNvSpPr>
            <p:nvPr/>
          </p:nvSpPr>
          <p:spPr>
            <a:xfrm>
              <a:off x="1791920" y="4314487"/>
              <a:ext cx="1080000"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FIX YOUR GUT</a:t>
              </a:r>
            </a:p>
            <a:p>
              <a:pPr marL="0" indent="0">
                <a:buNone/>
              </a:pPr>
              <a:endParaRPr lang="en-GB" sz="1000" dirty="0">
                <a:latin typeface="Source Sans Pro Black" panose="020B0803030403020204" pitchFamily="34" charset="0"/>
              </a:endParaRPr>
            </a:p>
          </p:txBody>
        </p:sp>
      </p:grpSp>
      <p:grpSp>
        <p:nvGrpSpPr>
          <p:cNvPr id="15" name="Group 14"/>
          <p:cNvGrpSpPr/>
          <p:nvPr/>
        </p:nvGrpSpPr>
        <p:grpSpPr>
          <a:xfrm>
            <a:off x="3186836" y="3116508"/>
            <a:ext cx="1080000" cy="1780703"/>
            <a:chOff x="3186836" y="3116508"/>
            <a:chExt cx="1080000" cy="1780703"/>
          </a:xfrm>
        </p:grpSpPr>
        <p:sp>
          <p:nvSpPr>
            <p:cNvPr id="18" name="Round Diagonal Corner Rectangle 17"/>
            <p:cNvSpPr/>
            <p:nvPr/>
          </p:nvSpPr>
          <p:spPr>
            <a:xfrm rot="16200000">
              <a:off x="3186837" y="3116508"/>
              <a:ext cx="970198" cy="970198"/>
            </a:xfrm>
            <a:prstGeom prst="round2DiagRect">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sp>
          <p:nvSpPr>
            <p:cNvPr id="26" name="Content Placeholder 2"/>
            <p:cNvSpPr txBox="1">
              <a:spLocks/>
            </p:cNvSpPr>
            <p:nvPr/>
          </p:nvSpPr>
          <p:spPr>
            <a:xfrm>
              <a:off x="3284283" y="3118993"/>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a:solidFill>
                    <a:schemeClr val="accent1"/>
                  </a:solidFill>
                  <a:latin typeface="Source Sans Pro Black" panose="020B0803030403020204" pitchFamily="34" charset="0"/>
                </a:rPr>
                <a:t>6</a:t>
              </a:r>
            </a:p>
          </p:txBody>
        </p:sp>
        <p:sp>
          <p:nvSpPr>
            <p:cNvPr id="34" name="Content Placeholder 2"/>
            <p:cNvSpPr txBox="1">
              <a:spLocks/>
            </p:cNvSpPr>
            <p:nvPr/>
          </p:nvSpPr>
          <p:spPr>
            <a:xfrm>
              <a:off x="3186836" y="4321211"/>
              <a:ext cx="1080000"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REPLACE BUILDING BLOCKS</a:t>
              </a:r>
              <a:endParaRPr lang="en-GB" sz="1000" dirty="0">
                <a:latin typeface="Source Sans Pro Black" panose="020B0803030403020204" pitchFamily="34" charset="0"/>
              </a:endParaRPr>
            </a:p>
          </p:txBody>
        </p:sp>
      </p:grpSp>
      <p:grpSp>
        <p:nvGrpSpPr>
          <p:cNvPr id="25" name="Group 24"/>
          <p:cNvGrpSpPr/>
          <p:nvPr/>
        </p:nvGrpSpPr>
        <p:grpSpPr>
          <a:xfrm>
            <a:off x="4563494" y="3116508"/>
            <a:ext cx="1438575" cy="1780703"/>
            <a:chOff x="4563494" y="3116508"/>
            <a:chExt cx="1438575" cy="1780703"/>
          </a:xfrm>
        </p:grpSpPr>
        <p:sp>
          <p:nvSpPr>
            <p:cNvPr id="19" name="Round Diagonal Corner Rectangle 18"/>
            <p:cNvSpPr/>
            <p:nvPr/>
          </p:nvSpPr>
          <p:spPr>
            <a:xfrm>
              <a:off x="4563494" y="3116508"/>
              <a:ext cx="970198" cy="970198"/>
            </a:xfrm>
            <a:prstGeom prst="round2DiagRect">
              <a:avLst/>
            </a:prstGeom>
            <a:solidFill>
              <a:schemeClr val="bg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ontent Placeholder 2"/>
            <p:cNvSpPr txBox="1">
              <a:spLocks/>
            </p:cNvSpPr>
            <p:nvPr/>
          </p:nvSpPr>
          <p:spPr>
            <a:xfrm>
              <a:off x="4669330" y="3118993"/>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accent1"/>
                  </a:solidFill>
                  <a:latin typeface="Source Sans Pro Black" panose="020B0803030403020204" pitchFamily="34" charset="0"/>
                </a:rPr>
                <a:t>7</a:t>
              </a:r>
              <a:endParaRPr lang="en-GB" sz="5400" dirty="0">
                <a:solidFill>
                  <a:schemeClr val="accent1"/>
                </a:solidFill>
                <a:latin typeface="Source Sans Pro Black" panose="020B0803030403020204" pitchFamily="34" charset="0"/>
              </a:endParaRPr>
            </a:p>
          </p:txBody>
        </p:sp>
        <p:sp>
          <p:nvSpPr>
            <p:cNvPr id="35" name="Content Placeholder 2"/>
            <p:cNvSpPr txBox="1">
              <a:spLocks/>
            </p:cNvSpPr>
            <p:nvPr/>
          </p:nvSpPr>
          <p:spPr>
            <a:xfrm>
              <a:off x="4563494" y="4321211"/>
              <a:ext cx="1438575"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NEURO-</a:t>
              </a:r>
              <a:br>
                <a:rPr lang="en-GB" sz="1000" dirty="0" smtClean="0">
                  <a:latin typeface="Source Sans Pro Black" panose="020B0803030403020204" pitchFamily="34" charset="0"/>
                </a:rPr>
              </a:br>
              <a:r>
                <a:rPr lang="en-GB" sz="1000" dirty="0" smtClean="0">
                  <a:latin typeface="Source Sans Pro Black" panose="020B0803030403020204" pitchFamily="34" charset="0"/>
                </a:rPr>
                <a:t>TRANSMITTER REPLETION</a:t>
              </a:r>
              <a:endParaRPr lang="en-GB" sz="1000" dirty="0">
                <a:latin typeface="Source Sans Pro Black" panose="020B0803030403020204" pitchFamily="34" charset="0"/>
              </a:endParaRPr>
            </a:p>
          </p:txBody>
        </p:sp>
      </p:grpSp>
      <p:grpSp>
        <p:nvGrpSpPr>
          <p:cNvPr id="37" name="Group 36"/>
          <p:cNvGrpSpPr/>
          <p:nvPr/>
        </p:nvGrpSpPr>
        <p:grpSpPr>
          <a:xfrm>
            <a:off x="5940152" y="3105547"/>
            <a:ext cx="1080000" cy="1778217"/>
            <a:chOff x="5940152" y="3105547"/>
            <a:chExt cx="1080000" cy="1778217"/>
          </a:xfrm>
        </p:grpSpPr>
        <p:sp>
          <p:nvSpPr>
            <p:cNvPr id="20" name="Round Diagonal Corner Rectangle 19"/>
            <p:cNvSpPr/>
            <p:nvPr/>
          </p:nvSpPr>
          <p:spPr>
            <a:xfrm rot="16200000">
              <a:off x="5940152" y="3105547"/>
              <a:ext cx="970198" cy="970198"/>
            </a:xfrm>
            <a:prstGeom prst="round2DiagRect">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sp>
          <p:nvSpPr>
            <p:cNvPr id="28" name="Content Placeholder 2"/>
            <p:cNvSpPr txBox="1">
              <a:spLocks/>
            </p:cNvSpPr>
            <p:nvPr/>
          </p:nvSpPr>
          <p:spPr>
            <a:xfrm>
              <a:off x="6027483" y="3118993"/>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accent1"/>
                  </a:solidFill>
                  <a:latin typeface="Source Sans Pro Black" panose="020B0803030403020204" pitchFamily="34" charset="0"/>
                </a:rPr>
                <a:t>8</a:t>
              </a:r>
              <a:endParaRPr lang="en-GB" sz="5400" dirty="0">
                <a:solidFill>
                  <a:schemeClr val="accent1"/>
                </a:solidFill>
                <a:latin typeface="Source Sans Pro Black" panose="020B0803030403020204" pitchFamily="34" charset="0"/>
              </a:endParaRPr>
            </a:p>
          </p:txBody>
        </p:sp>
        <p:sp>
          <p:nvSpPr>
            <p:cNvPr id="36" name="Content Placeholder 2"/>
            <p:cNvSpPr txBox="1">
              <a:spLocks/>
            </p:cNvSpPr>
            <p:nvPr/>
          </p:nvSpPr>
          <p:spPr>
            <a:xfrm>
              <a:off x="5940152" y="4307764"/>
              <a:ext cx="1080000"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LUBE THE NERVES WITH FATS</a:t>
              </a:r>
              <a:endParaRPr lang="en-GB" sz="1000" dirty="0">
                <a:latin typeface="Source Sans Pro Black" panose="020B0803030403020204" pitchFamily="34" charset="0"/>
              </a:endParaRPr>
            </a:p>
          </p:txBody>
        </p:sp>
      </p:grpSp>
    </p:spTree>
    <p:extLst>
      <p:ext uri="{BB962C8B-B14F-4D97-AF65-F5344CB8AC3E}">
        <p14:creationId xmlns:p14="http://schemas.microsoft.com/office/powerpoint/2010/main" val="2402246663"/>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1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15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175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39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Diagonal Corner Rectangle 9"/>
          <p:cNvSpPr/>
          <p:nvPr/>
        </p:nvSpPr>
        <p:spPr>
          <a:xfrm>
            <a:off x="540000" y="1289250"/>
            <a:ext cx="8064000" cy="3874788"/>
          </a:xfrm>
          <a:prstGeom prst="round2DiagRect">
            <a:avLst/>
          </a:prstGeom>
          <a:solidFill>
            <a:srgbClr val="FFFF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1. </a:t>
            </a:r>
            <a:r>
              <a:rPr lang="en-GB" sz="2800" dirty="0" smtClean="0">
                <a:solidFill>
                  <a:schemeClr val="bg1"/>
                </a:solidFill>
                <a:latin typeface="Source Sans Pro Black" panose="020B0803030403020204" pitchFamily="34" charset="0"/>
              </a:rPr>
              <a:t>TAPER </a:t>
            </a:r>
            <a:r>
              <a:rPr lang="en-GB" sz="2800" dirty="0">
                <a:solidFill>
                  <a:schemeClr val="bg1"/>
                </a:solidFill>
                <a:latin typeface="Source Sans Pro Black" panose="020B0803030403020204" pitchFamily="34" charset="0"/>
              </a:rPr>
              <a:t>OFF OR AVOID ANTI-DEPRESSANTS</a:t>
            </a:r>
          </a:p>
          <a:p>
            <a:pPr algn="l"/>
            <a:endParaRPr lang="en-GB" sz="2800" dirty="0">
              <a:solidFill>
                <a:schemeClr val="bg1"/>
              </a:solidFill>
              <a:latin typeface="Source Sans Pro Black" panose="020B0803030403020204" pitchFamily="34" charset="0"/>
            </a:endParaRPr>
          </a:p>
        </p:txBody>
      </p:sp>
      <p:sp>
        <p:nvSpPr>
          <p:cNvPr id="29" name="Content Placeholder 2"/>
          <p:cNvSpPr txBox="1">
            <a:spLocks/>
          </p:cNvSpPr>
          <p:nvPr/>
        </p:nvSpPr>
        <p:spPr>
          <a:xfrm>
            <a:off x="1188000" y="1908000"/>
            <a:ext cx="4176088" cy="237626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latin typeface="Source Sans Pro Semibold" panose="020B0603030403020204" pitchFamily="34" charset="0"/>
              </a:rPr>
              <a:t>Why anti-depressants are such a problem</a:t>
            </a:r>
          </a:p>
          <a:p>
            <a:endParaRPr lang="en-GB" sz="1600" dirty="0">
              <a:latin typeface="Source Sans Pro Semibold" panose="020B0603030403020204" pitchFamily="34" charset="0"/>
            </a:endParaRPr>
          </a:p>
          <a:p>
            <a:r>
              <a:rPr lang="en-GB" sz="1600" dirty="0">
                <a:latin typeface="Source Sans Pro Semibold" panose="020B0603030403020204" pitchFamily="34" charset="0"/>
              </a:rPr>
              <a:t>SSRI’s - Selective Serotonin Reuptake Inhibitors</a:t>
            </a:r>
          </a:p>
          <a:p>
            <a:endParaRPr lang="en-GB" sz="1600" dirty="0">
              <a:latin typeface="Source Sans Pro Semibold" panose="020B0603030403020204" pitchFamily="34" charset="0"/>
            </a:endParaRPr>
          </a:p>
          <a:p>
            <a:r>
              <a:rPr lang="en-GB" sz="1600" dirty="0">
                <a:latin typeface="Source Sans Pro Semibold" panose="020B0603030403020204" pitchFamily="34" charset="0"/>
              </a:rPr>
              <a:t>Increasing dosages of anti-depressants required</a:t>
            </a:r>
          </a:p>
          <a:p>
            <a:endParaRPr lang="en-GB" sz="1600" dirty="0">
              <a:latin typeface="Source Sans Pro Semibold" panose="020B0603030403020204" pitchFamily="34" charset="0"/>
            </a:endParaRPr>
          </a:p>
          <a:p>
            <a:r>
              <a:rPr lang="en-GB" sz="1600" dirty="0">
                <a:latin typeface="Source Sans Pro Semibold" panose="020B0603030403020204" pitchFamily="34" charset="0"/>
              </a:rPr>
              <a:t>Liver, kidneys and colon can become damaged </a:t>
            </a:r>
            <a:r>
              <a:rPr lang="en-GB" sz="1600">
                <a:latin typeface="Source Sans Pro Semibold" panose="020B0603030403020204" pitchFamily="34" charset="0"/>
              </a:rPr>
              <a:t>by </a:t>
            </a:r>
            <a:r>
              <a:rPr lang="en-GB" sz="1600" smtClean="0">
                <a:latin typeface="Source Sans Pro Semibold" panose="020B0603030403020204" pitchFamily="34" charset="0"/>
              </a:rPr>
              <a:t>anti-depressant </a:t>
            </a:r>
            <a:r>
              <a:rPr lang="en-GB" sz="1600" dirty="0" smtClean="0">
                <a:latin typeface="Source Sans Pro Semibold" panose="020B0603030403020204" pitchFamily="34" charset="0"/>
              </a:rPr>
              <a:t>use</a:t>
            </a:r>
            <a:endParaRPr lang="en-GB" sz="1600" dirty="0">
              <a:latin typeface="Source Sans Pro Semibold"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635646"/>
            <a:ext cx="2103034" cy="3190381"/>
          </a:xfrm>
          <a:prstGeom prst="rect">
            <a:avLst/>
          </a:prstGeom>
        </p:spPr>
      </p:pic>
    </p:spTree>
    <p:extLst>
      <p:ext uri="{BB962C8B-B14F-4D97-AF65-F5344CB8AC3E}">
        <p14:creationId xmlns:p14="http://schemas.microsoft.com/office/powerpoint/2010/main" val="909360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Effect transition="in" filter="fade">
                                      <p:cBhvr>
                                        <p:cTn id="14" dur="500"/>
                                        <p:tgtEl>
                                          <p:spTgt spid="29">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xEl>
                                              <p:pRg st="2" end="2"/>
                                            </p:txEl>
                                          </p:spTgt>
                                        </p:tgtEl>
                                        <p:attrNameLst>
                                          <p:attrName>style.visibility</p:attrName>
                                        </p:attrNameLst>
                                      </p:cBhvr>
                                      <p:to>
                                        <p:strVal val="visible"/>
                                      </p:to>
                                    </p:set>
                                    <p:animEffect transition="in" filter="fade">
                                      <p:cBhvr>
                                        <p:cTn id="22" dur="500"/>
                                        <p:tgtEl>
                                          <p:spTgt spid="2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fade">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xEl>
                                              <p:pRg st="6" end="6"/>
                                            </p:txEl>
                                          </p:spTgt>
                                        </p:tgtEl>
                                        <p:attrNameLst>
                                          <p:attrName>style.visibility</p:attrName>
                                        </p:attrNameLst>
                                      </p:cBhvr>
                                      <p:to>
                                        <p:strVal val="visible"/>
                                      </p:to>
                                    </p:set>
                                    <p:animEffect transition="in" filter="fade">
                                      <p:cBhvr>
                                        <p:cTn id="32"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 Diagonal Corner Rectangle 38"/>
          <p:cNvSpPr/>
          <p:nvPr/>
        </p:nvSpPr>
        <p:spPr>
          <a:xfrm>
            <a:off x="540000" y="1289250"/>
            <a:ext cx="8064000" cy="3874788"/>
          </a:xfrm>
          <a:prstGeom prst="round2DiagRect">
            <a:avLst/>
          </a:prstGeom>
          <a:solidFill>
            <a:srgbClr val="FFFF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800" dirty="0">
              <a:solidFill>
                <a:schemeClr val="bg1"/>
              </a:solidFill>
              <a:latin typeface="Source Sans Pro Black" panose="020B0803030403020204" pitchFamily="34" charset="0"/>
            </a:endParaRPr>
          </a:p>
        </p:txBody>
      </p:sp>
      <p:sp>
        <p:nvSpPr>
          <p:cNvPr id="29" name="Content Placeholder 2"/>
          <p:cNvSpPr txBox="1">
            <a:spLocks/>
          </p:cNvSpPr>
          <p:nvPr/>
        </p:nvSpPr>
        <p:spPr>
          <a:xfrm>
            <a:off x="1188000" y="1908000"/>
            <a:ext cx="4248096" cy="250461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latin typeface="Source Sans Pro Semibold" panose="020B0603030403020204" pitchFamily="34" charset="0"/>
              </a:rPr>
              <a:t>Low dose </a:t>
            </a:r>
            <a:r>
              <a:rPr lang="en-GB" sz="1600" dirty="0" smtClean="0">
                <a:latin typeface="Source Sans Pro Semibold" panose="020B0603030403020204" pitchFamily="34" charset="0"/>
              </a:rPr>
              <a:t>vs high dose caffeine</a:t>
            </a:r>
          </a:p>
          <a:p>
            <a:endParaRPr lang="en-GB" sz="1600" dirty="0" smtClean="0">
              <a:latin typeface="Source Sans Pro Semibold" panose="020B0603030403020204" pitchFamily="34" charset="0"/>
            </a:endParaRPr>
          </a:p>
          <a:p>
            <a:r>
              <a:rPr lang="en-GB" sz="1600" dirty="0" smtClean="0">
                <a:latin typeface="Source Sans Pro Semibold" panose="020B0603030403020204" pitchFamily="34" charset="0"/>
              </a:rPr>
              <a:t>Change the brain's chemistry </a:t>
            </a:r>
            <a:r>
              <a:rPr lang="en-GB" sz="1600" dirty="0">
                <a:latin typeface="Source Sans Pro Semibold" panose="020B0603030403020204" pitchFamily="34" charset="0"/>
              </a:rPr>
              <a:t>and physical characteristics over </a:t>
            </a:r>
            <a:r>
              <a:rPr lang="en-GB" sz="1600" dirty="0" smtClean="0">
                <a:latin typeface="Source Sans Pro Semibold" panose="020B0603030403020204" pitchFamily="34" charset="0"/>
              </a:rPr>
              <a:t>time</a:t>
            </a:r>
          </a:p>
          <a:p>
            <a:endParaRPr lang="en-GB" sz="1600" dirty="0">
              <a:latin typeface="Source Sans Pro Semibold" panose="020B0603030403020204" pitchFamily="34" charset="0"/>
            </a:endParaRPr>
          </a:p>
          <a:p>
            <a:r>
              <a:rPr lang="en-GB" sz="1600" dirty="0">
                <a:latin typeface="Source Sans Pro Semibold" panose="020B0603030403020204" pitchFamily="34" charset="0"/>
              </a:rPr>
              <a:t>Adenosine </a:t>
            </a:r>
            <a:r>
              <a:rPr lang="en-GB" sz="1600" dirty="0" smtClean="0">
                <a:latin typeface="Source Sans Pro Semibold" panose="020B0603030403020204" pitchFamily="34" charset="0"/>
              </a:rPr>
              <a:t>structure closely resembles caffeine</a:t>
            </a:r>
          </a:p>
          <a:p>
            <a:endParaRPr lang="en-GB" sz="1600" dirty="0">
              <a:latin typeface="Source Sans Pro Semibold" panose="020B0603030403020204" pitchFamily="34" charset="0"/>
            </a:endParaRPr>
          </a:p>
          <a:p>
            <a:r>
              <a:rPr lang="en-GB" sz="1600" dirty="0" smtClean="0">
                <a:latin typeface="Source Sans Pro Semibold" panose="020B0603030403020204" pitchFamily="34" charset="0"/>
              </a:rPr>
              <a:t>'Reset</a:t>
            </a:r>
            <a:r>
              <a:rPr lang="en-GB" sz="1600" dirty="0">
                <a:latin typeface="Source Sans Pro Semibold" panose="020B0603030403020204" pitchFamily="34" charset="0"/>
              </a:rPr>
              <a:t>'</a:t>
            </a:r>
            <a:r>
              <a:rPr lang="en-GB" sz="1600" dirty="0" smtClean="0">
                <a:latin typeface="Source Sans Pro Semibold" panose="020B0603030403020204" pitchFamily="34" charset="0"/>
              </a:rPr>
              <a:t> your receptors with 7-12 </a:t>
            </a:r>
            <a:r>
              <a:rPr lang="en-GB" sz="1600" dirty="0">
                <a:latin typeface="Source Sans Pro Semibold" panose="020B0603030403020204" pitchFamily="34" charset="0"/>
              </a:rPr>
              <a:t>days of caffeine avoidance</a:t>
            </a:r>
          </a:p>
          <a:p>
            <a:endParaRPr lang="en-GB" sz="1600" dirty="0">
              <a:latin typeface="Source Sans Pro Semibold" panose="020B0603030403020204" pitchFamily="34" charset="0"/>
            </a:endParaRPr>
          </a:p>
        </p:txBody>
      </p:sp>
      <p:sp>
        <p:nvSpPr>
          <p:cNvPr id="3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2. </a:t>
            </a:r>
            <a:r>
              <a:rPr lang="en-GB" sz="2800" dirty="0" smtClean="0">
                <a:solidFill>
                  <a:schemeClr val="bg1"/>
                </a:solidFill>
                <a:latin typeface="Source Sans Pro Black" panose="020B0803030403020204" pitchFamily="34" charset="0"/>
              </a:rPr>
              <a:t>MODERATE STIMULANTS</a:t>
            </a:r>
            <a:endParaRPr lang="en-GB" sz="2800" dirty="0">
              <a:solidFill>
                <a:schemeClr val="bg1"/>
              </a:solidFill>
              <a:latin typeface="Source Sans Pro Black" panose="020B0803030403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248" y="1635646"/>
            <a:ext cx="1380112" cy="3246241"/>
          </a:xfrm>
          <a:prstGeom prst="rect">
            <a:avLst/>
          </a:prstGeom>
        </p:spPr>
      </p:pic>
    </p:spTree>
    <p:extLst>
      <p:ext uri="{BB962C8B-B14F-4D97-AF65-F5344CB8AC3E}">
        <p14:creationId xmlns:p14="http://schemas.microsoft.com/office/powerpoint/2010/main" val="4045141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fade">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animEffect transition="in" filter="fade">
                                      <p:cBhvr>
                                        <p:cTn id="17" dur="500"/>
                                        <p:tgtEl>
                                          <p:spTgt spid="29">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xEl>
                                              <p:pRg st="6" end="6"/>
                                            </p:txEl>
                                          </p:spTgt>
                                        </p:tgtEl>
                                        <p:attrNameLst>
                                          <p:attrName>style.visibility</p:attrName>
                                        </p:attrNameLst>
                                      </p:cBhvr>
                                      <p:to>
                                        <p:strVal val="visible"/>
                                      </p:to>
                                    </p:set>
                                    <p:animEffect transition="in" filter="fade">
                                      <p:cBhvr>
                                        <p:cTn id="25"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 Diagonal Corner Rectangle 37"/>
          <p:cNvSpPr/>
          <p:nvPr/>
        </p:nvSpPr>
        <p:spPr>
          <a:xfrm>
            <a:off x="540000" y="1289250"/>
            <a:ext cx="8064000" cy="3874788"/>
          </a:xfrm>
          <a:prstGeom prst="round2DiagRect">
            <a:avLst/>
          </a:prstGeom>
          <a:solidFill>
            <a:srgbClr val="FFFF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3. </a:t>
            </a:r>
            <a:r>
              <a:rPr lang="en-GB" sz="2800" dirty="0" smtClean="0">
                <a:solidFill>
                  <a:schemeClr val="bg1"/>
                </a:solidFill>
                <a:latin typeface="Source Sans Pro Black" panose="020B0803030403020204" pitchFamily="34" charset="0"/>
              </a:rPr>
              <a:t>AVOID TOXIN EXPOSURE</a:t>
            </a:r>
            <a:endParaRPr lang="en-GB" sz="2800" dirty="0">
              <a:solidFill>
                <a:schemeClr val="bg1"/>
              </a:solidFill>
              <a:latin typeface="Source Sans Pro Black" panose="020B0803030403020204" pitchFamily="34" charset="0"/>
            </a:endParaRPr>
          </a:p>
        </p:txBody>
      </p:sp>
      <p:sp>
        <p:nvSpPr>
          <p:cNvPr id="37" name="Content Placeholder 2"/>
          <p:cNvSpPr txBox="1">
            <a:spLocks/>
          </p:cNvSpPr>
          <p:nvPr/>
        </p:nvSpPr>
        <p:spPr>
          <a:xfrm>
            <a:off x="1187624" y="1908000"/>
            <a:ext cx="4248472" cy="250461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smtClean="0">
                <a:latin typeface="Source Sans Pro Semibold" panose="020B0603030403020204" pitchFamily="34" charset="0"/>
              </a:rPr>
              <a:t>Toxins </a:t>
            </a:r>
            <a:r>
              <a:rPr lang="en-GB" sz="1600" dirty="0">
                <a:latin typeface="Source Sans Pro Semibold" panose="020B0603030403020204" pitchFamily="34" charset="0"/>
              </a:rPr>
              <a:t>affect product of neurotransmitters and sensitivity to </a:t>
            </a:r>
            <a:r>
              <a:rPr lang="en-GB" sz="1600" dirty="0" smtClean="0">
                <a:latin typeface="Source Sans Pro Semibold" panose="020B0603030403020204" pitchFamily="34" charset="0"/>
              </a:rPr>
              <a:t>neurotransmitters</a:t>
            </a:r>
            <a:endParaRPr lang="en-GB" sz="1600" dirty="0" smtClean="0">
              <a:latin typeface="Source Sans Pro Semibold" panose="020B0603030403020204" pitchFamily="34" charset="0"/>
            </a:endParaRPr>
          </a:p>
          <a:p>
            <a:endParaRPr lang="en-GB" sz="1600" dirty="0">
              <a:latin typeface="Source Sans Pro Semibold" panose="020B0603030403020204" pitchFamily="34" charset="0"/>
            </a:endParaRPr>
          </a:p>
          <a:p>
            <a:r>
              <a:rPr lang="en-GB" sz="1600" dirty="0">
                <a:latin typeface="Source Sans Pro Semibold" panose="020B0603030403020204" pitchFamily="34" charset="0"/>
              </a:rPr>
              <a:t>Use organic fruits and </a:t>
            </a:r>
            <a:r>
              <a:rPr lang="en-GB" sz="1600" dirty="0" smtClean="0">
                <a:latin typeface="Source Sans Pro Semibold" panose="020B0603030403020204" pitchFamily="34" charset="0"/>
              </a:rPr>
              <a:t>vegetables, natural cleaning, natural </a:t>
            </a:r>
            <a:r>
              <a:rPr lang="en-GB" sz="1600" dirty="0">
                <a:latin typeface="Source Sans Pro Semibold" panose="020B0603030403020204" pitchFamily="34" charset="0"/>
              </a:rPr>
              <a:t>personal </a:t>
            </a:r>
            <a:r>
              <a:rPr lang="en-GB" sz="1600" dirty="0" smtClean="0">
                <a:latin typeface="Source Sans Pro Semibold" panose="020B0603030403020204" pitchFamily="34" charset="0"/>
              </a:rPr>
              <a:t>care, </a:t>
            </a:r>
            <a:r>
              <a:rPr lang="en-GB" sz="1600" dirty="0">
                <a:latin typeface="Source Sans Pro Semibold" panose="020B0603030403020204" pitchFamily="34" charset="0"/>
              </a:rPr>
              <a:t>h</a:t>
            </a:r>
            <a:r>
              <a:rPr lang="en-GB" sz="1600" dirty="0" smtClean="0">
                <a:latin typeface="Source Sans Pro Semibold" panose="020B0603030403020204" pitchFamily="34" charset="0"/>
              </a:rPr>
              <a:t>ome </a:t>
            </a:r>
            <a:r>
              <a:rPr lang="en-GB" sz="1600" dirty="0">
                <a:latin typeface="Source Sans Pro Semibold" panose="020B0603030403020204" pitchFamily="34" charset="0"/>
              </a:rPr>
              <a:t>air and water </a:t>
            </a:r>
            <a:r>
              <a:rPr lang="en-GB" sz="1600" dirty="0" smtClean="0">
                <a:latin typeface="Source Sans Pro Semibold" panose="020B0603030403020204" pitchFamily="34" charset="0"/>
              </a:rPr>
              <a:t>filters and holistic dentistry</a:t>
            </a:r>
            <a:endParaRPr lang="en-GB" sz="1600" dirty="0">
              <a:latin typeface="Source Sans Pro Semibold" panose="020B0603030403020204" pitchFamily="34" charset="0"/>
            </a:endParaRPr>
          </a:p>
          <a:p>
            <a:endParaRPr lang="en-GB" sz="1600" dirty="0">
              <a:latin typeface="Source Sans Pro Semibold" panose="020B0603030403020204" pitchFamily="34" charset="0"/>
            </a:endParaRPr>
          </a:p>
          <a:p>
            <a:endParaRPr lang="en-GB" sz="1600" dirty="0">
              <a:latin typeface="Source Sans Pro Semibold" panose="020B0603030403020204" pitchFamily="34" charset="0"/>
            </a:endParaRPr>
          </a:p>
          <a:p>
            <a:endParaRPr lang="en-GB" sz="1600" dirty="0">
              <a:latin typeface="Source Sans Pro Semibold" panose="020B0603030403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237" y="2099837"/>
            <a:ext cx="2122131" cy="1867475"/>
          </a:xfrm>
          <a:prstGeom prst="rect">
            <a:avLst/>
          </a:prstGeom>
        </p:spPr>
      </p:pic>
    </p:spTree>
    <p:extLst>
      <p:ext uri="{BB962C8B-B14F-4D97-AF65-F5344CB8AC3E}">
        <p14:creationId xmlns:p14="http://schemas.microsoft.com/office/powerpoint/2010/main" val="912143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xEl>
                                              <p:pRg st="2" end="2"/>
                                            </p:txEl>
                                          </p:spTgt>
                                        </p:tgtEl>
                                        <p:attrNameLst>
                                          <p:attrName>style.visibility</p:attrName>
                                        </p:attrNameLst>
                                      </p:cBhvr>
                                      <p:to>
                                        <p:strVal val="visible"/>
                                      </p:to>
                                    </p:set>
                                    <p:animEffect transition="in" filter="fade">
                                      <p:cBhvr>
                                        <p:cTn id="12" dur="500"/>
                                        <p:tgtEl>
                                          <p:spTgt spid="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Diagonal Corner Rectangle 5"/>
          <p:cNvSpPr/>
          <p:nvPr/>
        </p:nvSpPr>
        <p:spPr>
          <a:xfrm>
            <a:off x="540000" y="1289250"/>
            <a:ext cx="8064000" cy="3874788"/>
          </a:xfrm>
          <a:prstGeom prst="round2DiagRect">
            <a:avLst/>
          </a:prstGeom>
          <a:solidFill>
            <a:srgbClr val="FFFF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4. </a:t>
            </a:r>
            <a:r>
              <a:rPr lang="en-GB" sz="2800" dirty="0" smtClean="0">
                <a:solidFill>
                  <a:schemeClr val="bg1"/>
                </a:solidFill>
                <a:latin typeface="Source Sans Pro Black" panose="020B0803030403020204" pitchFamily="34" charset="0"/>
              </a:rPr>
              <a:t>AVOID </a:t>
            </a:r>
            <a:r>
              <a:rPr lang="en-GB" sz="2800" dirty="0">
                <a:solidFill>
                  <a:schemeClr val="bg1"/>
                </a:solidFill>
                <a:latin typeface="Source Sans Pro Black" panose="020B0803030403020204" pitchFamily="34" charset="0"/>
              </a:rPr>
              <a:t>SENSORY OVERLOAD</a:t>
            </a:r>
          </a:p>
        </p:txBody>
      </p:sp>
      <p:sp>
        <p:nvSpPr>
          <p:cNvPr id="29" name="Content Placeholder 2"/>
          <p:cNvSpPr txBox="1">
            <a:spLocks/>
          </p:cNvSpPr>
          <p:nvPr/>
        </p:nvSpPr>
        <p:spPr>
          <a:xfrm>
            <a:off x="1188000" y="1908000"/>
            <a:ext cx="3600024" cy="301029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smtClean="0">
                <a:latin typeface="Source Sans Pro Semibold" panose="020B0603030403020204" pitchFamily="34" charset="0"/>
              </a:rPr>
              <a:t>Your brain needs to constantly modulate sensory bombardment</a:t>
            </a:r>
          </a:p>
          <a:p>
            <a:endParaRPr lang="en-GB" sz="1600" dirty="0" smtClean="0">
              <a:latin typeface="Source Sans Pro Semibold" panose="020B0603030403020204" pitchFamily="34" charset="0"/>
            </a:endParaRPr>
          </a:p>
          <a:p>
            <a:r>
              <a:rPr lang="en-GB" sz="1600" dirty="0" smtClean="0">
                <a:latin typeface="Source Sans Pro Semibold" panose="020B0603030403020204" pitchFamily="34" charset="0"/>
              </a:rPr>
              <a:t>Calming neurotransmitters such as serotonin and GABA </a:t>
            </a:r>
          </a:p>
          <a:p>
            <a:endParaRPr lang="en-GB" sz="1600" dirty="0" smtClean="0">
              <a:latin typeface="Source Sans Pro Semibold" panose="020B0603030403020204" pitchFamily="34" charset="0"/>
            </a:endParaRPr>
          </a:p>
          <a:p>
            <a:r>
              <a:rPr lang="en-GB" sz="1600" dirty="0" smtClean="0">
                <a:latin typeface="Source Sans Pro Semibold" panose="020B0603030403020204" pitchFamily="34" charset="0"/>
              </a:rPr>
              <a:t>Light, music, movies, games, clubs, etc.</a:t>
            </a:r>
            <a:endParaRPr lang="en-GB" sz="1600" dirty="0" smtClean="0">
              <a:latin typeface="Source Sans Pro Semibold" panose="020B0603030403020204" pitchFamily="34" charset="0"/>
            </a:endParaRPr>
          </a:p>
          <a:p>
            <a:endParaRPr lang="en-GB" sz="1600" dirty="0" smtClean="0">
              <a:latin typeface="Source Sans Pro Semibold" panose="020B0603030403020204" pitchFamily="34" charset="0"/>
            </a:endParaRPr>
          </a:p>
          <a:p>
            <a:endParaRPr lang="en-GB" sz="1600" dirty="0">
              <a:latin typeface="Source Sans Pro Semibold" panose="020B0603030403020204" pitchFamily="34" charset="0"/>
            </a:endParaRPr>
          </a:p>
          <a:p>
            <a:endParaRPr lang="en-GB" sz="1600" dirty="0">
              <a:latin typeface="Source Sans Pro Semibold" panose="020B0603030403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5440" y="2046763"/>
            <a:ext cx="3048559" cy="2359763"/>
          </a:xfrm>
          <a:prstGeom prst="rect">
            <a:avLst/>
          </a:prstGeom>
        </p:spPr>
      </p:pic>
    </p:spTree>
    <p:extLst>
      <p:ext uri="{BB962C8B-B14F-4D97-AF65-F5344CB8AC3E}">
        <p14:creationId xmlns:p14="http://schemas.microsoft.com/office/powerpoint/2010/main" val="1808449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fade">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animEffect transition="in" filter="fade">
                                      <p:cBhvr>
                                        <p:cTn id="17"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Diagonal Corner Rectangle 7"/>
          <p:cNvSpPr/>
          <p:nvPr/>
        </p:nvSpPr>
        <p:spPr>
          <a:xfrm>
            <a:off x="540000" y="1289250"/>
            <a:ext cx="8064000" cy="3874788"/>
          </a:xfrm>
          <a:prstGeom prst="round2DiagRect">
            <a:avLst/>
          </a:prstGeom>
          <a:solidFill>
            <a:srgbClr val="FFFF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5. </a:t>
            </a:r>
            <a:r>
              <a:rPr lang="en-GB" sz="2800" dirty="0" smtClean="0">
                <a:solidFill>
                  <a:schemeClr val="bg1"/>
                </a:solidFill>
                <a:latin typeface="Source Sans Pro Black" panose="020B0803030403020204" pitchFamily="34" charset="0"/>
              </a:rPr>
              <a:t>FIX </a:t>
            </a:r>
            <a:r>
              <a:rPr lang="en-GB" sz="2800" dirty="0">
                <a:solidFill>
                  <a:schemeClr val="bg1"/>
                </a:solidFill>
                <a:latin typeface="Source Sans Pro Black" panose="020B0803030403020204" pitchFamily="34" charset="0"/>
              </a:rPr>
              <a:t>YOUR GUT</a:t>
            </a:r>
          </a:p>
        </p:txBody>
      </p:sp>
      <p:sp>
        <p:nvSpPr>
          <p:cNvPr id="29" name="Content Placeholder 2"/>
          <p:cNvSpPr txBox="1">
            <a:spLocks/>
          </p:cNvSpPr>
          <p:nvPr/>
        </p:nvSpPr>
        <p:spPr>
          <a:xfrm>
            <a:off x="1188000" y="1908000"/>
            <a:ext cx="5544240" cy="301029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latin typeface="Source Sans Pro Semibold" panose="020B0603030403020204" pitchFamily="34" charset="0"/>
              </a:rPr>
              <a:t>The enteric nervous system in your gut uses more </a:t>
            </a:r>
            <a:r>
              <a:rPr lang="en-GB" sz="1600" dirty="0" smtClean="0">
                <a:latin typeface="Source Sans Pro Semibold" panose="020B0603030403020204" pitchFamily="34" charset="0"/>
              </a:rPr>
              <a:t/>
            </a:r>
            <a:br>
              <a:rPr lang="en-GB" sz="1600" dirty="0" smtClean="0">
                <a:latin typeface="Source Sans Pro Semibold" panose="020B0603030403020204" pitchFamily="34" charset="0"/>
              </a:rPr>
            </a:br>
            <a:r>
              <a:rPr lang="en-GB" sz="1600" dirty="0" smtClean="0">
                <a:latin typeface="Source Sans Pro Semibold" panose="020B0603030403020204" pitchFamily="34" charset="0"/>
              </a:rPr>
              <a:t>than </a:t>
            </a:r>
            <a:r>
              <a:rPr lang="en-GB" sz="1600" dirty="0">
                <a:latin typeface="Source Sans Pro Semibold" panose="020B0603030403020204" pitchFamily="34" charset="0"/>
              </a:rPr>
              <a:t>30 neurotransmitters</a:t>
            </a:r>
          </a:p>
          <a:p>
            <a:endParaRPr lang="en-GB" sz="1600" dirty="0">
              <a:latin typeface="Source Sans Pro Semibold" panose="020B0603030403020204" pitchFamily="34" charset="0"/>
            </a:endParaRPr>
          </a:p>
          <a:p>
            <a:r>
              <a:rPr lang="en-GB" sz="1600" dirty="0" smtClean="0">
                <a:latin typeface="Source Sans Pro Semibold" panose="020B0603030403020204" pitchFamily="34" charset="0"/>
              </a:rPr>
              <a:t>IBS - too </a:t>
            </a:r>
            <a:r>
              <a:rPr lang="en-GB" sz="1600" dirty="0">
                <a:latin typeface="Source Sans Pro Semibold" panose="020B0603030403020204" pitchFamily="34" charset="0"/>
              </a:rPr>
              <a:t>much serotonin in your gut </a:t>
            </a:r>
            <a:r>
              <a:rPr lang="en-GB" sz="1600" dirty="0" smtClean="0">
                <a:latin typeface="Source Sans Pro Semibold" panose="020B0603030403020204" pitchFamily="34" charset="0"/>
              </a:rPr>
              <a:t>and a </a:t>
            </a:r>
            <a:r>
              <a:rPr lang="en-GB" sz="1600" dirty="0">
                <a:latin typeface="Source Sans Pro Semibold" panose="020B0603030403020204" pitchFamily="34" charset="0"/>
              </a:rPr>
              <a:t>neurotransmitter imbalance </a:t>
            </a:r>
            <a:endParaRPr lang="en-GB" sz="1600" dirty="0" smtClean="0">
              <a:latin typeface="Source Sans Pro Semibold" panose="020B0603030403020204" pitchFamily="34" charset="0"/>
            </a:endParaRPr>
          </a:p>
          <a:p>
            <a:endParaRPr lang="en-GB" sz="1600" dirty="0">
              <a:latin typeface="Source Sans Pro Semibold" panose="020B0603030403020204" pitchFamily="34" charset="0"/>
            </a:endParaRPr>
          </a:p>
          <a:p>
            <a:r>
              <a:rPr lang="en-GB" sz="1600" dirty="0" smtClean="0">
                <a:latin typeface="Source Sans Pro Semibold" panose="020B0603030403020204" pitchFamily="34" charset="0"/>
              </a:rPr>
              <a:t>Risk for </a:t>
            </a:r>
            <a:r>
              <a:rPr lang="en-GB" sz="1600" dirty="0">
                <a:latin typeface="Source Sans Pro Semibold" panose="020B0603030403020204" pitchFamily="34" charset="0"/>
              </a:rPr>
              <a:t>neurotransmitters </a:t>
            </a:r>
            <a:r>
              <a:rPr lang="en-GB" sz="1600" dirty="0" smtClean="0">
                <a:latin typeface="Source Sans Pro Semibold" panose="020B0603030403020204" pitchFamily="34" charset="0"/>
              </a:rPr>
              <a:t>deficiencies and imbalances</a:t>
            </a:r>
          </a:p>
          <a:p>
            <a:endParaRPr lang="en-GB" sz="1600" dirty="0">
              <a:latin typeface="Source Sans Pro Semibold" panose="020B0603030403020204" pitchFamily="34" charset="0"/>
            </a:endParaRPr>
          </a:p>
          <a:p>
            <a:r>
              <a:rPr lang="en-GB" sz="1600" dirty="0" smtClean="0">
                <a:latin typeface="Source Sans Pro Semibold" panose="020B0603030403020204" pitchFamily="34" charset="0"/>
              </a:rPr>
              <a:t>Listen </a:t>
            </a:r>
            <a:r>
              <a:rPr lang="en-GB" sz="1600" dirty="0">
                <a:latin typeface="Source Sans Pro Semibold" panose="020B0603030403020204" pitchFamily="34" charset="0"/>
              </a:rPr>
              <a:t>to your body, test, and fix the </a:t>
            </a:r>
            <a:r>
              <a:rPr lang="en-GB" sz="1600" dirty="0" smtClean="0">
                <a:latin typeface="Source Sans Pro Semibold" panose="020B0603030403020204" pitchFamily="34" charset="0"/>
              </a:rPr>
              <a:t>issues</a:t>
            </a:r>
            <a:endParaRPr lang="en-GB" sz="1600" dirty="0">
              <a:latin typeface="Source Sans Pro Semibold" panose="020B0603030403020204" pitchFamily="34" charset="0"/>
            </a:endParaRPr>
          </a:p>
          <a:p>
            <a:endParaRPr lang="en-GB" sz="1600" dirty="0">
              <a:latin typeface="Source Sans Pro Semibold" panose="020B0603030403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0848" y="2046739"/>
            <a:ext cx="1241552" cy="2357755"/>
          </a:xfrm>
          <a:prstGeom prst="rect">
            <a:avLst/>
          </a:prstGeom>
        </p:spPr>
      </p:pic>
    </p:spTree>
    <p:extLst>
      <p:ext uri="{BB962C8B-B14F-4D97-AF65-F5344CB8AC3E}">
        <p14:creationId xmlns:p14="http://schemas.microsoft.com/office/powerpoint/2010/main" val="1161276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fade">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animEffect transition="in" filter="fade">
                                      <p:cBhvr>
                                        <p:cTn id="17" dur="500"/>
                                        <p:tgtEl>
                                          <p:spTgt spid="2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xEl>
                                              <p:pRg st="6" end="6"/>
                                            </p:txEl>
                                          </p:spTgt>
                                        </p:tgtEl>
                                        <p:attrNameLst>
                                          <p:attrName>style.visibility</p:attrName>
                                        </p:attrNameLst>
                                      </p:cBhvr>
                                      <p:to>
                                        <p:strVal val="visible"/>
                                      </p:to>
                                    </p:set>
                                    <p:animEffect transition="in" filter="fade">
                                      <p:cBhvr>
                                        <p:cTn id="22"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Diagonal Corner Rectangle 5"/>
          <p:cNvSpPr/>
          <p:nvPr/>
        </p:nvSpPr>
        <p:spPr>
          <a:xfrm>
            <a:off x="540000" y="1289250"/>
            <a:ext cx="8064000" cy="3874788"/>
          </a:xfrm>
          <a:prstGeom prst="round2DiagRect">
            <a:avLst/>
          </a:prstGeom>
          <a:solidFill>
            <a:srgbClr val="FFFF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6. </a:t>
            </a:r>
            <a:r>
              <a:rPr lang="en-GB" sz="2800" dirty="0" smtClean="0">
                <a:solidFill>
                  <a:schemeClr val="bg1"/>
                </a:solidFill>
                <a:latin typeface="Source Sans Pro Black" panose="020B0803030403020204" pitchFamily="34" charset="0"/>
              </a:rPr>
              <a:t>REPLACE BUILDING BLOCKS</a:t>
            </a:r>
            <a:endParaRPr lang="en-GB" sz="2800" dirty="0">
              <a:solidFill>
                <a:schemeClr val="bg1"/>
              </a:solidFill>
              <a:latin typeface="Source Sans Pro Black" panose="020B0803030403020204" pitchFamily="34" charset="0"/>
            </a:endParaRPr>
          </a:p>
        </p:txBody>
      </p:sp>
      <p:sp>
        <p:nvSpPr>
          <p:cNvPr id="29" name="Content Placeholder 2"/>
          <p:cNvSpPr txBox="1">
            <a:spLocks/>
          </p:cNvSpPr>
          <p:nvPr/>
        </p:nvSpPr>
        <p:spPr>
          <a:xfrm>
            <a:off x="1188000" y="1908000"/>
            <a:ext cx="5112192" cy="301029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smtClean="0">
                <a:latin typeface="Source Sans Pro Semibold" panose="020B0603030403020204" pitchFamily="34" charset="0"/>
              </a:rPr>
              <a:t>Neurotransmitters are primarily comprised of amino acids, vitamin B, and minerals</a:t>
            </a:r>
          </a:p>
          <a:p>
            <a:endParaRPr lang="en-GB" sz="1600" dirty="0" smtClean="0">
              <a:latin typeface="Source Sans Pro Semibold" panose="020B0603030403020204" pitchFamily="34" charset="0"/>
            </a:endParaRPr>
          </a:p>
          <a:p>
            <a:r>
              <a:rPr lang="en-GB" sz="1600" dirty="0" smtClean="0">
                <a:latin typeface="Source Sans Pro Semibold" panose="020B0603030403020204" pitchFamily="34" charset="0"/>
              </a:rPr>
              <a:t>The best high quality amino acid sources </a:t>
            </a:r>
          </a:p>
          <a:p>
            <a:endParaRPr lang="en-GB" sz="1600" dirty="0" smtClean="0">
              <a:latin typeface="Source Sans Pro Semibold" panose="020B0603030403020204" pitchFamily="34" charset="0"/>
            </a:endParaRPr>
          </a:p>
          <a:p>
            <a:r>
              <a:rPr lang="en-GB" sz="1600" dirty="0" smtClean="0">
                <a:latin typeface="Source Sans Pro Semibold" panose="020B0603030403020204" pitchFamily="34" charset="0"/>
              </a:rPr>
              <a:t>Adequate intake of B complex vitamins, and Vitamins B6, B12 and folate </a:t>
            </a:r>
          </a:p>
          <a:p>
            <a:endParaRPr lang="en-GB" sz="1600" dirty="0" smtClean="0">
              <a:latin typeface="Source Sans Pro Semibold" panose="020B0603030403020204" pitchFamily="34" charset="0"/>
            </a:endParaRPr>
          </a:p>
          <a:p>
            <a:r>
              <a:rPr lang="en-GB" sz="1600" dirty="0" smtClean="0">
                <a:latin typeface="Source Sans Pro Semibold" panose="020B0603030403020204" pitchFamily="34" charset="0"/>
              </a:rPr>
              <a:t>Include a rich source of protein if you are under high </a:t>
            </a:r>
            <a:r>
              <a:rPr lang="en-GB" sz="1600" dirty="0">
                <a:latin typeface="Source Sans Pro Semibold" panose="020B0603030403020204" pitchFamily="34" charset="0"/>
              </a:rPr>
              <a:t>amounts of exercise or lifestyle </a:t>
            </a:r>
            <a:r>
              <a:rPr lang="en-GB" sz="1600" dirty="0" smtClean="0">
                <a:latin typeface="Source Sans Pro Semibold" panose="020B0603030403020204" pitchFamily="34" charset="0"/>
              </a:rPr>
              <a:t>stress </a:t>
            </a:r>
            <a:endParaRPr lang="en-GB" sz="1600" dirty="0">
              <a:latin typeface="Source Sans Pro Semibold" panose="020B0603030403020204" pitchFamily="34" charset="0"/>
            </a:endParaRPr>
          </a:p>
          <a:p>
            <a:endParaRPr lang="en-GB" sz="1600" dirty="0">
              <a:latin typeface="Source Sans Pro Semibold" panose="020B0603030403020204" pitchFamily="34" charset="0"/>
            </a:endParaRPr>
          </a:p>
          <a:p>
            <a:endParaRPr lang="en-GB" sz="1600" dirty="0">
              <a:latin typeface="Source Sans Pro Semibold" panose="020B0603030403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987" y="2016621"/>
            <a:ext cx="1797706" cy="2355329"/>
          </a:xfrm>
          <a:prstGeom prst="rect">
            <a:avLst/>
          </a:prstGeom>
          <a:effectLst>
            <a:outerShdw blurRad="50800" dist="25400" dir="2700000" algn="tl" rotWithShape="0">
              <a:prstClr val="black">
                <a:alpha val="20000"/>
              </a:prstClr>
            </a:outerShdw>
          </a:effectLst>
        </p:spPr>
      </p:pic>
    </p:spTree>
    <p:extLst>
      <p:ext uri="{BB962C8B-B14F-4D97-AF65-F5344CB8AC3E}">
        <p14:creationId xmlns:p14="http://schemas.microsoft.com/office/powerpoint/2010/main" val="2095619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fade">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animEffect transition="in" filter="fade">
                                      <p:cBhvr>
                                        <p:cTn id="17" dur="500"/>
                                        <p:tgtEl>
                                          <p:spTgt spid="2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xEl>
                                              <p:pRg st="6" end="6"/>
                                            </p:txEl>
                                          </p:spTgt>
                                        </p:tgtEl>
                                        <p:attrNameLst>
                                          <p:attrName>style.visibility</p:attrName>
                                        </p:attrNameLst>
                                      </p:cBhvr>
                                      <p:to>
                                        <p:strVal val="visible"/>
                                      </p:to>
                                    </p:set>
                                    <p:animEffect transition="in" filter="fade">
                                      <p:cBhvr>
                                        <p:cTn id="22"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Diagonal Corner Rectangle 5"/>
          <p:cNvSpPr/>
          <p:nvPr/>
        </p:nvSpPr>
        <p:spPr>
          <a:xfrm>
            <a:off x="540000" y="1289250"/>
            <a:ext cx="8064000" cy="3874788"/>
          </a:xfrm>
          <a:prstGeom prst="round2DiagRect">
            <a:avLst/>
          </a:prstGeom>
          <a:solidFill>
            <a:srgbClr val="FFFF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7. </a:t>
            </a:r>
            <a:r>
              <a:rPr lang="en-GB" sz="2800" dirty="0" smtClean="0">
                <a:solidFill>
                  <a:schemeClr val="bg1"/>
                </a:solidFill>
                <a:latin typeface="Source Sans Pro Black" panose="020B0803030403020204" pitchFamily="34" charset="0"/>
              </a:rPr>
              <a:t>NEUROTRANSMITTER REPLETION</a:t>
            </a:r>
            <a:endParaRPr lang="en-GB" sz="2800" dirty="0">
              <a:solidFill>
                <a:schemeClr val="bg1"/>
              </a:solidFill>
              <a:latin typeface="Source Sans Pro Black" panose="020B0803030403020204" pitchFamily="34" charset="0"/>
            </a:endParaRPr>
          </a:p>
        </p:txBody>
      </p:sp>
      <p:sp>
        <p:nvSpPr>
          <p:cNvPr id="29" name="Content Placeholder 2"/>
          <p:cNvSpPr txBox="1">
            <a:spLocks/>
          </p:cNvSpPr>
          <p:nvPr/>
        </p:nvSpPr>
        <p:spPr>
          <a:xfrm>
            <a:off x="1188000" y="1908000"/>
            <a:ext cx="4320104" cy="301029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smtClean="0">
                <a:latin typeface="Source Sans Pro Semibold" panose="020B0603030403020204" pitchFamily="34" charset="0"/>
              </a:rPr>
              <a:t>Neurotransmitter </a:t>
            </a:r>
            <a:r>
              <a:rPr lang="en-GB" sz="1600" dirty="0">
                <a:latin typeface="Source Sans Pro Semibold" panose="020B0603030403020204" pitchFamily="34" charset="0"/>
              </a:rPr>
              <a:t>repletion via amino acid </a:t>
            </a:r>
            <a:r>
              <a:rPr lang="en-GB" sz="1600" dirty="0" smtClean="0">
                <a:latin typeface="Source Sans Pro Semibold" panose="020B0603030403020204" pitchFamily="34" charset="0"/>
              </a:rPr>
              <a:t>therapy</a:t>
            </a:r>
          </a:p>
          <a:p>
            <a:endParaRPr lang="en-GB" sz="1600" dirty="0">
              <a:latin typeface="Source Sans Pro Semibold" panose="020B0603030403020204" pitchFamily="34" charset="0"/>
            </a:endParaRPr>
          </a:p>
          <a:p>
            <a:r>
              <a:rPr lang="en-GB" sz="1600" dirty="0">
                <a:latin typeface="Source Sans Pro Semibold" panose="020B0603030403020204" pitchFamily="34" charset="0"/>
              </a:rPr>
              <a:t>One </a:t>
            </a:r>
            <a:r>
              <a:rPr lang="en-GB" sz="1600" dirty="0" smtClean="0">
                <a:latin typeface="Source Sans Pro Semibold" panose="020B0603030403020204" pitchFamily="34" charset="0"/>
              </a:rPr>
              <a:t>example with </a:t>
            </a:r>
            <a:r>
              <a:rPr lang="en-GB" sz="1600" dirty="0">
                <a:latin typeface="Source Sans Pro Semibold" panose="020B0603030403020204" pitchFamily="34" charset="0"/>
              </a:rPr>
              <a:t>an amino </a:t>
            </a:r>
            <a:r>
              <a:rPr lang="en-GB" sz="1600" dirty="0" smtClean="0">
                <a:latin typeface="Source Sans Pro Semibold" panose="020B0603030403020204" pitchFamily="34" charset="0"/>
              </a:rPr>
              <a:t>acid blend</a:t>
            </a:r>
          </a:p>
          <a:p>
            <a:endParaRPr lang="en-GB" sz="1600" dirty="0">
              <a:latin typeface="Source Sans Pro Semibold" panose="020B0603030403020204" pitchFamily="34" charset="0"/>
            </a:endParaRPr>
          </a:p>
          <a:p>
            <a:r>
              <a:rPr lang="en-GB" sz="1600" dirty="0" err="1" smtClean="0">
                <a:latin typeface="Source Sans Pro Semibold" panose="020B0603030403020204" pitchFamily="34" charset="0"/>
              </a:rPr>
              <a:t>NeuroReplete</a:t>
            </a:r>
            <a:r>
              <a:rPr lang="en-GB" sz="1600" dirty="0">
                <a:latin typeface="Source Sans Pro Semibold" panose="020B0603030403020204" pitchFamily="34" charset="0"/>
              </a:rPr>
              <a:t>, </a:t>
            </a:r>
            <a:r>
              <a:rPr lang="en-GB" sz="1600" dirty="0" err="1" smtClean="0">
                <a:latin typeface="Source Sans Pro Semibold" panose="020B0603030403020204" pitchFamily="34" charset="0"/>
              </a:rPr>
              <a:t>CysReplete</a:t>
            </a:r>
            <a:r>
              <a:rPr lang="en-GB" sz="1600" dirty="0" smtClean="0">
                <a:latin typeface="Source Sans Pro Semibold" panose="020B0603030403020204" pitchFamily="34" charset="0"/>
              </a:rPr>
              <a:t> </a:t>
            </a:r>
            <a:r>
              <a:rPr lang="en-GB" sz="1600" dirty="0">
                <a:latin typeface="Source Sans Pro Semibold" panose="020B0603030403020204" pitchFamily="34" charset="0"/>
              </a:rPr>
              <a:t>and </a:t>
            </a:r>
            <a:r>
              <a:rPr lang="en-GB" sz="1600" dirty="0" smtClean="0">
                <a:latin typeface="Source Sans Pro Semibold" panose="020B0603030403020204" pitchFamily="34" charset="0"/>
              </a:rPr>
              <a:t>D-5 </a:t>
            </a:r>
            <a:r>
              <a:rPr lang="en-GB" sz="1600" dirty="0" err="1">
                <a:latin typeface="Source Sans Pro Semibold" panose="020B0603030403020204" pitchFamily="34" charset="0"/>
              </a:rPr>
              <a:t>Mucuna</a:t>
            </a:r>
            <a:endParaRPr lang="en-GB" sz="1600" dirty="0">
              <a:latin typeface="Source Sans Pro Semibold" panose="020B0603030403020204" pitchFamily="34" charset="0"/>
            </a:endParaRPr>
          </a:p>
          <a:p>
            <a:endParaRPr lang="en-GB" sz="1600" dirty="0" smtClean="0">
              <a:latin typeface="Source Sans Pro Semibold" panose="020B0603030403020204" pitchFamily="34" charset="0"/>
            </a:endParaRPr>
          </a:p>
          <a:p>
            <a:r>
              <a:rPr lang="en-GB" sz="1600" dirty="0" err="1" smtClean="0">
                <a:latin typeface="Source Sans Pro Semibold" panose="020B0603030403020204" pitchFamily="34" charset="0"/>
              </a:rPr>
              <a:t>Dr</a:t>
            </a:r>
            <a:r>
              <a:rPr lang="en-GB" sz="1600" dirty="0" err="1">
                <a:latin typeface="Source Sans Pro Semibold" panose="020B0603030403020204" pitchFamily="34" charset="0"/>
              </a:rPr>
              <a:t>.</a:t>
            </a:r>
            <a:r>
              <a:rPr lang="en-GB" sz="1600" dirty="0">
                <a:latin typeface="Source Sans Pro Semibold" panose="020B0603030403020204" pitchFamily="34" charset="0"/>
              </a:rPr>
              <a:t> Daniel </a:t>
            </a:r>
            <a:r>
              <a:rPr lang="en-GB" sz="1600" dirty="0" err="1">
                <a:latin typeface="Source Sans Pro Semibold" panose="020B0603030403020204" pitchFamily="34" charset="0"/>
              </a:rPr>
              <a:t>Kalish</a:t>
            </a:r>
            <a:r>
              <a:rPr lang="en-GB" sz="1600" dirty="0">
                <a:latin typeface="Source Sans Pro Semibold" panose="020B0603030403020204" pitchFamily="34" charset="0"/>
              </a:rPr>
              <a:t> </a:t>
            </a:r>
            <a:endParaRPr lang="en-GB" sz="1600" dirty="0" smtClean="0">
              <a:latin typeface="Source Sans Pro Semibold" panose="020B0603030403020204" pitchFamily="34" charset="0"/>
            </a:endParaRPr>
          </a:p>
          <a:p>
            <a:endParaRPr lang="en-GB" sz="1600" dirty="0">
              <a:latin typeface="Source Sans Pro Semibold" panose="020B0603030403020204" pitchFamily="34" charset="0"/>
            </a:endParaRPr>
          </a:p>
          <a:p>
            <a:r>
              <a:rPr lang="en-GB" sz="1600" dirty="0" smtClean="0">
                <a:latin typeface="Source Sans Pro Semibold" panose="020B0603030403020204" pitchFamily="34" charset="0"/>
              </a:rPr>
              <a:t>Testing </a:t>
            </a:r>
            <a:r>
              <a:rPr lang="en-GB" sz="1600" dirty="0">
                <a:latin typeface="Source Sans Pro Semibold" panose="020B0603030403020204" pitchFamily="34" charset="0"/>
              </a:rPr>
              <a:t>your neurotransmitter levels</a:t>
            </a:r>
          </a:p>
          <a:p>
            <a:pPr marL="0" indent="0">
              <a:buNone/>
            </a:pPr>
            <a:endParaRPr lang="en-GB" sz="1600" dirty="0">
              <a:latin typeface="Source Sans Pro Semibold" panose="020B0603030403020204" pitchFamily="34" charset="0"/>
            </a:endParaRPr>
          </a:p>
          <a:p>
            <a:endParaRPr lang="en-GB" sz="1600" dirty="0">
              <a:latin typeface="Source Sans Pro Semibold" panose="020B0603030403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4236" y="2046763"/>
            <a:ext cx="2359763" cy="2359763"/>
          </a:xfrm>
          <a:prstGeom prst="rect">
            <a:avLst/>
          </a:prstGeom>
        </p:spPr>
      </p:pic>
    </p:spTree>
    <p:extLst>
      <p:ext uri="{BB962C8B-B14F-4D97-AF65-F5344CB8AC3E}">
        <p14:creationId xmlns:p14="http://schemas.microsoft.com/office/powerpoint/2010/main" val="1607832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fade">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animEffect transition="in" filter="fade">
                                      <p:cBhvr>
                                        <p:cTn id="17" dur="500"/>
                                        <p:tgtEl>
                                          <p:spTgt spid="2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xEl>
                                              <p:pRg st="6" end="6"/>
                                            </p:txEl>
                                          </p:spTgt>
                                        </p:tgtEl>
                                        <p:attrNameLst>
                                          <p:attrName>style.visibility</p:attrName>
                                        </p:attrNameLst>
                                      </p:cBhvr>
                                      <p:to>
                                        <p:strVal val="visible"/>
                                      </p:to>
                                    </p:set>
                                    <p:animEffect transition="in" filter="fade">
                                      <p:cBhvr>
                                        <p:cTn id="22" dur="500"/>
                                        <p:tgtEl>
                                          <p:spTgt spid="2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xEl>
                                              <p:pRg st="8" end="8"/>
                                            </p:txEl>
                                          </p:spTgt>
                                        </p:tgtEl>
                                        <p:attrNameLst>
                                          <p:attrName>style.visibility</p:attrName>
                                        </p:attrNameLst>
                                      </p:cBhvr>
                                      <p:to>
                                        <p:strVal val="visible"/>
                                      </p:to>
                                    </p:set>
                                    <p:animEffect transition="in" filter="fade">
                                      <p:cBhvr>
                                        <p:cTn id="27" dur="500"/>
                                        <p:tgtEl>
                                          <p:spTgt spid="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Diagonal Corner Rectangle 4"/>
          <p:cNvSpPr/>
          <p:nvPr/>
        </p:nvSpPr>
        <p:spPr>
          <a:xfrm>
            <a:off x="540000" y="1289250"/>
            <a:ext cx="8064000" cy="3874788"/>
          </a:xfrm>
          <a:prstGeom prst="round2DiagRect">
            <a:avLst/>
          </a:prstGeom>
          <a:solidFill>
            <a:srgbClr val="FFFF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r="22593"/>
          <a:stretch/>
        </p:blipFill>
        <p:spPr>
          <a:xfrm>
            <a:off x="5436448" y="1830888"/>
            <a:ext cx="3168000" cy="2571751"/>
          </a:xfrm>
          <a:prstGeom prst="rect">
            <a:avLst/>
          </a:prstGeom>
        </p:spPr>
      </p:pic>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8. </a:t>
            </a:r>
            <a:r>
              <a:rPr lang="en-GB" sz="2800" dirty="0" smtClean="0">
                <a:solidFill>
                  <a:schemeClr val="bg1"/>
                </a:solidFill>
                <a:latin typeface="Source Sans Pro Black" panose="020B0803030403020204" pitchFamily="34" charset="0"/>
              </a:rPr>
              <a:t>LUBE THE NERVES WITH FATS</a:t>
            </a:r>
            <a:endParaRPr lang="en-GB" sz="2800" dirty="0">
              <a:solidFill>
                <a:schemeClr val="bg1"/>
              </a:solidFill>
              <a:latin typeface="Source Sans Pro Black" panose="020B0803030403020204" pitchFamily="34" charset="0"/>
            </a:endParaRPr>
          </a:p>
        </p:txBody>
      </p:sp>
      <p:sp>
        <p:nvSpPr>
          <p:cNvPr id="29" name="Content Placeholder 2"/>
          <p:cNvSpPr txBox="1">
            <a:spLocks/>
          </p:cNvSpPr>
          <p:nvPr/>
        </p:nvSpPr>
        <p:spPr>
          <a:xfrm>
            <a:off x="1188000" y="1908000"/>
            <a:ext cx="4248448" cy="259228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smtClean="0">
                <a:latin typeface="Source Sans Pro Semibold" panose="020B0603030403020204" pitchFamily="34" charset="0"/>
              </a:rPr>
              <a:t>Nerves </a:t>
            </a:r>
            <a:r>
              <a:rPr lang="en-GB" sz="1600" dirty="0">
                <a:latin typeface="Source Sans Pro Semibold" panose="020B0603030403020204" pitchFamily="34" charset="0"/>
              </a:rPr>
              <a:t>are wrapped in </a:t>
            </a:r>
            <a:r>
              <a:rPr lang="en-GB" sz="1600" dirty="0" smtClean="0">
                <a:latin typeface="Source Sans Pro Semibold" panose="020B0603030403020204" pitchFamily="34" charset="0"/>
              </a:rPr>
              <a:t>myelin sheaths</a:t>
            </a:r>
          </a:p>
          <a:p>
            <a:endParaRPr lang="en-GB" sz="1600" dirty="0" smtClean="0">
              <a:latin typeface="Source Sans Pro Semibold" panose="020B0603030403020204" pitchFamily="34" charset="0"/>
            </a:endParaRPr>
          </a:p>
          <a:p>
            <a:r>
              <a:rPr lang="en-GB" sz="1600" dirty="0" smtClean="0">
                <a:latin typeface="Source Sans Pro Semibold" panose="020B0603030403020204" pitchFamily="34" charset="0"/>
              </a:rPr>
              <a:t>Omega-3 </a:t>
            </a:r>
            <a:r>
              <a:rPr lang="en-GB" sz="1600" dirty="0">
                <a:latin typeface="Source Sans Pro Semibold" panose="020B0603030403020204" pitchFamily="34" charset="0"/>
              </a:rPr>
              <a:t>fatty </a:t>
            </a:r>
            <a:r>
              <a:rPr lang="en-GB" sz="1600" dirty="0" smtClean="0">
                <a:latin typeface="Source Sans Pro Semibold" panose="020B0603030403020204" pitchFamily="34" charset="0"/>
              </a:rPr>
              <a:t>acids and docosahexaenoic </a:t>
            </a:r>
            <a:r>
              <a:rPr lang="en-GB" sz="1600" dirty="0">
                <a:latin typeface="Source Sans Pro Semibold" panose="020B0603030403020204" pitchFamily="34" charset="0"/>
              </a:rPr>
              <a:t>acid (DHA</a:t>
            </a:r>
            <a:r>
              <a:rPr lang="en-GB" sz="1600" dirty="0" smtClean="0">
                <a:latin typeface="Source Sans Pro Semibold" panose="020B0603030403020204" pitchFamily="34" charset="0"/>
              </a:rPr>
              <a:t>)</a:t>
            </a:r>
          </a:p>
          <a:p>
            <a:endParaRPr lang="en-GB" sz="1600" dirty="0">
              <a:latin typeface="Source Sans Pro Semibold" panose="020B0603030403020204" pitchFamily="34" charset="0"/>
            </a:endParaRPr>
          </a:p>
          <a:p>
            <a:r>
              <a:rPr lang="en-GB" sz="1600" dirty="0" smtClean="0">
                <a:latin typeface="Source Sans Pro Semibold" panose="020B0603030403020204" pitchFamily="34" charset="0"/>
              </a:rPr>
              <a:t>Food </a:t>
            </a:r>
            <a:r>
              <a:rPr lang="en-GB" sz="1600" dirty="0">
                <a:latin typeface="Source Sans Pro Semibold" panose="020B0603030403020204" pitchFamily="34" charset="0"/>
              </a:rPr>
              <a:t>sources of omega-3 fatty acids</a:t>
            </a:r>
          </a:p>
          <a:p>
            <a:endParaRPr lang="en-GB" sz="1600" dirty="0" smtClean="0">
              <a:latin typeface="Source Sans Pro Semibold" panose="020B0603030403020204" pitchFamily="34" charset="0"/>
            </a:endParaRPr>
          </a:p>
          <a:p>
            <a:r>
              <a:rPr lang="en-GB" sz="1600" dirty="0" smtClean="0">
                <a:latin typeface="Source Sans Pro Semibold" panose="020B0603030403020204" pitchFamily="34" charset="0"/>
              </a:rPr>
              <a:t>Algae-based DHA supplements such as chlorella, </a:t>
            </a:r>
            <a:r>
              <a:rPr lang="en-GB" sz="1600" dirty="0" err="1" smtClean="0">
                <a:latin typeface="Source Sans Pro Semibold" panose="020B0603030403020204" pitchFamily="34" charset="0"/>
              </a:rPr>
              <a:t>spirulina</a:t>
            </a:r>
            <a:r>
              <a:rPr lang="en-GB" sz="1600" dirty="0" smtClean="0">
                <a:latin typeface="Source Sans Pro Semibold" panose="020B0603030403020204" pitchFamily="34" charset="0"/>
              </a:rPr>
              <a:t> </a:t>
            </a:r>
            <a:r>
              <a:rPr lang="en-GB" sz="1600" dirty="0" err="1" smtClean="0">
                <a:latin typeface="Source Sans Pro Semibold" panose="020B0603030403020204" pitchFamily="34" charset="0"/>
              </a:rPr>
              <a:t>EnergyBits</a:t>
            </a:r>
            <a:r>
              <a:rPr lang="en-GB" sz="1600" dirty="0" smtClean="0">
                <a:latin typeface="Source Sans Pro Semibold" panose="020B0603030403020204" pitchFamily="34" charset="0"/>
              </a:rPr>
              <a:t> or marine phytoplankton</a:t>
            </a:r>
          </a:p>
          <a:p>
            <a:endParaRPr lang="en-GB" sz="1600" dirty="0" smtClean="0">
              <a:latin typeface="Source Sans Pro Semibold" panose="020B0603030403020204" pitchFamily="34" charset="0"/>
            </a:endParaRPr>
          </a:p>
          <a:p>
            <a:endParaRPr lang="en-GB" sz="1600" dirty="0">
              <a:latin typeface="Source Sans Pro Semibold" panose="020B0603030403020204" pitchFamily="34" charset="0"/>
            </a:endParaRPr>
          </a:p>
        </p:txBody>
      </p:sp>
    </p:spTree>
    <p:extLst>
      <p:ext uri="{BB962C8B-B14F-4D97-AF65-F5344CB8AC3E}">
        <p14:creationId xmlns:p14="http://schemas.microsoft.com/office/powerpoint/2010/main" val="2299281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fade">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animEffect transition="in" filter="fade">
                                      <p:cBhvr>
                                        <p:cTn id="17" dur="500"/>
                                        <p:tgtEl>
                                          <p:spTgt spid="2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xEl>
                                              <p:pRg st="6" end="6"/>
                                            </p:txEl>
                                          </p:spTgt>
                                        </p:tgtEl>
                                        <p:attrNameLst>
                                          <p:attrName>style.visibility</p:attrName>
                                        </p:attrNameLst>
                                      </p:cBhvr>
                                      <p:to>
                                        <p:strVal val="visible"/>
                                      </p:to>
                                    </p:set>
                                    <p:animEffect transition="in" filter="fade">
                                      <p:cBhvr>
                                        <p:cTn id="22"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3275857" y="1350219"/>
            <a:ext cx="5112568" cy="2661691"/>
            <a:chOff x="3305077" y="1350220"/>
            <a:chExt cx="4075235" cy="2121637"/>
          </a:xfrm>
        </p:grpSpPr>
        <p:sp>
          <p:nvSpPr>
            <p:cNvPr id="6" name="Round Diagonal Corner Rectangle 5"/>
            <p:cNvSpPr/>
            <p:nvPr/>
          </p:nvSpPr>
          <p:spPr>
            <a:xfrm rot="16200000">
              <a:off x="4346268" y="309029"/>
              <a:ext cx="1992854" cy="4075235"/>
            </a:xfrm>
            <a:prstGeom prst="round2DiagRect">
              <a:avLst/>
            </a:prstGeom>
            <a:solidFill>
              <a:srgbClr val="FFFFFF">
                <a:alpha val="90000"/>
              </a:srgb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sp>
          <p:nvSpPr>
            <p:cNvPr id="13" name="Content Placeholder 2"/>
            <p:cNvSpPr txBox="1">
              <a:spLocks/>
            </p:cNvSpPr>
            <p:nvPr/>
          </p:nvSpPr>
          <p:spPr>
            <a:xfrm>
              <a:off x="4103947" y="1635857"/>
              <a:ext cx="2592288"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1600"/>
                </a:lnSpc>
              </a:pPr>
              <a:r>
                <a:rPr lang="en-GB" sz="1600" dirty="0" smtClean="0">
                  <a:solidFill>
                    <a:schemeClr val="tx2"/>
                  </a:solidFill>
                  <a:latin typeface="Source Sans Pro Semibold" panose="020B0603030403020204" pitchFamily="34" charset="0"/>
                </a:rPr>
                <a:t>Avoid anti-depressants</a:t>
              </a:r>
            </a:p>
            <a:p>
              <a:pPr>
                <a:lnSpc>
                  <a:spcPts val="1600"/>
                </a:lnSpc>
              </a:pPr>
              <a:r>
                <a:rPr lang="en-GB" sz="1600" dirty="0" smtClean="0">
                  <a:solidFill>
                    <a:schemeClr val="tx2"/>
                  </a:solidFill>
                  <a:latin typeface="Source Sans Pro Semibold" panose="020B0603030403020204" pitchFamily="34" charset="0"/>
                </a:rPr>
                <a:t>Modulate stimulants</a:t>
              </a:r>
            </a:p>
            <a:p>
              <a:pPr>
                <a:lnSpc>
                  <a:spcPts val="1600"/>
                </a:lnSpc>
              </a:pPr>
              <a:r>
                <a:rPr lang="en-GB" sz="1600" dirty="0">
                  <a:solidFill>
                    <a:schemeClr val="tx2"/>
                  </a:solidFill>
                  <a:latin typeface="Source Sans Pro Semibold" panose="020B0603030403020204" pitchFamily="34" charset="0"/>
                </a:rPr>
                <a:t>A</a:t>
              </a:r>
              <a:r>
                <a:rPr lang="en-GB" sz="1600" dirty="0" smtClean="0">
                  <a:solidFill>
                    <a:schemeClr val="tx2"/>
                  </a:solidFill>
                  <a:latin typeface="Source Sans Pro Semibold" panose="020B0603030403020204" pitchFamily="34" charset="0"/>
                </a:rPr>
                <a:t>void toxins</a:t>
              </a:r>
            </a:p>
            <a:p>
              <a:pPr>
                <a:lnSpc>
                  <a:spcPts val="1600"/>
                </a:lnSpc>
              </a:pPr>
              <a:r>
                <a:rPr lang="en-GB" sz="1600" dirty="0">
                  <a:solidFill>
                    <a:schemeClr val="tx2"/>
                  </a:solidFill>
                  <a:latin typeface="Source Sans Pro Semibold" panose="020B0603030403020204" pitchFamily="34" charset="0"/>
                </a:rPr>
                <a:t>A</a:t>
              </a:r>
              <a:r>
                <a:rPr lang="en-GB" sz="1600" dirty="0" smtClean="0">
                  <a:solidFill>
                    <a:schemeClr val="tx2"/>
                  </a:solidFill>
                  <a:latin typeface="Source Sans Pro Semibold" panose="020B0603030403020204" pitchFamily="34" charset="0"/>
                </a:rPr>
                <a:t>void </a:t>
              </a:r>
              <a:r>
                <a:rPr lang="en-GB" sz="1600" dirty="0">
                  <a:solidFill>
                    <a:schemeClr val="tx2"/>
                  </a:solidFill>
                  <a:latin typeface="Source Sans Pro Semibold" panose="020B0603030403020204" pitchFamily="34" charset="0"/>
                </a:rPr>
                <a:t>sensory </a:t>
              </a:r>
              <a:r>
                <a:rPr lang="en-GB" sz="1600" dirty="0" smtClean="0">
                  <a:solidFill>
                    <a:schemeClr val="tx2"/>
                  </a:solidFill>
                  <a:latin typeface="Source Sans Pro Semibold" panose="020B0603030403020204" pitchFamily="34" charset="0"/>
                </a:rPr>
                <a:t>overload</a:t>
              </a:r>
            </a:p>
            <a:p>
              <a:pPr>
                <a:lnSpc>
                  <a:spcPts val="1600"/>
                </a:lnSpc>
              </a:pPr>
              <a:r>
                <a:rPr lang="en-GB" sz="1600" dirty="0" smtClean="0">
                  <a:solidFill>
                    <a:schemeClr val="tx2"/>
                  </a:solidFill>
                  <a:latin typeface="Source Sans Pro Semibold" panose="020B0603030403020204" pitchFamily="34" charset="0"/>
                </a:rPr>
                <a:t>Fix </a:t>
              </a:r>
              <a:r>
                <a:rPr lang="en-GB" sz="1600" dirty="0">
                  <a:solidFill>
                    <a:schemeClr val="tx2"/>
                  </a:solidFill>
                  <a:latin typeface="Source Sans Pro Semibold" panose="020B0603030403020204" pitchFamily="34" charset="0"/>
                </a:rPr>
                <a:t>your </a:t>
              </a:r>
              <a:r>
                <a:rPr lang="en-GB" sz="1600" dirty="0" smtClean="0">
                  <a:solidFill>
                    <a:schemeClr val="tx2"/>
                  </a:solidFill>
                  <a:latin typeface="Source Sans Pro Semibold" panose="020B0603030403020204" pitchFamily="34" charset="0"/>
                </a:rPr>
                <a:t>gut</a:t>
              </a:r>
            </a:p>
            <a:p>
              <a:pPr>
                <a:lnSpc>
                  <a:spcPts val="1600"/>
                </a:lnSpc>
              </a:pPr>
              <a:r>
                <a:rPr lang="en-GB" sz="1600" dirty="0">
                  <a:solidFill>
                    <a:schemeClr val="tx2"/>
                  </a:solidFill>
                  <a:latin typeface="Source Sans Pro Semibold" panose="020B0603030403020204" pitchFamily="34" charset="0"/>
                </a:rPr>
                <a:t>R</a:t>
              </a:r>
              <a:r>
                <a:rPr lang="en-GB" sz="1600" dirty="0" smtClean="0">
                  <a:solidFill>
                    <a:schemeClr val="tx2"/>
                  </a:solidFill>
                  <a:latin typeface="Source Sans Pro Semibold" panose="020B0603030403020204" pitchFamily="34" charset="0"/>
                </a:rPr>
                <a:t>eplace </a:t>
              </a:r>
              <a:r>
                <a:rPr lang="en-GB" sz="1600" dirty="0">
                  <a:solidFill>
                    <a:schemeClr val="tx2"/>
                  </a:solidFill>
                  <a:latin typeface="Source Sans Pro Semibold" panose="020B0603030403020204" pitchFamily="34" charset="0"/>
                </a:rPr>
                <a:t>building </a:t>
              </a:r>
              <a:r>
                <a:rPr lang="en-GB" sz="1600" dirty="0" smtClean="0">
                  <a:solidFill>
                    <a:schemeClr val="tx2"/>
                  </a:solidFill>
                  <a:latin typeface="Source Sans Pro Semibold" panose="020B0603030403020204" pitchFamily="34" charset="0"/>
                </a:rPr>
                <a:t>blocks</a:t>
              </a:r>
            </a:p>
            <a:p>
              <a:pPr>
                <a:lnSpc>
                  <a:spcPts val="1600"/>
                </a:lnSpc>
              </a:pPr>
              <a:r>
                <a:rPr lang="en-GB" sz="1600" dirty="0">
                  <a:solidFill>
                    <a:schemeClr val="tx2"/>
                  </a:solidFill>
                  <a:latin typeface="Source Sans Pro Semibold" panose="020B0603030403020204" pitchFamily="34" charset="0"/>
                </a:rPr>
                <a:t>E</a:t>
              </a:r>
              <a:r>
                <a:rPr lang="en-GB" sz="1600" dirty="0" smtClean="0">
                  <a:solidFill>
                    <a:schemeClr val="tx2"/>
                  </a:solidFill>
                  <a:latin typeface="Source Sans Pro Semibold" panose="020B0603030403020204" pitchFamily="34" charset="0"/>
                </a:rPr>
                <a:t>at </a:t>
              </a:r>
              <a:r>
                <a:rPr lang="en-GB" sz="1600" dirty="0">
                  <a:solidFill>
                    <a:schemeClr val="tx2"/>
                  </a:solidFill>
                  <a:latin typeface="Source Sans Pro Semibold" panose="020B0603030403020204" pitchFamily="34" charset="0"/>
                </a:rPr>
                <a:t>healthy </a:t>
              </a:r>
              <a:r>
                <a:rPr lang="en-GB" sz="1600" dirty="0" smtClean="0">
                  <a:solidFill>
                    <a:schemeClr val="tx2"/>
                  </a:solidFill>
                  <a:latin typeface="Source Sans Pro Semibold" panose="020B0603030403020204" pitchFamily="34" charset="0"/>
                </a:rPr>
                <a:t>fats</a:t>
              </a:r>
            </a:p>
          </p:txBody>
        </p:sp>
      </p:grpSp>
      <p:grpSp>
        <p:nvGrpSpPr>
          <p:cNvPr id="10" name="Group 9"/>
          <p:cNvGrpSpPr/>
          <p:nvPr/>
        </p:nvGrpSpPr>
        <p:grpSpPr>
          <a:xfrm>
            <a:off x="683568" y="1350219"/>
            <a:ext cx="2497376" cy="3650263"/>
            <a:chOff x="1210528" y="1350219"/>
            <a:chExt cx="1993320" cy="2913515"/>
          </a:xfrm>
        </p:grpSpPr>
        <p:sp>
          <p:nvSpPr>
            <p:cNvPr id="11" name="Round Diagonal Corner Rectangle 10"/>
            <p:cNvSpPr/>
            <p:nvPr/>
          </p:nvSpPr>
          <p:spPr>
            <a:xfrm>
              <a:off x="1210528" y="1350219"/>
              <a:ext cx="1993320" cy="1993320"/>
            </a:xfrm>
            <a:prstGeom prst="round2DiagRect">
              <a:avLst/>
            </a:prstGeom>
            <a:solidFill>
              <a:srgbClr val="FFFF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p:cNvSpPr txBox="1">
              <a:spLocks/>
            </p:cNvSpPr>
            <p:nvPr/>
          </p:nvSpPr>
          <p:spPr>
            <a:xfrm>
              <a:off x="1284824" y="1392465"/>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bg2">
                      <a:lumMod val="90000"/>
                    </a:schemeClr>
                  </a:solidFill>
                  <a:latin typeface="Source Sans Pro Black" panose="020B0803030403020204" pitchFamily="34" charset="0"/>
                </a:rPr>
                <a:t>1</a:t>
              </a:r>
              <a:endParaRPr lang="en-GB" sz="5400" dirty="0">
                <a:solidFill>
                  <a:schemeClr val="bg2">
                    <a:lumMod val="90000"/>
                  </a:schemeClr>
                </a:solidFill>
                <a:latin typeface="Source Sans Pro Black" panose="020B0803030403020204" pitchFamily="34" charset="0"/>
              </a:endParaRPr>
            </a:p>
          </p:txBody>
        </p:sp>
        <p:sp>
          <p:nvSpPr>
            <p:cNvPr id="15" name="Content Placeholder 2"/>
            <p:cNvSpPr txBox="1">
              <a:spLocks/>
            </p:cNvSpPr>
            <p:nvPr/>
          </p:nvSpPr>
          <p:spPr>
            <a:xfrm>
              <a:off x="1449329" y="2427734"/>
              <a:ext cx="1600377"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dirty="0" smtClean="0">
                  <a:solidFill>
                    <a:schemeClr val="tx2"/>
                  </a:solidFill>
                  <a:latin typeface="Source Sans Pro Black" panose="020B0803030403020204" pitchFamily="34" charset="0"/>
                </a:rPr>
                <a:t>HOW </a:t>
              </a:r>
              <a:r>
                <a:rPr lang="en-GB" sz="1400" smtClean="0">
                  <a:solidFill>
                    <a:schemeClr val="tx2"/>
                  </a:solidFill>
                  <a:latin typeface="Source Sans Pro Black" panose="020B0803030403020204" pitchFamily="34" charset="0"/>
                </a:rPr>
                <a:t>TO </a:t>
              </a:r>
              <a:br>
                <a:rPr lang="en-GB" sz="1400" smtClean="0">
                  <a:solidFill>
                    <a:schemeClr val="tx2"/>
                  </a:solidFill>
                  <a:latin typeface="Source Sans Pro Black" panose="020B0803030403020204" pitchFamily="34" charset="0"/>
                </a:rPr>
              </a:br>
              <a:r>
                <a:rPr lang="en-GB" sz="1400" smtClean="0">
                  <a:solidFill>
                    <a:schemeClr val="tx2"/>
                  </a:solidFill>
                  <a:latin typeface="Source Sans Pro Black" panose="020B0803030403020204" pitchFamily="34" charset="0"/>
                </a:rPr>
                <a:t>FIX YOUR NEUROTRANSMITTERS</a:t>
              </a:r>
              <a:br>
                <a:rPr lang="en-GB" sz="1400" smtClean="0">
                  <a:solidFill>
                    <a:schemeClr val="tx2"/>
                  </a:solidFill>
                  <a:latin typeface="Source Sans Pro Black" panose="020B0803030403020204" pitchFamily="34" charset="0"/>
                </a:rPr>
              </a:br>
              <a:r>
                <a:rPr lang="en-GB" sz="1400" smtClean="0">
                  <a:solidFill>
                    <a:schemeClr val="tx2"/>
                  </a:solidFill>
                  <a:latin typeface="Source Sans Pro Black" panose="020B0803030403020204" pitchFamily="34" charset="0"/>
                </a:rPr>
                <a:t>SUMMARY</a:t>
              </a:r>
              <a:endParaRPr lang="en-GB" sz="1400" dirty="0">
                <a:solidFill>
                  <a:schemeClr val="tx2"/>
                </a:solidFill>
                <a:latin typeface="Source Sans Pro Black" panose="020B0803030403020204" pitchFamily="34" charset="0"/>
              </a:endParaRPr>
            </a:p>
          </p:txBody>
        </p:sp>
      </p:grpSp>
    </p:spTree>
    <p:extLst>
      <p:ext uri="{BB962C8B-B14F-4D97-AF65-F5344CB8AC3E}">
        <p14:creationId xmlns:p14="http://schemas.microsoft.com/office/powerpoint/2010/main" val="38621591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35" presetClass="path" presetSubtype="0" decel="100000" fill="hold" nodeType="withEffect">
                                  <p:stCondLst>
                                    <p:cond delay="0"/>
                                  </p:stCondLst>
                                  <p:childTnLst>
                                    <p:animMotion origin="layout" path="M 0 0 L -0.25 0 E" pathEditMode="relative" ptsTypes="">
                                      <p:cBhvr>
                                        <p:cTn id="9" dur="1000" spd="-100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683568" y="1350219"/>
            <a:ext cx="2497376" cy="3650263"/>
            <a:chOff x="1210528" y="1350219"/>
            <a:chExt cx="1993320" cy="2913515"/>
          </a:xfrm>
        </p:grpSpPr>
        <p:sp>
          <p:nvSpPr>
            <p:cNvPr id="9" name="Round Diagonal Corner Rectangle 8"/>
            <p:cNvSpPr/>
            <p:nvPr/>
          </p:nvSpPr>
          <p:spPr>
            <a:xfrm>
              <a:off x="1210528" y="1350219"/>
              <a:ext cx="1993320" cy="1993320"/>
            </a:xfrm>
            <a:prstGeom prst="round2DiagRect">
              <a:avLst/>
            </a:prstGeom>
            <a:solidFill>
              <a:schemeClr val="accent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txBox="1">
              <a:spLocks/>
            </p:cNvSpPr>
            <p:nvPr/>
          </p:nvSpPr>
          <p:spPr>
            <a:xfrm>
              <a:off x="1284824" y="1392465"/>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bg2">
                      <a:lumMod val="90000"/>
                    </a:schemeClr>
                  </a:solidFill>
                  <a:latin typeface="Source Sans Pro Black" panose="020B0803030403020204" pitchFamily="34" charset="0"/>
                </a:rPr>
                <a:t>1</a:t>
              </a:r>
              <a:endParaRPr lang="en-GB" sz="5400" dirty="0">
                <a:solidFill>
                  <a:schemeClr val="bg2">
                    <a:lumMod val="90000"/>
                  </a:schemeClr>
                </a:solidFill>
                <a:latin typeface="Source Sans Pro Black" panose="020B0803030403020204" pitchFamily="34" charset="0"/>
              </a:endParaRPr>
            </a:p>
          </p:txBody>
        </p:sp>
        <p:sp>
          <p:nvSpPr>
            <p:cNvPr id="12" name="Content Placeholder 2"/>
            <p:cNvSpPr txBox="1">
              <a:spLocks/>
            </p:cNvSpPr>
            <p:nvPr/>
          </p:nvSpPr>
          <p:spPr>
            <a:xfrm>
              <a:off x="1449329" y="2427734"/>
              <a:ext cx="1600377"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dirty="0" smtClean="0">
                  <a:solidFill>
                    <a:schemeClr val="bg1"/>
                  </a:solidFill>
                  <a:latin typeface="Source Sans Pro Black" panose="020B0803030403020204" pitchFamily="34" charset="0"/>
                </a:rPr>
                <a:t>HOW </a:t>
              </a:r>
              <a:r>
                <a:rPr lang="en-GB" sz="1400" smtClean="0">
                  <a:solidFill>
                    <a:schemeClr val="bg1"/>
                  </a:solidFill>
                  <a:latin typeface="Source Sans Pro Black" panose="020B0803030403020204" pitchFamily="34" charset="0"/>
                </a:rPr>
                <a:t>TO </a:t>
              </a:r>
              <a:br>
                <a:rPr lang="en-GB" sz="1400" smtClean="0">
                  <a:solidFill>
                    <a:schemeClr val="bg1"/>
                  </a:solidFill>
                  <a:latin typeface="Source Sans Pro Black" panose="020B0803030403020204" pitchFamily="34" charset="0"/>
                </a:rPr>
              </a:br>
              <a:r>
                <a:rPr lang="en-GB" sz="1400" smtClean="0">
                  <a:solidFill>
                    <a:schemeClr val="bg1"/>
                  </a:solidFill>
                  <a:latin typeface="Source Sans Pro Black" panose="020B0803030403020204" pitchFamily="34" charset="0"/>
                </a:rPr>
                <a:t>FIX YOUR NEUROTRANSMITTERS</a:t>
              </a:r>
              <a:endParaRPr lang="en-GB" sz="1400" dirty="0">
                <a:solidFill>
                  <a:schemeClr val="bg1"/>
                </a:solidFill>
                <a:latin typeface="Source Sans Pro Black" panose="020B0803030403020204" pitchFamily="34" charset="0"/>
              </a:endParaRPr>
            </a:p>
          </p:txBody>
        </p:sp>
      </p:grpSp>
      <p:grpSp>
        <p:nvGrpSpPr>
          <p:cNvPr id="15" name="Group 14"/>
          <p:cNvGrpSpPr/>
          <p:nvPr/>
        </p:nvGrpSpPr>
        <p:grpSpPr>
          <a:xfrm>
            <a:off x="3275856" y="1350220"/>
            <a:ext cx="2497376" cy="3650262"/>
            <a:chOff x="3419872" y="1350220"/>
            <a:chExt cx="1993320" cy="2913514"/>
          </a:xfrm>
        </p:grpSpPr>
        <p:sp>
          <p:nvSpPr>
            <p:cNvPr id="6" name="Round Diagonal Corner Rectangle 5"/>
            <p:cNvSpPr/>
            <p:nvPr/>
          </p:nvSpPr>
          <p:spPr>
            <a:xfrm rot="16200000">
              <a:off x="3419872" y="1350220"/>
              <a:ext cx="1993320" cy="1993320"/>
            </a:xfrm>
            <a:prstGeom prst="round2DiagRect">
              <a:avLst/>
            </a:prstGeom>
            <a:solidFill>
              <a:srgbClr val="FFFFFF">
                <a:alpha val="90000"/>
              </a:srgb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grpSp>
          <p:nvGrpSpPr>
            <p:cNvPr id="3" name="Group 2"/>
            <p:cNvGrpSpPr/>
            <p:nvPr/>
          </p:nvGrpSpPr>
          <p:grpSpPr>
            <a:xfrm>
              <a:off x="3491881" y="1374771"/>
              <a:ext cx="1728191" cy="2888963"/>
              <a:chOff x="3491881" y="1374771"/>
              <a:chExt cx="1728191" cy="2888963"/>
            </a:xfrm>
          </p:grpSpPr>
          <p:sp>
            <p:nvSpPr>
              <p:cNvPr id="10" name="Content Placeholder 2"/>
              <p:cNvSpPr txBox="1">
                <a:spLocks/>
              </p:cNvSpPr>
              <p:nvPr/>
            </p:nvSpPr>
            <p:spPr>
              <a:xfrm>
                <a:off x="3491881" y="1374771"/>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bg2">
                        <a:lumMod val="90000"/>
                      </a:schemeClr>
                    </a:solidFill>
                    <a:latin typeface="Source Sans Pro Black" panose="020B0803030403020204" pitchFamily="34" charset="0"/>
                  </a:rPr>
                  <a:t>2</a:t>
                </a:r>
                <a:endParaRPr lang="en-GB" sz="5400" dirty="0">
                  <a:solidFill>
                    <a:schemeClr val="bg2">
                      <a:lumMod val="90000"/>
                    </a:schemeClr>
                  </a:solidFill>
                  <a:latin typeface="Source Sans Pro Black" panose="020B0803030403020204" pitchFamily="34" charset="0"/>
                </a:endParaRPr>
              </a:p>
            </p:txBody>
          </p:sp>
          <p:sp>
            <p:nvSpPr>
              <p:cNvPr id="13" name="Content Placeholder 2"/>
              <p:cNvSpPr txBox="1">
                <a:spLocks/>
              </p:cNvSpPr>
              <p:nvPr/>
            </p:nvSpPr>
            <p:spPr>
              <a:xfrm>
                <a:off x="3647340" y="2427734"/>
                <a:ext cx="1572732"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dirty="0" smtClean="0">
                    <a:solidFill>
                      <a:schemeClr val="tx2"/>
                    </a:solidFill>
                    <a:latin typeface="Source Sans Pro Black" panose="020B0803030403020204" pitchFamily="34" charset="0"/>
                  </a:rPr>
                  <a:t>HOW TO </a:t>
                </a:r>
                <a:br>
                  <a:rPr lang="en-GB" sz="1400" dirty="0" smtClean="0">
                    <a:solidFill>
                      <a:schemeClr val="tx2"/>
                    </a:solidFill>
                    <a:latin typeface="Source Sans Pro Black" panose="020B0803030403020204" pitchFamily="34" charset="0"/>
                  </a:rPr>
                </a:br>
                <a:r>
                  <a:rPr lang="en-GB" sz="1400" dirty="0" smtClean="0">
                    <a:solidFill>
                      <a:schemeClr val="tx2"/>
                    </a:solidFill>
                    <a:latin typeface="Source Sans Pro Black" panose="020B0803030403020204" pitchFamily="34" charset="0"/>
                  </a:rPr>
                  <a:t>FIX HPA AXIS DYSFUNCTION</a:t>
                </a:r>
                <a:endParaRPr lang="en-GB" sz="1400" dirty="0">
                  <a:solidFill>
                    <a:schemeClr val="tx2"/>
                  </a:solidFill>
                  <a:latin typeface="Source Sans Pro Black" panose="020B0803030403020204" pitchFamily="34" charset="0"/>
                </a:endParaRPr>
              </a:p>
            </p:txBody>
          </p:sp>
        </p:grpSp>
      </p:grpSp>
      <p:grpSp>
        <p:nvGrpSpPr>
          <p:cNvPr id="17" name="Group 16"/>
          <p:cNvGrpSpPr/>
          <p:nvPr/>
        </p:nvGrpSpPr>
        <p:grpSpPr>
          <a:xfrm>
            <a:off x="5868144" y="1350219"/>
            <a:ext cx="2497376" cy="3650263"/>
            <a:chOff x="5603016" y="1350219"/>
            <a:chExt cx="1993320" cy="2913515"/>
          </a:xfrm>
        </p:grpSpPr>
        <p:sp>
          <p:nvSpPr>
            <p:cNvPr id="5" name="Round Diagonal Corner Rectangle 4"/>
            <p:cNvSpPr/>
            <p:nvPr/>
          </p:nvSpPr>
          <p:spPr>
            <a:xfrm>
              <a:off x="5603016" y="1350219"/>
              <a:ext cx="1993320" cy="1993320"/>
            </a:xfrm>
            <a:prstGeom prst="round2DiagRect">
              <a:avLst/>
            </a:prstGeom>
            <a:solidFill>
              <a:srgbClr val="FFFFFF">
                <a:alpha val="85000"/>
              </a:srgb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p:cNvSpPr txBox="1">
              <a:spLocks/>
            </p:cNvSpPr>
            <p:nvPr/>
          </p:nvSpPr>
          <p:spPr>
            <a:xfrm>
              <a:off x="5697385" y="1374771"/>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bg2">
                      <a:lumMod val="90000"/>
                    </a:schemeClr>
                  </a:solidFill>
                  <a:latin typeface="Source Sans Pro Black" panose="020B0803030403020204" pitchFamily="34" charset="0"/>
                </a:rPr>
                <a:t>3</a:t>
              </a:r>
              <a:endParaRPr lang="en-GB" sz="5400" dirty="0">
                <a:solidFill>
                  <a:schemeClr val="bg2">
                    <a:lumMod val="90000"/>
                  </a:schemeClr>
                </a:solidFill>
                <a:latin typeface="Source Sans Pro Black" panose="020B0803030403020204" pitchFamily="34" charset="0"/>
              </a:endParaRPr>
            </a:p>
          </p:txBody>
        </p:sp>
        <p:sp>
          <p:nvSpPr>
            <p:cNvPr id="14" name="Content Placeholder 2"/>
            <p:cNvSpPr txBox="1">
              <a:spLocks/>
            </p:cNvSpPr>
            <p:nvPr/>
          </p:nvSpPr>
          <p:spPr>
            <a:xfrm>
              <a:off x="5840436" y="2427734"/>
              <a:ext cx="1467868"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dirty="0" smtClean="0">
                  <a:solidFill>
                    <a:schemeClr val="tx2"/>
                  </a:solidFill>
                  <a:latin typeface="Source Sans Pro Black" panose="020B0803030403020204" pitchFamily="34" charset="0"/>
                </a:rPr>
                <a:t>HOW TO </a:t>
              </a:r>
              <a:br>
                <a:rPr lang="en-GB" sz="1400" dirty="0" smtClean="0">
                  <a:solidFill>
                    <a:schemeClr val="tx2"/>
                  </a:solidFill>
                  <a:latin typeface="Source Sans Pro Black" panose="020B0803030403020204" pitchFamily="34" charset="0"/>
                </a:rPr>
              </a:br>
              <a:r>
                <a:rPr lang="en-GB" sz="1400" dirty="0" smtClean="0">
                  <a:solidFill>
                    <a:schemeClr val="tx2"/>
                  </a:solidFill>
                  <a:latin typeface="Source Sans Pro Black" panose="020B0803030403020204" pitchFamily="34" charset="0"/>
                </a:rPr>
                <a:t>INCREASE YOUR BRAIN POWER</a:t>
              </a:r>
              <a:endParaRPr lang="en-GB" sz="1400" dirty="0">
                <a:solidFill>
                  <a:schemeClr val="tx2"/>
                </a:solidFill>
                <a:latin typeface="Source Sans Pro Black" panose="020B0803030403020204" pitchFamily="34" charset="0"/>
              </a:endParaRPr>
            </a:p>
          </p:txBody>
        </p:sp>
      </p:grpSp>
    </p:spTree>
    <p:extLst>
      <p:ext uri="{BB962C8B-B14F-4D97-AF65-F5344CB8AC3E}">
        <p14:creationId xmlns:p14="http://schemas.microsoft.com/office/powerpoint/2010/main" val="6972282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683568" y="1350219"/>
            <a:ext cx="2497376" cy="3650263"/>
            <a:chOff x="1210528" y="1350219"/>
            <a:chExt cx="1993320" cy="2913515"/>
          </a:xfrm>
        </p:grpSpPr>
        <p:sp>
          <p:nvSpPr>
            <p:cNvPr id="19" name="Round Diagonal Corner Rectangle 18"/>
            <p:cNvSpPr/>
            <p:nvPr/>
          </p:nvSpPr>
          <p:spPr>
            <a:xfrm>
              <a:off x="1210528" y="1350219"/>
              <a:ext cx="1993320" cy="1993320"/>
            </a:xfrm>
            <a:prstGeom prst="round2DiagRect">
              <a:avLst/>
            </a:prstGeom>
            <a:solidFill>
              <a:srgbClr val="FFFFFF">
                <a:alpha val="90000"/>
              </a:srgb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2"/>
            <p:cNvSpPr txBox="1">
              <a:spLocks/>
            </p:cNvSpPr>
            <p:nvPr/>
          </p:nvSpPr>
          <p:spPr>
            <a:xfrm>
              <a:off x="1284824" y="1392465"/>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bg2">
                      <a:lumMod val="90000"/>
                    </a:schemeClr>
                  </a:solidFill>
                  <a:latin typeface="Source Sans Pro Black" panose="020B0803030403020204" pitchFamily="34" charset="0"/>
                </a:rPr>
                <a:t>1</a:t>
              </a:r>
              <a:endParaRPr lang="en-GB" sz="5400" dirty="0">
                <a:solidFill>
                  <a:schemeClr val="bg2">
                    <a:lumMod val="90000"/>
                  </a:schemeClr>
                </a:solidFill>
                <a:latin typeface="Source Sans Pro Black" panose="020B0803030403020204" pitchFamily="34" charset="0"/>
              </a:endParaRPr>
            </a:p>
          </p:txBody>
        </p:sp>
        <p:sp>
          <p:nvSpPr>
            <p:cNvPr id="21" name="Content Placeholder 2"/>
            <p:cNvSpPr txBox="1">
              <a:spLocks/>
            </p:cNvSpPr>
            <p:nvPr/>
          </p:nvSpPr>
          <p:spPr>
            <a:xfrm>
              <a:off x="1449329" y="2427734"/>
              <a:ext cx="1600377"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dirty="0" smtClean="0">
                  <a:solidFill>
                    <a:schemeClr val="tx2"/>
                  </a:solidFill>
                  <a:latin typeface="Source Sans Pro Black" panose="020B0803030403020204" pitchFamily="34" charset="0"/>
                </a:rPr>
                <a:t>HOW </a:t>
              </a:r>
              <a:r>
                <a:rPr lang="en-GB" sz="1400" smtClean="0">
                  <a:solidFill>
                    <a:schemeClr val="tx2"/>
                  </a:solidFill>
                  <a:latin typeface="Source Sans Pro Black" panose="020B0803030403020204" pitchFamily="34" charset="0"/>
                </a:rPr>
                <a:t>TO </a:t>
              </a:r>
              <a:br>
                <a:rPr lang="en-GB" sz="1400" smtClean="0">
                  <a:solidFill>
                    <a:schemeClr val="tx2"/>
                  </a:solidFill>
                  <a:latin typeface="Source Sans Pro Black" panose="020B0803030403020204" pitchFamily="34" charset="0"/>
                </a:rPr>
              </a:br>
              <a:r>
                <a:rPr lang="en-GB" sz="1400" smtClean="0">
                  <a:solidFill>
                    <a:schemeClr val="tx2"/>
                  </a:solidFill>
                  <a:latin typeface="Source Sans Pro Black" panose="020B0803030403020204" pitchFamily="34" charset="0"/>
                </a:rPr>
                <a:t>FIX YOUR NEUROTRANSMITTERS</a:t>
              </a:r>
              <a:endParaRPr lang="en-GB" sz="1400" dirty="0">
                <a:solidFill>
                  <a:schemeClr val="tx2"/>
                </a:solidFill>
                <a:latin typeface="Source Sans Pro Black" panose="020B0803030403020204" pitchFamily="34" charset="0"/>
              </a:endParaRPr>
            </a:p>
          </p:txBody>
        </p:sp>
      </p:grpSp>
      <p:grpSp>
        <p:nvGrpSpPr>
          <p:cNvPr id="22" name="Group 21"/>
          <p:cNvGrpSpPr/>
          <p:nvPr/>
        </p:nvGrpSpPr>
        <p:grpSpPr>
          <a:xfrm>
            <a:off x="3275856" y="1350220"/>
            <a:ext cx="2497376" cy="3650262"/>
            <a:chOff x="3419872" y="1350220"/>
            <a:chExt cx="1993320" cy="2913514"/>
          </a:xfrm>
        </p:grpSpPr>
        <p:sp>
          <p:nvSpPr>
            <p:cNvPr id="23" name="Round Diagonal Corner Rectangle 22"/>
            <p:cNvSpPr/>
            <p:nvPr/>
          </p:nvSpPr>
          <p:spPr>
            <a:xfrm rot="16200000">
              <a:off x="3419872" y="1350220"/>
              <a:ext cx="1993320" cy="1993320"/>
            </a:xfrm>
            <a:prstGeom prst="round2DiagRect">
              <a:avLst/>
            </a:prstGeom>
            <a:solidFill>
              <a:schemeClr val="accent1"/>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grpSp>
          <p:nvGrpSpPr>
            <p:cNvPr id="24" name="Group 23"/>
            <p:cNvGrpSpPr/>
            <p:nvPr/>
          </p:nvGrpSpPr>
          <p:grpSpPr>
            <a:xfrm>
              <a:off x="3491881" y="1374771"/>
              <a:ext cx="1728191" cy="2888963"/>
              <a:chOff x="3491881" y="1374771"/>
              <a:chExt cx="1728191" cy="2888963"/>
            </a:xfrm>
          </p:grpSpPr>
          <p:sp>
            <p:nvSpPr>
              <p:cNvPr id="25" name="Content Placeholder 2"/>
              <p:cNvSpPr txBox="1">
                <a:spLocks/>
              </p:cNvSpPr>
              <p:nvPr/>
            </p:nvSpPr>
            <p:spPr>
              <a:xfrm>
                <a:off x="3491881" y="1374771"/>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bg2">
                        <a:lumMod val="90000"/>
                      </a:schemeClr>
                    </a:solidFill>
                    <a:latin typeface="Source Sans Pro Black" panose="020B0803030403020204" pitchFamily="34" charset="0"/>
                  </a:rPr>
                  <a:t>2</a:t>
                </a:r>
                <a:endParaRPr lang="en-GB" sz="5400" dirty="0">
                  <a:solidFill>
                    <a:schemeClr val="bg2">
                      <a:lumMod val="90000"/>
                    </a:schemeClr>
                  </a:solidFill>
                  <a:latin typeface="Source Sans Pro Black" panose="020B0803030403020204" pitchFamily="34" charset="0"/>
                </a:endParaRPr>
              </a:p>
            </p:txBody>
          </p:sp>
          <p:sp>
            <p:nvSpPr>
              <p:cNvPr id="26" name="Content Placeholder 2"/>
              <p:cNvSpPr txBox="1">
                <a:spLocks/>
              </p:cNvSpPr>
              <p:nvPr/>
            </p:nvSpPr>
            <p:spPr>
              <a:xfrm>
                <a:off x="3647340" y="2427734"/>
                <a:ext cx="1572732"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dirty="0" smtClean="0">
                    <a:solidFill>
                      <a:srgbClr val="FFFFFF"/>
                    </a:solidFill>
                    <a:latin typeface="Source Sans Pro Black" panose="020B0803030403020204" pitchFamily="34" charset="0"/>
                  </a:rPr>
                  <a:t>HOW TO </a:t>
                </a:r>
                <a:br>
                  <a:rPr lang="en-GB" sz="1400" dirty="0" smtClean="0">
                    <a:solidFill>
                      <a:srgbClr val="FFFFFF"/>
                    </a:solidFill>
                    <a:latin typeface="Source Sans Pro Black" panose="020B0803030403020204" pitchFamily="34" charset="0"/>
                  </a:rPr>
                </a:br>
                <a:r>
                  <a:rPr lang="en-GB" sz="1400" dirty="0" smtClean="0">
                    <a:solidFill>
                      <a:srgbClr val="FFFFFF"/>
                    </a:solidFill>
                    <a:latin typeface="Source Sans Pro Black" panose="020B0803030403020204" pitchFamily="34" charset="0"/>
                  </a:rPr>
                  <a:t>FIX HPA AXIS DYSFUNCTION</a:t>
                </a:r>
                <a:endParaRPr lang="en-GB" sz="1400" dirty="0">
                  <a:solidFill>
                    <a:srgbClr val="FFFFFF"/>
                  </a:solidFill>
                  <a:latin typeface="Source Sans Pro Black" panose="020B0803030403020204" pitchFamily="34" charset="0"/>
                </a:endParaRPr>
              </a:p>
            </p:txBody>
          </p:sp>
        </p:grpSp>
      </p:grpSp>
      <p:grpSp>
        <p:nvGrpSpPr>
          <p:cNvPr id="27" name="Group 26"/>
          <p:cNvGrpSpPr/>
          <p:nvPr/>
        </p:nvGrpSpPr>
        <p:grpSpPr>
          <a:xfrm>
            <a:off x="5868144" y="1350219"/>
            <a:ext cx="2497376" cy="3650263"/>
            <a:chOff x="5603016" y="1350219"/>
            <a:chExt cx="1993320" cy="2913515"/>
          </a:xfrm>
        </p:grpSpPr>
        <p:sp>
          <p:nvSpPr>
            <p:cNvPr id="28" name="Round Diagonal Corner Rectangle 27"/>
            <p:cNvSpPr/>
            <p:nvPr/>
          </p:nvSpPr>
          <p:spPr>
            <a:xfrm>
              <a:off x="5603016" y="1350219"/>
              <a:ext cx="1993320" cy="1993320"/>
            </a:xfrm>
            <a:prstGeom prst="round2DiagRect">
              <a:avLst/>
            </a:prstGeom>
            <a:solidFill>
              <a:srgbClr val="FFFFFF">
                <a:alpha val="85000"/>
              </a:srgb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ontent Placeholder 2"/>
            <p:cNvSpPr txBox="1">
              <a:spLocks/>
            </p:cNvSpPr>
            <p:nvPr/>
          </p:nvSpPr>
          <p:spPr>
            <a:xfrm>
              <a:off x="5697385" y="1374771"/>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bg2">
                      <a:lumMod val="90000"/>
                    </a:schemeClr>
                  </a:solidFill>
                  <a:latin typeface="Source Sans Pro Black" panose="020B0803030403020204" pitchFamily="34" charset="0"/>
                </a:rPr>
                <a:t>3</a:t>
              </a:r>
              <a:endParaRPr lang="en-GB" sz="5400" dirty="0">
                <a:solidFill>
                  <a:schemeClr val="bg2">
                    <a:lumMod val="90000"/>
                  </a:schemeClr>
                </a:solidFill>
                <a:latin typeface="Source Sans Pro Black" panose="020B0803030403020204" pitchFamily="34" charset="0"/>
              </a:endParaRPr>
            </a:p>
          </p:txBody>
        </p:sp>
        <p:sp>
          <p:nvSpPr>
            <p:cNvPr id="30" name="Content Placeholder 2"/>
            <p:cNvSpPr txBox="1">
              <a:spLocks/>
            </p:cNvSpPr>
            <p:nvPr/>
          </p:nvSpPr>
          <p:spPr>
            <a:xfrm>
              <a:off x="5840436" y="2427734"/>
              <a:ext cx="1467868"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dirty="0" smtClean="0">
                  <a:solidFill>
                    <a:schemeClr val="tx2"/>
                  </a:solidFill>
                  <a:latin typeface="Source Sans Pro Black" panose="020B0803030403020204" pitchFamily="34" charset="0"/>
                </a:rPr>
                <a:t>HOW TO INCREASE YOUR BRAIN POWER</a:t>
              </a:r>
              <a:endParaRPr lang="en-GB" sz="1400" dirty="0">
                <a:solidFill>
                  <a:schemeClr val="tx2"/>
                </a:solidFill>
                <a:latin typeface="Source Sans Pro Black" panose="020B0803030403020204" pitchFamily="34" charset="0"/>
              </a:endParaRPr>
            </a:p>
          </p:txBody>
        </p:sp>
      </p:grpSp>
    </p:spTree>
    <p:extLst>
      <p:ext uri="{BB962C8B-B14F-4D97-AF65-F5344CB8AC3E}">
        <p14:creationId xmlns:p14="http://schemas.microsoft.com/office/powerpoint/2010/main" val="297426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anim calcmode="lin" valueType="num">
                                      <p:cBhvr>
                                        <p:cTn id="15" dur="500" fill="hold"/>
                                        <p:tgtEl>
                                          <p:spTgt spid="22"/>
                                        </p:tgtEl>
                                        <p:attrNameLst>
                                          <p:attrName>ppt_x</p:attrName>
                                        </p:attrNameLst>
                                      </p:cBhvr>
                                      <p:tavLst>
                                        <p:tav tm="0">
                                          <p:val>
                                            <p:strVal val="#ppt_x"/>
                                          </p:val>
                                        </p:tav>
                                        <p:tav tm="100000">
                                          <p:val>
                                            <p:strVal val="#ppt_x"/>
                                          </p:val>
                                        </p:tav>
                                      </p:tavLst>
                                    </p:anim>
                                    <p:anim calcmode="lin" valueType="num">
                                      <p:cBhvr>
                                        <p:cTn id="1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anim calcmode="lin" valueType="num">
                                      <p:cBhvr>
                                        <p:cTn id="22" dur="500" fill="hold"/>
                                        <p:tgtEl>
                                          <p:spTgt spid="27"/>
                                        </p:tgtEl>
                                        <p:attrNameLst>
                                          <p:attrName>ppt_x</p:attrName>
                                        </p:attrNameLst>
                                      </p:cBhvr>
                                      <p:tavLst>
                                        <p:tav tm="0">
                                          <p:val>
                                            <p:strVal val="#ppt_x"/>
                                          </p:val>
                                        </p:tav>
                                        <p:tav tm="100000">
                                          <p:val>
                                            <p:strVal val="#ppt_x"/>
                                          </p:val>
                                        </p:tav>
                                      </p:tavLst>
                                    </p:anim>
                                    <p:anim calcmode="lin" valueType="num">
                                      <p:cBhvr>
                                        <p:cTn id="2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92"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40000" y="432000"/>
            <a:ext cx="8229600" cy="857250"/>
          </a:xfrm>
          <a:effectLst>
            <a:outerShdw blurRad="50800" dist="25400" dir="2700000" algn="ctr" rotWithShape="0">
              <a:srgbClr val="000000">
                <a:alpha val="10000"/>
              </a:srgbClr>
            </a:outerShdw>
          </a:effectLst>
        </p:spPr>
        <p:txBody>
          <a:bodyPr lIns="0" tIns="0" rIns="0" bIns="0" anchor="t" anchorCtr="0">
            <a:normAutofit/>
          </a:bodyPr>
          <a:lstStyle/>
          <a:p>
            <a:r>
              <a:rPr lang="en-GB" sz="2800" dirty="0" smtClean="0">
                <a:solidFill>
                  <a:schemeClr val="accent1"/>
                </a:solidFill>
                <a:latin typeface="Source Sans Pro Black" panose="020B0803030403020204" pitchFamily="34" charset="0"/>
              </a:rPr>
              <a:t>WHAT IS HPA AXIS DYSFUNCTION?</a:t>
            </a:r>
            <a:endParaRPr lang="en-GB" sz="2800" dirty="0">
              <a:solidFill>
                <a:schemeClr val="accent1"/>
              </a:solidFill>
              <a:latin typeface="Source Sans Pro Black" panose="020B0803030403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419622"/>
            <a:ext cx="3051627" cy="3240360"/>
          </a:xfrm>
          <a:prstGeom prst="rect">
            <a:avLst/>
          </a:prstGeom>
        </p:spPr>
      </p:pic>
      <p:sp>
        <p:nvSpPr>
          <p:cNvPr id="4" name="Rectangle 3"/>
          <p:cNvSpPr/>
          <p:nvPr/>
        </p:nvSpPr>
        <p:spPr>
          <a:xfrm>
            <a:off x="540000" y="1581636"/>
            <a:ext cx="3743968" cy="1969770"/>
          </a:xfrm>
          <a:prstGeom prst="rect">
            <a:avLst/>
          </a:prstGeom>
        </p:spPr>
        <p:txBody>
          <a:bodyPr wrap="square" lIns="0" tIns="0" rIns="0" bIns="0">
            <a:spAutoFit/>
          </a:bodyPr>
          <a:lstStyle/>
          <a:p>
            <a:pPr marL="285750" indent="-285750">
              <a:buFont typeface="Arial" panose="020B0604020202020204" pitchFamily="34" charset="0"/>
              <a:buChar char="•"/>
            </a:pPr>
            <a:r>
              <a:rPr lang="en-GB" sz="1600" dirty="0">
                <a:latin typeface="Source Sans Pro Semibold" panose="020B0603030403020204" pitchFamily="34" charset="0"/>
              </a:rPr>
              <a:t>The HPA axis includes hypothalamus, the pituitary and the adrenal</a:t>
            </a:r>
          </a:p>
          <a:p>
            <a:pPr marL="285750" indent="-285750">
              <a:buFont typeface="Arial" panose="020B0604020202020204" pitchFamily="34" charset="0"/>
              <a:buChar char="•"/>
            </a:pPr>
            <a:endParaRPr lang="en-GB" sz="1600" dirty="0">
              <a:latin typeface="Source Sans Pro Semibold" panose="020B0603030403020204" pitchFamily="34" charset="0"/>
            </a:endParaRPr>
          </a:p>
          <a:p>
            <a:pPr marL="285750" indent="-285750">
              <a:buFont typeface="Arial" panose="020B0604020202020204" pitchFamily="34" charset="0"/>
              <a:buChar char="•"/>
            </a:pPr>
            <a:r>
              <a:rPr lang="en-GB" sz="1600" dirty="0">
                <a:latin typeface="Source Sans Pro Semibold" panose="020B0603030403020204" pitchFamily="34" charset="0"/>
              </a:rPr>
              <a:t>These  regulate functions such as </a:t>
            </a:r>
            <a:r>
              <a:rPr lang="en-GB" sz="1600" dirty="0" smtClean="0">
                <a:latin typeface="Source Sans Pro Semibold" panose="020B0603030403020204" pitchFamily="34" charset="0"/>
              </a:rPr>
              <a:t/>
            </a:r>
            <a:br>
              <a:rPr lang="en-GB" sz="1600" dirty="0" smtClean="0">
                <a:latin typeface="Source Sans Pro Semibold" panose="020B0603030403020204" pitchFamily="34" charset="0"/>
              </a:rPr>
            </a:br>
            <a:r>
              <a:rPr lang="en-GB" sz="1600" dirty="0" smtClean="0">
                <a:latin typeface="Source Sans Pro Semibold" panose="020B0603030403020204" pitchFamily="34" charset="0"/>
              </a:rPr>
              <a:t>stress </a:t>
            </a:r>
            <a:r>
              <a:rPr lang="en-GB" sz="1600" dirty="0">
                <a:latin typeface="Source Sans Pro Semibold" panose="020B0603030403020204" pitchFamily="34" charset="0"/>
              </a:rPr>
              <a:t>response, mood, digestion, immune system, libido, metabolism </a:t>
            </a:r>
            <a:r>
              <a:rPr lang="en-GB" sz="1600" dirty="0" smtClean="0">
                <a:latin typeface="Source Sans Pro Semibold" panose="020B0603030403020204" pitchFamily="34" charset="0"/>
              </a:rPr>
              <a:t>and energy levels</a:t>
            </a:r>
            <a:endParaRPr lang="en-GB" sz="1600" dirty="0">
              <a:latin typeface="Source Sans Pro Semibold" panose="020B0603030403020204" pitchFamily="34" charset="0"/>
            </a:endParaRPr>
          </a:p>
          <a:p>
            <a:endParaRPr lang="en-GB" sz="1600" dirty="0">
              <a:latin typeface="Source Sans Pro Semibold" panose="020B0603030403020204" pitchFamily="34" charset="0"/>
            </a:endParaRPr>
          </a:p>
        </p:txBody>
      </p:sp>
    </p:spTree>
    <p:extLst>
      <p:ext uri="{BB962C8B-B14F-4D97-AF65-F5344CB8AC3E}">
        <p14:creationId xmlns:p14="http://schemas.microsoft.com/office/powerpoint/2010/main" val="238359807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92"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40000" y="432000"/>
            <a:ext cx="8229600" cy="857250"/>
          </a:xfrm>
          <a:effectLst>
            <a:outerShdw blurRad="50800" dist="25400" dir="2700000" algn="ctr" rotWithShape="0">
              <a:srgbClr val="000000">
                <a:alpha val="10000"/>
              </a:srgbClr>
            </a:outerShdw>
          </a:effectLst>
        </p:spPr>
        <p:txBody>
          <a:bodyPr lIns="0" tIns="0" rIns="0" bIns="0" anchor="t" anchorCtr="0">
            <a:normAutofit/>
          </a:bodyPr>
          <a:lstStyle/>
          <a:p>
            <a:r>
              <a:rPr lang="en-GB" sz="2800" dirty="0" smtClean="0">
                <a:solidFill>
                  <a:schemeClr val="accent1"/>
                </a:solidFill>
                <a:latin typeface="Source Sans Pro Black" panose="020B0803030403020204" pitchFamily="34" charset="0"/>
              </a:rPr>
              <a:t>WHAT IS HPA AXIS DYSFUNCTION?</a:t>
            </a:r>
            <a:endParaRPr lang="en-GB" sz="2800" dirty="0">
              <a:solidFill>
                <a:schemeClr val="accent1"/>
              </a:solidFill>
              <a:latin typeface="Source Sans Pro Black" panose="020B0803030403020204" pitchFamily="34" charset="0"/>
            </a:endParaRPr>
          </a:p>
        </p:txBody>
      </p:sp>
      <p:sp>
        <p:nvSpPr>
          <p:cNvPr id="4" name="Rectangle 3"/>
          <p:cNvSpPr/>
          <p:nvPr/>
        </p:nvSpPr>
        <p:spPr>
          <a:xfrm>
            <a:off x="540000" y="1581636"/>
            <a:ext cx="4896096" cy="2708434"/>
          </a:xfrm>
          <a:prstGeom prst="rect">
            <a:avLst/>
          </a:prstGeom>
        </p:spPr>
        <p:txBody>
          <a:bodyPr wrap="square" lIns="0" tIns="0" rIns="0" bIns="0">
            <a:spAutoFit/>
          </a:bodyPr>
          <a:lstStyle/>
          <a:p>
            <a:pPr marL="285750" indent="-285750">
              <a:buFont typeface="Arial" panose="020B0604020202020204" pitchFamily="34" charset="0"/>
              <a:buChar char="•"/>
            </a:pPr>
            <a:r>
              <a:rPr lang="en-GB" sz="1600" dirty="0" smtClean="0">
                <a:latin typeface="Source Sans Pro Semibold" panose="020B0603030403020204" pitchFamily="34" charset="0"/>
              </a:rPr>
              <a:t>CRH, ACTH, </a:t>
            </a:r>
            <a:r>
              <a:rPr lang="en-GB" sz="1600" dirty="0">
                <a:latin typeface="Source Sans Pro Semibold" panose="020B0603030403020204" pitchFamily="34" charset="0"/>
              </a:rPr>
              <a:t>Glucocorticoids and Cortisol</a:t>
            </a:r>
          </a:p>
          <a:p>
            <a:pPr marL="285750" indent="-285750">
              <a:buFont typeface="Arial" panose="020B0604020202020204" pitchFamily="34" charset="0"/>
              <a:buChar char="•"/>
            </a:pPr>
            <a:endParaRPr lang="en-GB" sz="1600" dirty="0">
              <a:latin typeface="Source Sans Pro Semibold" panose="020B0603030403020204" pitchFamily="34" charset="0"/>
            </a:endParaRPr>
          </a:p>
          <a:p>
            <a:pPr marL="285750" indent="-285750">
              <a:buFont typeface="Arial" panose="020B0604020202020204" pitchFamily="34" charset="0"/>
              <a:buChar char="•"/>
            </a:pPr>
            <a:r>
              <a:rPr lang="en-GB" sz="1600" dirty="0">
                <a:latin typeface="Source Sans Pro Semibold" panose="020B0603030403020204" pitchFamily="34" charset="0"/>
              </a:rPr>
              <a:t>HPA axis operates on feedback loops</a:t>
            </a:r>
          </a:p>
          <a:p>
            <a:pPr marL="285750" indent="-285750">
              <a:buFont typeface="Arial" panose="020B0604020202020204" pitchFamily="34" charset="0"/>
              <a:buChar char="•"/>
            </a:pPr>
            <a:endParaRPr lang="en-GB" sz="1600" dirty="0">
              <a:latin typeface="Source Sans Pro Semibold" panose="020B0603030403020204" pitchFamily="34" charset="0"/>
            </a:endParaRPr>
          </a:p>
          <a:p>
            <a:pPr marL="285750" indent="-285750">
              <a:buFont typeface="Arial" panose="020B0604020202020204" pitchFamily="34" charset="0"/>
              <a:buChar char="•"/>
            </a:pPr>
            <a:r>
              <a:rPr lang="en-GB" sz="1600" dirty="0">
                <a:latin typeface="Source Sans Pro Semibold" panose="020B0603030403020204" pitchFamily="34" charset="0"/>
              </a:rPr>
              <a:t>When Cortisol and Norepinephrine are chronically overproduced, the HPA axis </a:t>
            </a:r>
            <a:r>
              <a:rPr lang="en-GB" sz="1600" dirty="0" smtClean="0">
                <a:latin typeface="Source Sans Pro Semibold" panose="020B0603030403020204" pitchFamily="34" charset="0"/>
              </a:rPr>
              <a:t>becomes </a:t>
            </a:r>
            <a:r>
              <a:rPr lang="en-GB" sz="1600" dirty="0">
                <a:latin typeface="Source Sans Pro Semibold" panose="020B0603030403020204" pitchFamily="34" charset="0"/>
              </a:rPr>
              <a:t>desensitized </a:t>
            </a:r>
          </a:p>
          <a:p>
            <a:pPr marL="285750" indent="-285750">
              <a:buFont typeface="Arial" panose="020B0604020202020204" pitchFamily="34" charset="0"/>
              <a:buChar char="•"/>
            </a:pPr>
            <a:endParaRPr lang="en-GB" sz="1600" dirty="0">
              <a:latin typeface="Source Sans Pro Semibold" panose="020B0603030403020204" pitchFamily="34" charset="0"/>
            </a:endParaRPr>
          </a:p>
          <a:p>
            <a:pPr marL="285750" indent="-285750">
              <a:buFont typeface="Arial" panose="020B0604020202020204" pitchFamily="34" charset="0"/>
              <a:buChar char="•"/>
            </a:pPr>
            <a:r>
              <a:rPr lang="en-GB" sz="1600" dirty="0">
                <a:latin typeface="Source Sans Pro Semibold" panose="020B0603030403020204" pitchFamily="34" charset="0"/>
              </a:rPr>
              <a:t>HPA axis dysregulation is 100% linked to neurotransmitter imbalance</a:t>
            </a:r>
          </a:p>
          <a:p>
            <a:pPr marL="285750" indent="-285750">
              <a:buFont typeface="Arial" panose="020B0604020202020204" pitchFamily="34" charset="0"/>
              <a:buChar char="•"/>
            </a:pPr>
            <a:endParaRPr lang="en-GB" sz="1600" dirty="0">
              <a:latin typeface="Source Sans Pro Semibold" panose="020B0603030403020204" pitchFamily="34" charset="0"/>
            </a:endParaRPr>
          </a:p>
          <a:p>
            <a:pPr marL="285750" indent="-285750">
              <a:buFont typeface="Arial" panose="020B0604020202020204" pitchFamily="34" charset="0"/>
              <a:buChar char="•"/>
            </a:pPr>
            <a:endParaRPr lang="en-GB" sz="1600" dirty="0">
              <a:latin typeface="Source Sans Pro Semibold" panose="020B0603030403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275606"/>
            <a:ext cx="2265804" cy="3041979"/>
          </a:xfrm>
          <a:prstGeom prst="rect">
            <a:avLst/>
          </a:prstGeom>
        </p:spPr>
      </p:pic>
    </p:spTree>
    <p:extLst>
      <p:ext uri="{BB962C8B-B14F-4D97-AF65-F5344CB8AC3E}">
        <p14:creationId xmlns:p14="http://schemas.microsoft.com/office/powerpoint/2010/main" val="321705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492"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9144000"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4 WAYS TO FIX </a:t>
            </a:r>
            <a:r>
              <a:rPr lang="en-GB" sz="2800" dirty="0" smtClean="0">
                <a:solidFill>
                  <a:schemeClr val="bg1"/>
                </a:solidFill>
                <a:latin typeface="Source Sans Pro Black" panose="020B0803030403020204" pitchFamily="34" charset="0"/>
              </a:rPr>
              <a:t>HPA AXIS </a:t>
            </a:r>
            <a:r>
              <a:rPr lang="en-GB" sz="2800" dirty="0" smtClean="0">
                <a:solidFill>
                  <a:schemeClr val="bg1"/>
                </a:solidFill>
                <a:latin typeface="Source Sans Pro Black" panose="020B0803030403020204" pitchFamily="34" charset="0"/>
              </a:rPr>
              <a:t>DYSFUNCTION</a:t>
            </a:r>
          </a:p>
          <a:p>
            <a:pPr algn="l"/>
            <a:endParaRPr lang="en-GB" sz="2800" dirty="0">
              <a:solidFill>
                <a:schemeClr val="bg1"/>
              </a:solidFill>
              <a:latin typeface="Source Sans Pro Black" panose="020B0803030403020204" pitchFamily="34" charset="0"/>
            </a:endParaRPr>
          </a:p>
        </p:txBody>
      </p:sp>
      <p:grpSp>
        <p:nvGrpSpPr>
          <p:cNvPr id="2" name="Group 1"/>
          <p:cNvGrpSpPr/>
          <p:nvPr/>
        </p:nvGrpSpPr>
        <p:grpSpPr>
          <a:xfrm>
            <a:off x="1791920" y="1923678"/>
            <a:ext cx="1080000" cy="1642738"/>
            <a:chOff x="1791920" y="1923678"/>
            <a:chExt cx="1080000" cy="1642738"/>
          </a:xfrm>
        </p:grpSpPr>
        <p:sp>
          <p:nvSpPr>
            <p:cNvPr id="4" name="Round Diagonal Corner Rectangle 3"/>
            <p:cNvSpPr/>
            <p:nvPr/>
          </p:nvSpPr>
          <p:spPr>
            <a:xfrm>
              <a:off x="1791920" y="1927703"/>
              <a:ext cx="970198" cy="970198"/>
            </a:xfrm>
            <a:prstGeom prst="round2DiagRect">
              <a:avLst/>
            </a:prstGeom>
            <a:solidFill>
              <a:schemeClr val="bg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1899235" y="1923678"/>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accent1"/>
                  </a:solidFill>
                  <a:latin typeface="Source Sans Pro Black" panose="020B0803030403020204" pitchFamily="34" charset="0"/>
                </a:rPr>
                <a:t>1</a:t>
              </a:r>
              <a:endParaRPr lang="en-GB" sz="5400" dirty="0">
                <a:solidFill>
                  <a:schemeClr val="accent1"/>
                </a:solidFill>
                <a:latin typeface="Source Sans Pro Black" panose="020B0803030403020204" pitchFamily="34" charset="0"/>
              </a:endParaRPr>
            </a:p>
          </p:txBody>
        </p:sp>
        <p:sp>
          <p:nvSpPr>
            <p:cNvPr id="29" name="Content Placeholder 2"/>
            <p:cNvSpPr txBox="1">
              <a:spLocks/>
            </p:cNvSpPr>
            <p:nvPr/>
          </p:nvSpPr>
          <p:spPr>
            <a:xfrm>
              <a:off x="1791920" y="2990416"/>
              <a:ext cx="1080000"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DESTRESS</a:t>
              </a:r>
              <a:endParaRPr lang="en-GB" sz="1000" dirty="0">
                <a:latin typeface="Source Sans Pro Black" panose="020B0803030403020204" pitchFamily="34" charset="0"/>
              </a:endParaRPr>
            </a:p>
          </p:txBody>
        </p:sp>
      </p:grpSp>
      <p:grpSp>
        <p:nvGrpSpPr>
          <p:cNvPr id="3" name="Group 2"/>
          <p:cNvGrpSpPr/>
          <p:nvPr/>
        </p:nvGrpSpPr>
        <p:grpSpPr>
          <a:xfrm>
            <a:off x="3186836" y="1905597"/>
            <a:ext cx="1080000" cy="1674265"/>
            <a:chOff x="3186836" y="1905597"/>
            <a:chExt cx="1080000" cy="1674265"/>
          </a:xfrm>
        </p:grpSpPr>
        <p:sp>
          <p:nvSpPr>
            <p:cNvPr id="5" name="Round Diagonal Corner Rectangle 4"/>
            <p:cNvSpPr/>
            <p:nvPr/>
          </p:nvSpPr>
          <p:spPr>
            <a:xfrm rot="16200000">
              <a:off x="3186836" y="1905597"/>
              <a:ext cx="970198" cy="970198"/>
            </a:xfrm>
            <a:prstGeom prst="round2DiagRect">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sp>
          <p:nvSpPr>
            <p:cNvPr id="21" name="Content Placeholder 2"/>
            <p:cNvSpPr txBox="1">
              <a:spLocks/>
            </p:cNvSpPr>
            <p:nvPr/>
          </p:nvSpPr>
          <p:spPr>
            <a:xfrm>
              <a:off x="3272967" y="1923678"/>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accent1"/>
                  </a:solidFill>
                  <a:latin typeface="Source Sans Pro Black" panose="020B0803030403020204" pitchFamily="34" charset="0"/>
                </a:rPr>
                <a:t>2</a:t>
              </a:r>
              <a:endParaRPr lang="en-GB" sz="5400" dirty="0">
                <a:solidFill>
                  <a:schemeClr val="accent1"/>
                </a:solidFill>
                <a:latin typeface="Source Sans Pro Black" panose="020B0803030403020204" pitchFamily="34" charset="0"/>
              </a:endParaRPr>
            </a:p>
          </p:txBody>
        </p:sp>
        <p:sp>
          <p:nvSpPr>
            <p:cNvPr id="30" name="Content Placeholder 2"/>
            <p:cNvSpPr txBox="1">
              <a:spLocks/>
            </p:cNvSpPr>
            <p:nvPr/>
          </p:nvSpPr>
          <p:spPr>
            <a:xfrm>
              <a:off x="3186836" y="3003862"/>
              <a:ext cx="1080000"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AVOID EXCESSIVE EXERCISE</a:t>
              </a:r>
            </a:p>
            <a:p>
              <a:pPr marL="0" indent="0">
                <a:buNone/>
              </a:pPr>
              <a:endParaRPr lang="en-GB" sz="1000" dirty="0">
                <a:latin typeface="Source Sans Pro Black" panose="020B0803030403020204" pitchFamily="34" charset="0"/>
              </a:endParaRPr>
            </a:p>
          </p:txBody>
        </p:sp>
      </p:grpSp>
      <p:grpSp>
        <p:nvGrpSpPr>
          <p:cNvPr id="10" name="Group 9"/>
          <p:cNvGrpSpPr/>
          <p:nvPr/>
        </p:nvGrpSpPr>
        <p:grpSpPr>
          <a:xfrm>
            <a:off x="4563494" y="1905597"/>
            <a:ext cx="1080000" cy="1660818"/>
            <a:chOff x="4563494" y="1905597"/>
            <a:chExt cx="1080000" cy="1660818"/>
          </a:xfrm>
        </p:grpSpPr>
        <p:sp>
          <p:nvSpPr>
            <p:cNvPr id="8" name="Round Diagonal Corner Rectangle 7"/>
            <p:cNvSpPr/>
            <p:nvPr/>
          </p:nvSpPr>
          <p:spPr>
            <a:xfrm>
              <a:off x="4563494" y="1905597"/>
              <a:ext cx="970198" cy="970198"/>
            </a:xfrm>
            <a:prstGeom prst="round2DiagRect">
              <a:avLst/>
            </a:prstGeom>
            <a:solidFill>
              <a:schemeClr val="bg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p:nvSpPr>
          <p:spPr>
            <a:xfrm>
              <a:off x="4662606" y="1923678"/>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accent1"/>
                  </a:solidFill>
                  <a:latin typeface="Source Sans Pro Black" panose="020B0803030403020204" pitchFamily="34" charset="0"/>
                </a:rPr>
                <a:t>3</a:t>
              </a:r>
              <a:endParaRPr lang="en-GB" sz="5400" dirty="0">
                <a:solidFill>
                  <a:schemeClr val="accent1"/>
                </a:solidFill>
                <a:latin typeface="Source Sans Pro Black" panose="020B0803030403020204" pitchFamily="34" charset="0"/>
              </a:endParaRPr>
            </a:p>
          </p:txBody>
        </p:sp>
        <p:sp>
          <p:nvSpPr>
            <p:cNvPr id="31" name="Content Placeholder 2"/>
            <p:cNvSpPr txBox="1">
              <a:spLocks/>
            </p:cNvSpPr>
            <p:nvPr/>
          </p:nvSpPr>
          <p:spPr>
            <a:xfrm>
              <a:off x="4563494" y="2990415"/>
              <a:ext cx="1080000"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SHUT DOWN INFLAMMATION</a:t>
              </a:r>
            </a:p>
            <a:p>
              <a:pPr marL="0" indent="0">
                <a:buNone/>
              </a:pPr>
              <a:endParaRPr lang="en-GB" sz="1000" dirty="0">
                <a:latin typeface="Source Sans Pro Black" panose="020B0803030403020204" pitchFamily="34" charset="0"/>
              </a:endParaRPr>
            </a:p>
          </p:txBody>
        </p:sp>
      </p:grpSp>
      <p:grpSp>
        <p:nvGrpSpPr>
          <p:cNvPr id="11" name="Group 10"/>
          <p:cNvGrpSpPr/>
          <p:nvPr/>
        </p:nvGrpSpPr>
        <p:grpSpPr>
          <a:xfrm>
            <a:off x="5940152" y="1894635"/>
            <a:ext cx="1080000" cy="1671780"/>
            <a:chOff x="5940152" y="1894635"/>
            <a:chExt cx="1080000" cy="1671780"/>
          </a:xfrm>
        </p:grpSpPr>
        <p:sp>
          <p:nvSpPr>
            <p:cNvPr id="9" name="Round Diagonal Corner Rectangle 8"/>
            <p:cNvSpPr/>
            <p:nvPr/>
          </p:nvSpPr>
          <p:spPr>
            <a:xfrm rot="16200000">
              <a:off x="5940152" y="1894636"/>
              <a:ext cx="970198" cy="970198"/>
            </a:xfrm>
            <a:prstGeom prst="round2DiagRect">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sp>
          <p:nvSpPr>
            <p:cNvPr id="23" name="Content Placeholder 2"/>
            <p:cNvSpPr txBox="1">
              <a:spLocks/>
            </p:cNvSpPr>
            <p:nvPr/>
          </p:nvSpPr>
          <p:spPr>
            <a:xfrm>
              <a:off x="6012161" y="1894635"/>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accent1"/>
                  </a:solidFill>
                  <a:latin typeface="Source Sans Pro Black" panose="020B0803030403020204" pitchFamily="34" charset="0"/>
                </a:rPr>
                <a:t>4</a:t>
              </a:r>
              <a:endParaRPr lang="en-GB" sz="5400" dirty="0">
                <a:solidFill>
                  <a:schemeClr val="accent1"/>
                </a:solidFill>
                <a:latin typeface="Source Sans Pro Black" panose="020B0803030403020204" pitchFamily="34" charset="0"/>
              </a:endParaRPr>
            </a:p>
          </p:txBody>
        </p:sp>
        <p:sp>
          <p:nvSpPr>
            <p:cNvPr id="32" name="Content Placeholder 2"/>
            <p:cNvSpPr txBox="1">
              <a:spLocks/>
            </p:cNvSpPr>
            <p:nvPr/>
          </p:nvSpPr>
          <p:spPr>
            <a:xfrm>
              <a:off x="5940152" y="2990415"/>
              <a:ext cx="1080000" cy="57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latin typeface="Source Sans Pro Black" panose="020B0803030403020204" pitchFamily="34" charset="0"/>
                </a:rPr>
                <a:t>SLEEP</a:t>
              </a:r>
              <a:endParaRPr lang="en-GB" sz="1000" dirty="0">
                <a:latin typeface="Source Sans Pro Black" panose="020B0803030403020204" pitchFamily="34" charset="0"/>
              </a:endParaRPr>
            </a:p>
          </p:txBody>
        </p:sp>
      </p:grpSp>
    </p:spTree>
    <p:extLst>
      <p:ext uri="{BB962C8B-B14F-4D97-AF65-F5344CB8AC3E}">
        <p14:creationId xmlns:p14="http://schemas.microsoft.com/office/powerpoint/2010/main" val="214391548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 y="0"/>
            <a:ext cx="9143261" cy="5143500"/>
          </a:xfrm>
          <a:prstGeom prst="rect">
            <a:avLst/>
          </a:prstGeom>
        </p:spPr>
      </p:pic>
      <p:sp>
        <p:nvSpPr>
          <p:cNvPr id="5" name="Round Diagonal Corner Rectangle 4"/>
          <p:cNvSpPr/>
          <p:nvPr/>
        </p:nvSpPr>
        <p:spPr>
          <a:xfrm>
            <a:off x="540000" y="1289250"/>
            <a:ext cx="8064000" cy="3874788"/>
          </a:xfrm>
          <a:prstGeom prst="round2DiagRect">
            <a:avLst/>
          </a:prstGeom>
          <a:solidFill>
            <a:srgbClr val="FFFFFF">
              <a:alpha val="90000"/>
            </a:srgb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1. </a:t>
            </a:r>
            <a:r>
              <a:rPr lang="en-GB" sz="2800" dirty="0" smtClean="0">
                <a:solidFill>
                  <a:schemeClr val="bg1"/>
                </a:solidFill>
                <a:latin typeface="Source Sans Pro Black" panose="020B0803030403020204" pitchFamily="34" charset="0"/>
              </a:rPr>
              <a:t>DESTRESS</a:t>
            </a:r>
            <a:endParaRPr lang="en-GB" sz="2800" dirty="0">
              <a:solidFill>
                <a:schemeClr val="bg1"/>
              </a:solidFill>
              <a:latin typeface="Source Sans Pro Black" panose="020B0803030403020204" pitchFamily="34" charset="0"/>
            </a:endParaRPr>
          </a:p>
        </p:txBody>
      </p:sp>
      <p:sp>
        <p:nvSpPr>
          <p:cNvPr id="29" name="Content Placeholder 2"/>
          <p:cNvSpPr txBox="1">
            <a:spLocks/>
          </p:cNvSpPr>
          <p:nvPr/>
        </p:nvSpPr>
        <p:spPr>
          <a:xfrm>
            <a:off x="1188000" y="1908000"/>
            <a:ext cx="7056408" cy="259228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en-GB" sz="1600" dirty="0" smtClean="0">
                <a:latin typeface="Source Sans Pro Semibold" panose="020B0603030403020204" pitchFamily="34" charset="0"/>
              </a:rPr>
              <a:t>Shield the </a:t>
            </a:r>
            <a:r>
              <a:rPr lang="en-GB" sz="1600" dirty="0">
                <a:latin typeface="Source Sans Pro Semibold" panose="020B0603030403020204" pitchFamily="34" charset="0"/>
              </a:rPr>
              <a:t>brain from stress</a:t>
            </a:r>
          </a:p>
          <a:p>
            <a:pPr>
              <a:spcBef>
                <a:spcPct val="0"/>
              </a:spcBef>
            </a:pPr>
            <a:endParaRPr lang="en-GB" sz="1600" dirty="0">
              <a:latin typeface="Source Sans Pro Semibold" panose="020B0603030403020204" pitchFamily="34" charset="0"/>
            </a:endParaRPr>
          </a:p>
          <a:p>
            <a:pPr>
              <a:spcBef>
                <a:spcPct val="0"/>
              </a:spcBef>
            </a:pPr>
            <a:r>
              <a:rPr lang="en-GB" sz="1600" dirty="0" smtClean="0">
                <a:latin typeface="Source Sans Pro Semibold" panose="020B0603030403020204" pitchFamily="34" charset="0"/>
              </a:rPr>
              <a:t>Avoid FOMO and All-Or-Nothing</a:t>
            </a:r>
            <a:endParaRPr lang="en-GB" sz="1600" dirty="0">
              <a:latin typeface="Source Sans Pro Semibold" panose="020B0603030403020204" pitchFamily="34" charset="0"/>
            </a:endParaRPr>
          </a:p>
          <a:p>
            <a:pPr>
              <a:spcBef>
                <a:spcPct val="0"/>
              </a:spcBef>
            </a:pPr>
            <a:endParaRPr lang="en-GB" sz="1600" dirty="0">
              <a:latin typeface="Source Sans Pro Semibold" panose="020B0603030403020204" pitchFamily="34" charset="0"/>
            </a:endParaRPr>
          </a:p>
          <a:p>
            <a:pPr>
              <a:spcBef>
                <a:spcPct val="0"/>
              </a:spcBef>
            </a:pPr>
            <a:r>
              <a:rPr lang="en-GB" sz="1600" dirty="0">
                <a:latin typeface="Source Sans Pro Semibold" panose="020B0603030403020204" pitchFamily="34" charset="0"/>
              </a:rPr>
              <a:t>Avoid people with negative energy</a:t>
            </a:r>
          </a:p>
          <a:p>
            <a:pPr>
              <a:spcBef>
                <a:spcPct val="0"/>
              </a:spcBef>
            </a:pPr>
            <a:endParaRPr lang="en-GB" sz="1600" dirty="0">
              <a:latin typeface="Source Sans Pro Semibold" panose="020B0603030403020204" pitchFamily="34" charset="0"/>
            </a:endParaRPr>
          </a:p>
          <a:p>
            <a:pPr>
              <a:spcBef>
                <a:spcPct val="0"/>
              </a:spcBef>
            </a:pPr>
            <a:r>
              <a:rPr lang="en-GB" sz="1600" dirty="0">
                <a:latin typeface="Source Sans Pro Semibold" panose="020B0603030403020204" pitchFamily="34" charset="0"/>
              </a:rPr>
              <a:t>Breathing, meditation, tai chi, yoga, </a:t>
            </a:r>
            <a:r>
              <a:rPr lang="en-GB" sz="1600" dirty="0" smtClean="0">
                <a:latin typeface="Source Sans Pro Semibold" panose="020B0603030403020204" pitchFamily="34" charset="0"/>
              </a:rPr>
              <a:t>coherence</a:t>
            </a:r>
            <a:r>
              <a:rPr lang="en-GB" sz="1600" dirty="0">
                <a:latin typeface="Source Sans Pro Semibold" panose="020B0603030403020204" pitchFamily="34" charset="0"/>
              </a:rPr>
              <a:t>, </a:t>
            </a:r>
            <a:r>
              <a:rPr lang="en-GB" sz="1600" dirty="0" smtClean="0">
                <a:latin typeface="Source Sans Pro Semibold" panose="020B0603030403020204" pitchFamily="34" charset="0"/>
              </a:rPr>
              <a:t/>
            </a:r>
            <a:br>
              <a:rPr lang="en-GB" sz="1600" dirty="0" smtClean="0">
                <a:latin typeface="Source Sans Pro Semibold" panose="020B0603030403020204" pitchFamily="34" charset="0"/>
              </a:rPr>
            </a:br>
            <a:r>
              <a:rPr lang="en-GB" sz="1600" dirty="0" smtClean="0">
                <a:latin typeface="Source Sans Pro Semibold" panose="020B0603030403020204" pitchFamily="34" charset="0"/>
              </a:rPr>
              <a:t>a </a:t>
            </a:r>
            <a:r>
              <a:rPr lang="en-GB" sz="1600" dirty="0">
                <a:latin typeface="Source Sans Pro Semibold" panose="020B0603030403020204" pitchFamily="34" charset="0"/>
              </a:rPr>
              <a:t>hobby and high quality sleep</a:t>
            </a:r>
          </a:p>
        </p:txBody>
      </p:sp>
    </p:spTree>
    <p:extLst>
      <p:ext uri="{BB962C8B-B14F-4D97-AF65-F5344CB8AC3E}">
        <p14:creationId xmlns:p14="http://schemas.microsoft.com/office/powerpoint/2010/main" val="15029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fade">
                                      <p:cBhvr>
                                        <p:cTn id="19" dur="500"/>
                                        <p:tgtEl>
                                          <p:spTgt spid="2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Effect transition="in" filter="fade">
                                      <p:cBhvr>
                                        <p:cTn id="24" dur="500"/>
                                        <p:tgtEl>
                                          <p:spTgt spid="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xEl>
                                              <p:pRg st="4" end="4"/>
                                            </p:txEl>
                                          </p:spTgt>
                                        </p:tgtEl>
                                        <p:attrNameLst>
                                          <p:attrName>style.visibility</p:attrName>
                                        </p:attrNameLst>
                                      </p:cBhvr>
                                      <p:to>
                                        <p:strVal val="visible"/>
                                      </p:to>
                                    </p:set>
                                    <p:animEffect transition="in" filter="fade">
                                      <p:cBhvr>
                                        <p:cTn id="29" dur="500"/>
                                        <p:tgtEl>
                                          <p:spTgt spid="2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xEl>
                                              <p:pRg st="6" end="6"/>
                                            </p:txEl>
                                          </p:spTgt>
                                        </p:tgtEl>
                                        <p:attrNameLst>
                                          <p:attrName>style.visibility</p:attrName>
                                        </p:attrNameLst>
                                      </p:cBhvr>
                                      <p:to>
                                        <p:strVal val="visible"/>
                                      </p:to>
                                    </p:set>
                                    <p:animEffect transition="in" filter="fade">
                                      <p:cBhvr>
                                        <p:cTn id="34"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 y="529"/>
            <a:ext cx="9143261" cy="5142441"/>
          </a:xfrm>
          <a:prstGeom prst="rect">
            <a:avLst/>
          </a:prstGeom>
        </p:spPr>
      </p:pic>
      <p:sp>
        <p:nvSpPr>
          <p:cNvPr id="5" name="Round Diagonal Corner Rectangle 4"/>
          <p:cNvSpPr/>
          <p:nvPr/>
        </p:nvSpPr>
        <p:spPr>
          <a:xfrm>
            <a:off x="540000" y="1289250"/>
            <a:ext cx="8064000" cy="3874788"/>
          </a:xfrm>
          <a:prstGeom prst="round2DiagRect">
            <a:avLst/>
          </a:prstGeom>
          <a:solidFill>
            <a:srgbClr val="FFFFFF">
              <a:alpha val="90000"/>
            </a:srgb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2. </a:t>
            </a:r>
            <a:r>
              <a:rPr lang="en-GB" sz="2800" dirty="0">
                <a:solidFill>
                  <a:schemeClr val="bg1"/>
                </a:solidFill>
                <a:latin typeface="Source Sans Pro Black" panose="020B0803030403020204" pitchFamily="34" charset="0"/>
              </a:rPr>
              <a:t>AVOID EXCESSIVE </a:t>
            </a:r>
            <a:r>
              <a:rPr lang="en-GB" sz="2800" dirty="0" smtClean="0">
                <a:solidFill>
                  <a:schemeClr val="bg1"/>
                </a:solidFill>
                <a:latin typeface="Source Sans Pro Black" panose="020B0803030403020204" pitchFamily="34" charset="0"/>
              </a:rPr>
              <a:t>EXERCISE</a:t>
            </a:r>
            <a:endParaRPr lang="en-GB" sz="2800" dirty="0">
              <a:solidFill>
                <a:schemeClr val="bg1"/>
              </a:solidFill>
              <a:latin typeface="Source Sans Pro Black" panose="020B0803030403020204" pitchFamily="34" charset="0"/>
            </a:endParaRPr>
          </a:p>
        </p:txBody>
      </p:sp>
      <p:sp>
        <p:nvSpPr>
          <p:cNvPr id="29" name="Content Placeholder 2"/>
          <p:cNvSpPr txBox="1">
            <a:spLocks/>
          </p:cNvSpPr>
          <p:nvPr/>
        </p:nvSpPr>
        <p:spPr>
          <a:xfrm>
            <a:off x="1188000" y="1908000"/>
            <a:ext cx="7056408" cy="259228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en-GB" sz="1600" dirty="0">
                <a:latin typeface="Source Sans Pro Semibold" panose="020B0603030403020204" pitchFamily="34" charset="0"/>
              </a:rPr>
              <a:t>Overtraining is one of the quickest paths to </a:t>
            </a:r>
            <a:r>
              <a:rPr lang="en-GB" sz="1600" dirty="0" smtClean="0">
                <a:latin typeface="Source Sans Pro Semibold" panose="020B0603030403020204" pitchFamily="34" charset="0"/>
              </a:rPr>
              <a:t/>
            </a:r>
            <a:br>
              <a:rPr lang="en-GB" sz="1600" dirty="0" smtClean="0">
                <a:latin typeface="Source Sans Pro Semibold" panose="020B0603030403020204" pitchFamily="34" charset="0"/>
              </a:rPr>
            </a:br>
            <a:r>
              <a:rPr lang="en-GB" sz="1600" dirty="0" smtClean="0">
                <a:latin typeface="Source Sans Pro Semibold" panose="020B0603030403020204" pitchFamily="34" charset="0"/>
              </a:rPr>
              <a:t>HPA </a:t>
            </a:r>
            <a:r>
              <a:rPr lang="en-GB" sz="1600" dirty="0">
                <a:latin typeface="Source Sans Pro Semibold" panose="020B0603030403020204" pitchFamily="34" charset="0"/>
              </a:rPr>
              <a:t>Axis dysfunction</a:t>
            </a:r>
          </a:p>
          <a:p>
            <a:pPr>
              <a:spcBef>
                <a:spcPct val="0"/>
              </a:spcBef>
            </a:pPr>
            <a:endParaRPr lang="en-GB" sz="1600" dirty="0">
              <a:latin typeface="Source Sans Pro Semibold" panose="020B0603030403020204" pitchFamily="34" charset="0"/>
            </a:endParaRPr>
          </a:p>
          <a:p>
            <a:pPr>
              <a:spcBef>
                <a:spcPct val="0"/>
              </a:spcBef>
            </a:pPr>
            <a:r>
              <a:rPr lang="en-GB" sz="1600" dirty="0" smtClean="0">
                <a:latin typeface="Source Sans Pro Semibold" panose="020B0603030403020204" pitchFamily="34" charset="0"/>
              </a:rPr>
              <a:t>Use HRV to monitor</a:t>
            </a:r>
            <a:endParaRPr lang="en-GB" sz="1600" dirty="0">
              <a:latin typeface="Source Sans Pro Semibold" panose="020B0603030403020204" pitchFamily="34" charset="0"/>
            </a:endParaRPr>
          </a:p>
          <a:p>
            <a:pPr>
              <a:spcBef>
                <a:spcPct val="0"/>
              </a:spcBef>
            </a:pPr>
            <a:endParaRPr lang="en-GB" sz="1600" dirty="0">
              <a:latin typeface="Source Sans Pro Semibold" panose="020B0603030403020204" pitchFamily="34" charset="0"/>
            </a:endParaRPr>
          </a:p>
          <a:p>
            <a:pPr>
              <a:spcBef>
                <a:spcPct val="0"/>
              </a:spcBef>
            </a:pPr>
            <a:r>
              <a:rPr lang="en-GB" sz="1600" dirty="0" err="1" smtClean="0">
                <a:latin typeface="Source Sans Pro Semibold" panose="020B0603030403020204" pitchFamily="34" charset="0"/>
              </a:rPr>
              <a:t>Periodize</a:t>
            </a:r>
            <a:r>
              <a:rPr lang="en-GB" sz="1600" dirty="0" smtClean="0">
                <a:latin typeface="Source Sans Pro Semibold" panose="020B0603030403020204" pitchFamily="34" charset="0"/>
              </a:rPr>
              <a:t> and program</a:t>
            </a:r>
          </a:p>
          <a:p>
            <a:pPr>
              <a:spcBef>
                <a:spcPct val="0"/>
              </a:spcBef>
            </a:pPr>
            <a:endParaRPr lang="en-GB" sz="1600" dirty="0">
              <a:latin typeface="Source Sans Pro Semibold" panose="020B0603030403020204" pitchFamily="34" charset="0"/>
            </a:endParaRPr>
          </a:p>
          <a:p>
            <a:pPr>
              <a:spcBef>
                <a:spcPct val="0"/>
              </a:spcBef>
            </a:pPr>
            <a:r>
              <a:rPr lang="en-GB" sz="1600" dirty="0">
                <a:latin typeface="Source Sans Pro Semibold" panose="020B0603030403020204" pitchFamily="34" charset="0"/>
              </a:rPr>
              <a:t>Liquid trace minerals or Himalayan sea salt, </a:t>
            </a:r>
            <a:r>
              <a:rPr lang="en-GB" sz="1600" dirty="0" smtClean="0">
                <a:latin typeface="Source Sans Pro Semibold" panose="020B0603030403020204" pitchFamily="34" charset="0"/>
              </a:rPr>
              <a:t/>
            </a:r>
            <a:br>
              <a:rPr lang="en-GB" sz="1600" dirty="0" smtClean="0">
                <a:latin typeface="Source Sans Pro Semibold" panose="020B0603030403020204" pitchFamily="34" charset="0"/>
              </a:rPr>
            </a:br>
            <a:r>
              <a:rPr lang="en-GB" sz="1600" dirty="0" smtClean="0">
                <a:latin typeface="Source Sans Pro Semibold" panose="020B0603030403020204" pitchFamily="34" charset="0"/>
              </a:rPr>
              <a:t>whole </a:t>
            </a:r>
            <a:r>
              <a:rPr lang="en-GB" sz="1600" dirty="0">
                <a:latin typeface="Source Sans Pro Semibold" panose="020B0603030403020204" pitchFamily="34" charset="0"/>
              </a:rPr>
              <a:t>foods Vitamin C source, fish </a:t>
            </a:r>
            <a:r>
              <a:rPr lang="en-GB" sz="1600" dirty="0" smtClean="0">
                <a:latin typeface="Source Sans Pro Semibold" panose="020B0603030403020204" pitchFamily="34" charset="0"/>
              </a:rPr>
              <a:t>oil, </a:t>
            </a:r>
            <a:r>
              <a:rPr lang="en-GB" sz="1600" dirty="0" err="1" smtClean="0">
                <a:latin typeface="Source Sans Pro Semibold" panose="020B0603030403020204" pitchFamily="34" charset="0"/>
              </a:rPr>
              <a:t>adaptogenic</a:t>
            </a:r>
            <a:r>
              <a:rPr lang="en-GB" sz="1600" dirty="0" smtClean="0">
                <a:latin typeface="Source Sans Pro Semibold" panose="020B0603030403020204" pitchFamily="34" charset="0"/>
              </a:rPr>
              <a:t> herbs</a:t>
            </a:r>
            <a:endParaRPr lang="en-GB" sz="1600" dirty="0">
              <a:latin typeface="Source Sans Pro Semibold" panose="020B0603030403020204" pitchFamily="34" charset="0"/>
            </a:endParaRPr>
          </a:p>
          <a:p>
            <a:pPr>
              <a:spcBef>
                <a:spcPct val="0"/>
              </a:spcBef>
            </a:pPr>
            <a:endParaRPr lang="en-GB" sz="1600" dirty="0">
              <a:latin typeface="Source Sans Pro Semibold" panose="020B0603030403020204" pitchFamily="34" charset="0"/>
            </a:endParaRPr>
          </a:p>
        </p:txBody>
      </p:sp>
    </p:spTree>
    <p:extLst>
      <p:ext uri="{BB962C8B-B14F-4D97-AF65-F5344CB8AC3E}">
        <p14:creationId xmlns:p14="http://schemas.microsoft.com/office/powerpoint/2010/main" val="400539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fade">
                                      <p:cBhvr>
                                        <p:cTn id="19" dur="500"/>
                                        <p:tgtEl>
                                          <p:spTgt spid="2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Effect transition="in" filter="fade">
                                      <p:cBhvr>
                                        <p:cTn id="24" dur="500"/>
                                        <p:tgtEl>
                                          <p:spTgt spid="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xEl>
                                              <p:pRg st="4" end="4"/>
                                            </p:txEl>
                                          </p:spTgt>
                                        </p:tgtEl>
                                        <p:attrNameLst>
                                          <p:attrName>style.visibility</p:attrName>
                                        </p:attrNameLst>
                                      </p:cBhvr>
                                      <p:to>
                                        <p:strVal val="visible"/>
                                      </p:to>
                                    </p:set>
                                    <p:animEffect transition="in" filter="fade">
                                      <p:cBhvr>
                                        <p:cTn id="29" dur="500"/>
                                        <p:tgtEl>
                                          <p:spTgt spid="2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xEl>
                                              <p:pRg st="6" end="6"/>
                                            </p:txEl>
                                          </p:spTgt>
                                        </p:tgtEl>
                                        <p:attrNameLst>
                                          <p:attrName>style.visibility</p:attrName>
                                        </p:attrNameLst>
                                      </p:cBhvr>
                                      <p:to>
                                        <p:strVal val="visible"/>
                                      </p:to>
                                    </p:set>
                                    <p:animEffect transition="in" filter="fade">
                                      <p:cBhvr>
                                        <p:cTn id="34"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 y="916"/>
            <a:ext cx="9142504" cy="5141668"/>
          </a:xfrm>
          <a:prstGeom prst="rect">
            <a:avLst/>
          </a:prstGeom>
        </p:spPr>
      </p:pic>
      <p:sp>
        <p:nvSpPr>
          <p:cNvPr id="5" name="Round Diagonal Corner Rectangle 4"/>
          <p:cNvSpPr/>
          <p:nvPr/>
        </p:nvSpPr>
        <p:spPr>
          <a:xfrm>
            <a:off x="540000" y="1289250"/>
            <a:ext cx="8064000" cy="3874788"/>
          </a:xfrm>
          <a:prstGeom prst="round2DiagRect">
            <a:avLst/>
          </a:prstGeom>
          <a:solidFill>
            <a:srgbClr val="FFFFFF">
              <a:alpha val="90000"/>
            </a:srgb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3. </a:t>
            </a:r>
            <a:r>
              <a:rPr lang="en-GB" sz="2800" dirty="0">
                <a:solidFill>
                  <a:schemeClr val="bg1"/>
                </a:solidFill>
                <a:latin typeface="Source Sans Pro Black" panose="020B0803030403020204" pitchFamily="34" charset="0"/>
              </a:rPr>
              <a:t>SHUT DOWN INFLAMMATION</a:t>
            </a:r>
          </a:p>
        </p:txBody>
      </p:sp>
      <p:sp>
        <p:nvSpPr>
          <p:cNvPr id="29" name="Content Placeholder 2"/>
          <p:cNvSpPr txBox="1">
            <a:spLocks/>
          </p:cNvSpPr>
          <p:nvPr/>
        </p:nvSpPr>
        <p:spPr>
          <a:xfrm>
            <a:off x="1188000" y="1908000"/>
            <a:ext cx="4968176" cy="259228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en-GB" sz="1600" dirty="0" err="1" smtClean="0">
                <a:latin typeface="Source Sans Pro Semibold" panose="020B0603030403020204" pitchFamily="34" charset="0"/>
              </a:rPr>
              <a:t>Curcumin</a:t>
            </a:r>
            <a:endParaRPr lang="en-GB" sz="1600" dirty="0" smtClean="0">
              <a:latin typeface="Source Sans Pro Semibold" panose="020B0603030403020204" pitchFamily="34" charset="0"/>
            </a:endParaRPr>
          </a:p>
          <a:p>
            <a:pPr>
              <a:spcBef>
                <a:spcPct val="0"/>
              </a:spcBef>
            </a:pPr>
            <a:endParaRPr lang="en-GB" sz="1600" dirty="0" smtClean="0">
              <a:latin typeface="Source Sans Pro Semibold" panose="020B0603030403020204" pitchFamily="34" charset="0"/>
            </a:endParaRPr>
          </a:p>
          <a:p>
            <a:pPr>
              <a:spcBef>
                <a:spcPct val="0"/>
              </a:spcBef>
            </a:pPr>
            <a:r>
              <a:rPr lang="en-GB" sz="1600" dirty="0" smtClean="0">
                <a:latin typeface="Source Sans Pro Semibold" panose="020B0603030403020204" pitchFamily="34" charset="0"/>
              </a:rPr>
              <a:t>NF</a:t>
            </a:r>
            <a:r>
              <a:rPr lang="en-GB" sz="1600" dirty="0">
                <a:latin typeface="Source Sans Pro Semibold" panose="020B0603030403020204" pitchFamily="34" charset="0"/>
              </a:rPr>
              <a:t>-kB study in mice</a:t>
            </a:r>
          </a:p>
          <a:p>
            <a:pPr>
              <a:spcBef>
                <a:spcPct val="0"/>
              </a:spcBef>
            </a:pPr>
            <a:endParaRPr lang="en-GB" sz="1600" dirty="0">
              <a:latin typeface="Source Sans Pro Semibold" panose="020B0603030403020204" pitchFamily="34" charset="0"/>
            </a:endParaRPr>
          </a:p>
          <a:p>
            <a:pPr>
              <a:spcBef>
                <a:spcPct val="0"/>
              </a:spcBef>
            </a:pPr>
            <a:r>
              <a:rPr lang="en-GB" sz="1600" dirty="0">
                <a:latin typeface="Source Sans Pro Semibold" panose="020B0603030403020204" pitchFamily="34" charset="0"/>
              </a:rPr>
              <a:t>Elevated cortisol levels can also cause </a:t>
            </a:r>
            <a:r>
              <a:rPr lang="en-GB" sz="1600" dirty="0" smtClean="0">
                <a:latin typeface="Source Sans Pro Semibold" panose="020B0603030403020204" pitchFamily="34" charset="0"/>
              </a:rPr>
              <a:t/>
            </a:r>
            <a:br>
              <a:rPr lang="en-GB" sz="1600" dirty="0" smtClean="0">
                <a:latin typeface="Source Sans Pro Semibold" panose="020B0603030403020204" pitchFamily="34" charset="0"/>
              </a:rPr>
            </a:br>
            <a:r>
              <a:rPr lang="en-GB" sz="1600" dirty="0" smtClean="0">
                <a:latin typeface="Source Sans Pro Semibold" panose="020B0603030403020204" pitchFamily="34" charset="0"/>
              </a:rPr>
              <a:t>systemic inflammation</a:t>
            </a:r>
          </a:p>
          <a:p>
            <a:pPr>
              <a:spcBef>
                <a:spcPct val="0"/>
              </a:spcBef>
            </a:pPr>
            <a:endParaRPr lang="en-GB" sz="1600" dirty="0">
              <a:latin typeface="Source Sans Pro Semibold" panose="020B0603030403020204" pitchFamily="34" charset="0"/>
            </a:endParaRPr>
          </a:p>
          <a:p>
            <a:pPr>
              <a:spcBef>
                <a:spcPct val="0"/>
              </a:spcBef>
            </a:pPr>
            <a:r>
              <a:rPr lang="en-GB" sz="1600" dirty="0" smtClean="0">
                <a:latin typeface="Source Sans Pro Semibold" panose="020B0603030403020204" pitchFamily="34" charset="0"/>
              </a:rPr>
              <a:t>Fish oil, cold thermogenesis, pulsed </a:t>
            </a:r>
            <a:r>
              <a:rPr lang="en-GB" sz="1600" dirty="0">
                <a:latin typeface="Source Sans Pro Semibold" panose="020B0603030403020204" pitchFamily="34" charset="0"/>
              </a:rPr>
              <a:t>electromagnetic field therapy</a:t>
            </a:r>
          </a:p>
          <a:p>
            <a:pPr>
              <a:spcBef>
                <a:spcPct val="0"/>
              </a:spcBef>
            </a:pPr>
            <a:endParaRPr lang="en-GB" sz="1600" dirty="0">
              <a:latin typeface="Source Sans Pro Semibold" panose="020B0603030403020204" pitchFamily="34" charset="0"/>
            </a:endParaRPr>
          </a:p>
        </p:txBody>
      </p:sp>
    </p:spTree>
    <p:extLst>
      <p:ext uri="{BB962C8B-B14F-4D97-AF65-F5344CB8AC3E}">
        <p14:creationId xmlns:p14="http://schemas.microsoft.com/office/powerpoint/2010/main" val="38108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fade">
                                      <p:cBhvr>
                                        <p:cTn id="19" dur="500"/>
                                        <p:tgtEl>
                                          <p:spTgt spid="2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Effect transition="in" filter="fade">
                                      <p:cBhvr>
                                        <p:cTn id="24" dur="500"/>
                                        <p:tgtEl>
                                          <p:spTgt spid="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xEl>
                                              <p:pRg st="4" end="4"/>
                                            </p:txEl>
                                          </p:spTgt>
                                        </p:tgtEl>
                                        <p:attrNameLst>
                                          <p:attrName>style.visibility</p:attrName>
                                        </p:attrNameLst>
                                      </p:cBhvr>
                                      <p:to>
                                        <p:strVal val="visible"/>
                                      </p:to>
                                    </p:set>
                                    <p:animEffect transition="in" filter="fade">
                                      <p:cBhvr>
                                        <p:cTn id="29" dur="500"/>
                                        <p:tgtEl>
                                          <p:spTgt spid="2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xEl>
                                              <p:pRg st="6" end="6"/>
                                            </p:txEl>
                                          </p:spTgt>
                                        </p:tgtEl>
                                        <p:attrNameLst>
                                          <p:attrName>style.visibility</p:attrName>
                                        </p:attrNameLst>
                                      </p:cBhvr>
                                      <p:to>
                                        <p:strVal val="visible"/>
                                      </p:to>
                                    </p:set>
                                    <p:animEffect transition="in" filter="fade">
                                      <p:cBhvr>
                                        <p:cTn id="34"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 y="0"/>
            <a:ext cx="9142504" cy="5143500"/>
          </a:xfrm>
          <a:prstGeom prst="rect">
            <a:avLst/>
          </a:prstGeom>
        </p:spPr>
      </p:pic>
      <p:sp>
        <p:nvSpPr>
          <p:cNvPr id="5" name="Round Diagonal Corner Rectangle 4"/>
          <p:cNvSpPr/>
          <p:nvPr/>
        </p:nvSpPr>
        <p:spPr>
          <a:xfrm>
            <a:off x="540000" y="1289250"/>
            <a:ext cx="8064000" cy="3874788"/>
          </a:xfrm>
          <a:prstGeom prst="round2DiagRect">
            <a:avLst/>
          </a:prstGeom>
          <a:solidFill>
            <a:srgbClr val="FFFFFF">
              <a:alpha val="90000"/>
            </a:srgb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4. </a:t>
            </a:r>
            <a:r>
              <a:rPr lang="en-GB" sz="2800" dirty="0" smtClean="0">
                <a:solidFill>
                  <a:schemeClr val="bg1"/>
                </a:solidFill>
                <a:latin typeface="Source Sans Pro Black" panose="020B0803030403020204" pitchFamily="34" charset="0"/>
              </a:rPr>
              <a:t>SLEEP</a:t>
            </a:r>
            <a:endParaRPr lang="en-GB" sz="2800" dirty="0">
              <a:solidFill>
                <a:schemeClr val="bg1"/>
              </a:solidFill>
              <a:latin typeface="Source Sans Pro Black" panose="020B0803030403020204" pitchFamily="34" charset="0"/>
            </a:endParaRPr>
          </a:p>
        </p:txBody>
      </p:sp>
      <p:sp>
        <p:nvSpPr>
          <p:cNvPr id="29" name="Content Placeholder 2"/>
          <p:cNvSpPr txBox="1">
            <a:spLocks/>
          </p:cNvSpPr>
          <p:nvPr/>
        </p:nvSpPr>
        <p:spPr>
          <a:xfrm>
            <a:off x="1188000" y="1908000"/>
            <a:ext cx="4248096" cy="259228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latin typeface="Source Sans Pro Semibold" panose="020B0603030403020204" pitchFamily="34" charset="0"/>
              </a:rPr>
              <a:t>Neurons and nerve cells repair between 2am and 6am</a:t>
            </a:r>
          </a:p>
          <a:p>
            <a:endParaRPr lang="en-GB" sz="1600" dirty="0">
              <a:latin typeface="Source Sans Pro Semibold" panose="020B0603030403020204" pitchFamily="34" charset="0"/>
            </a:endParaRPr>
          </a:p>
          <a:p>
            <a:r>
              <a:rPr lang="en-GB" sz="1600" dirty="0">
                <a:latin typeface="Source Sans Pro Semibold" panose="020B0603030403020204" pitchFamily="34" charset="0"/>
              </a:rPr>
              <a:t>The single most important strategy to fix your HPA axis  </a:t>
            </a:r>
            <a:endParaRPr lang="en-GB" sz="1600" dirty="0" smtClean="0">
              <a:latin typeface="Source Sans Pro Semibold" panose="020B0603030403020204" pitchFamily="34" charset="0"/>
            </a:endParaRPr>
          </a:p>
          <a:p>
            <a:endParaRPr lang="en-GB" sz="1600" dirty="0">
              <a:latin typeface="Source Sans Pro Semibold" panose="020B0603030403020204" pitchFamily="34" charset="0"/>
            </a:endParaRPr>
          </a:p>
          <a:p>
            <a:r>
              <a:rPr lang="en-GB" sz="1600" dirty="0" smtClean="0">
                <a:latin typeface="Source Sans Pro Semibold" panose="020B0603030403020204" pitchFamily="34" charset="0"/>
              </a:rPr>
              <a:t>Sleep hygiene and sleep selfishness</a:t>
            </a:r>
            <a:endParaRPr lang="en-GB" sz="1600" dirty="0">
              <a:latin typeface="Source Sans Pro Semibold" panose="020B0603030403020204" pitchFamily="34" charset="0"/>
            </a:endParaRPr>
          </a:p>
        </p:txBody>
      </p:sp>
    </p:spTree>
    <p:extLst>
      <p:ext uri="{BB962C8B-B14F-4D97-AF65-F5344CB8AC3E}">
        <p14:creationId xmlns:p14="http://schemas.microsoft.com/office/powerpoint/2010/main" val="79068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fade">
                                      <p:cBhvr>
                                        <p:cTn id="19" dur="500"/>
                                        <p:tgtEl>
                                          <p:spTgt spid="2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Effect transition="in" filter="fade">
                                      <p:cBhvr>
                                        <p:cTn id="24" dur="500"/>
                                        <p:tgtEl>
                                          <p:spTgt spid="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xEl>
                                              <p:pRg st="4" end="4"/>
                                            </p:txEl>
                                          </p:spTgt>
                                        </p:tgtEl>
                                        <p:attrNameLst>
                                          <p:attrName>style.visibility</p:attrName>
                                        </p:attrNameLst>
                                      </p:cBhvr>
                                      <p:to>
                                        <p:strVal val="visible"/>
                                      </p:to>
                                    </p:set>
                                    <p:animEffect transition="in" filter="fade">
                                      <p:cBhvr>
                                        <p:cTn id="29"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3275857" y="1350219"/>
            <a:ext cx="5112568" cy="2661691"/>
            <a:chOff x="3305077" y="1350220"/>
            <a:chExt cx="4075235" cy="2121637"/>
          </a:xfrm>
        </p:grpSpPr>
        <p:sp>
          <p:nvSpPr>
            <p:cNvPr id="6" name="Round Diagonal Corner Rectangle 5"/>
            <p:cNvSpPr/>
            <p:nvPr/>
          </p:nvSpPr>
          <p:spPr>
            <a:xfrm rot="16200000">
              <a:off x="4346268" y="309029"/>
              <a:ext cx="1992854" cy="4075235"/>
            </a:xfrm>
            <a:prstGeom prst="round2DiagRect">
              <a:avLst/>
            </a:prstGeom>
            <a:solidFill>
              <a:srgbClr val="FFFFFF">
                <a:alpha val="90000"/>
              </a:srgb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sp>
          <p:nvSpPr>
            <p:cNvPr id="13" name="Content Placeholder 2"/>
            <p:cNvSpPr txBox="1">
              <a:spLocks/>
            </p:cNvSpPr>
            <p:nvPr/>
          </p:nvSpPr>
          <p:spPr>
            <a:xfrm>
              <a:off x="4103947" y="1635857"/>
              <a:ext cx="2592288"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GB" sz="1600">
                  <a:solidFill>
                    <a:schemeClr val="tx2"/>
                  </a:solidFill>
                  <a:latin typeface="Source Sans Pro Semibold" panose="020B0603030403020204" pitchFamily="34" charset="0"/>
                </a:rPr>
                <a:t>Destress</a:t>
              </a:r>
            </a:p>
            <a:p>
              <a:pPr>
                <a:lnSpc>
                  <a:spcPct val="150000"/>
                </a:lnSpc>
              </a:pPr>
              <a:r>
                <a:rPr lang="en-GB" sz="1600">
                  <a:solidFill>
                    <a:schemeClr val="tx2"/>
                  </a:solidFill>
                  <a:latin typeface="Source Sans Pro Semibold" panose="020B0603030403020204" pitchFamily="34" charset="0"/>
                </a:rPr>
                <a:t>Avoid excessive exercise</a:t>
              </a:r>
            </a:p>
            <a:p>
              <a:pPr>
                <a:lnSpc>
                  <a:spcPct val="150000"/>
                </a:lnSpc>
              </a:pPr>
              <a:r>
                <a:rPr lang="en-GB" sz="1600">
                  <a:solidFill>
                    <a:schemeClr val="tx2"/>
                  </a:solidFill>
                  <a:latin typeface="Source Sans Pro Semibold" panose="020B0603030403020204" pitchFamily="34" charset="0"/>
                </a:rPr>
                <a:t>Shut down inflammation</a:t>
              </a:r>
            </a:p>
            <a:p>
              <a:pPr>
                <a:lnSpc>
                  <a:spcPct val="150000"/>
                </a:lnSpc>
              </a:pPr>
              <a:r>
                <a:rPr lang="en-GB" sz="1600">
                  <a:solidFill>
                    <a:schemeClr val="tx2"/>
                  </a:solidFill>
                  <a:latin typeface="Source Sans Pro Semibold" panose="020B0603030403020204" pitchFamily="34" charset="0"/>
                </a:rPr>
                <a:t>Sleep</a:t>
              </a:r>
              <a:endParaRPr lang="en-GB" sz="1600" dirty="0">
                <a:solidFill>
                  <a:schemeClr val="tx2"/>
                </a:solidFill>
                <a:latin typeface="Source Sans Pro Semibold" panose="020B0603030403020204" pitchFamily="34" charset="0"/>
              </a:endParaRPr>
            </a:p>
          </p:txBody>
        </p:sp>
      </p:grpSp>
      <p:grpSp>
        <p:nvGrpSpPr>
          <p:cNvPr id="10" name="Group 9"/>
          <p:cNvGrpSpPr/>
          <p:nvPr/>
        </p:nvGrpSpPr>
        <p:grpSpPr>
          <a:xfrm>
            <a:off x="683568" y="1350219"/>
            <a:ext cx="2497376" cy="3650263"/>
            <a:chOff x="1210528" y="1350219"/>
            <a:chExt cx="1993320" cy="2913515"/>
          </a:xfrm>
        </p:grpSpPr>
        <p:sp>
          <p:nvSpPr>
            <p:cNvPr id="11" name="Round Diagonal Corner Rectangle 10"/>
            <p:cNvSpPr/>
            <p:nvPr/>
          </p:nvSpPr>
          <p:spPr>
            <a:xfrm>
              <a:off x="1210528" y="1350219"/>
              <a:ext cx="1993320" cy="1993320"/>
            </a:xfrm>
            <a:prstGeom prst="round2DiagRect">
              <a:avLst/>
            </a:prstGeom>
            <a:solidFill>
              <a:srgbClr val="FFFF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p:cNvSpPr txBox="1">
              <a:spLocks/>
            </p:cNvSpPr>
            <p:nvPr/>
          </p:nvSpPr>
          <p:spPr>
            <a:xfrm>
              <a:off x="1284824" y="1392465"/>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smtClean="0">
                  <a:solidFill>
                    <a:schemeClr val="bg2">
                      <a:lumMod val="90000"/>
                    </a:schemeClr>
                  </a:solidFill>
                  <a:latin typeface="Source Sans Pro Black" panose="020B0803030403020204" pitchFamily="34" charset="0"/>
                </a:rPr>
                <a:t>2</a:t>
              </a:r>
              <a:endParaRPr lang="en-GB" sz="5400" dirty="0">
                <a:solidFill>
                  <a:schemeClr val="bg2">
                    <a:lumMod val="90000"/>
                  </a:schemeClr>
                </a:solidFill>
                <a:latin typeface="Source Sans Pro Black" panose="020B0803030403020204" pitchFamily="34" charset="0"/>
              </a:endParaRPr>
            </a:p>
          </p:txBody>
        </p:sp>
        <p:sp>
          <p:nvSpPr>
            <p:cNvPr id="15" name="Content Placeholder 2"/>
            <p:cNvSpPr txBox="1">
              <a:spLocks/>
            </p:cNvSpPr>
            <p:nvPr/>
          </p:nvSpPr>
          <p:spPr>
            <a:xfrm>
              <a:off x="1449329" y="2427734"/>
              <a:ext cx="1600377"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a:solidFill>
                    <a:schemeClr val="tx2"/>
                  </a:solidFill>
                  <a:latin typeface="Source Sans Pro Black" panose="020B0803030403020204" pitchFamily="34" charset="0"/>
                </a:rPr>
                <a:t>HOW TO </a:t>
              </a:r>
              <a:br>
                <a:rPr lang="en-GB" sz="1400">
                  <a:solidFill>
                    <a:schemeClr val="tx2"/>
                  </a:solidFill>
                  <a:latin typeface="Source Sans Pro Black" panose="020B0803030403020204" pitchFamily="34" charset="0"/>
                </a:rPr>
              </a:br>
              <a:r>
                <a:rPr lang="en-GB" sz="1400">
                  <a:solidFill>
                    <a:schemeClr val="tx2"/>
                  </a:solidFill>
                  <a:latin typeface="Source Sans Pro Black" panose="020B0803030403020204" pitchFamily="34" charset="0"/>
                </a:rPr>
                <a:t>FIX HPA AXIS DYSFUNCTION</a:t>
              </a:r>
              <a:br>
                <a:rPr lang="en-GB" sz="1400">
                  <a:solidFill>
                    <a:schemeClr val="tx2"/>
                  </a:solidFill>
                  <a:latin typeface="Source Sans Pro Black" panose="020B0803030403020204" pitchFamily="34" charset="0"/>
                </a:rPr>
              </a:br>
              <a:r>
                <a:rPr lang="en-GB" sz="1400">
                  <a:solidFill>
                    <a:schemeClr val="tx2"/>
                  </a:solidFill>
                  <a:latin typeface="Source Sans Pro Black" panose="020B0803030403020204" pitchFamily="34" charset="0"/>
                </a:rPr>
                <a:t>SUMMARY</a:t>
              </a:r>
              <a:endParaRPr lang="en-GB" sz="1400" dirty="0">
                <a:solidFill>
                  <a:schemeClr val="tx2"/>
                </a:solidFill>
                <a:latin typeface="Source Sans Pro Black" panose="020B0803030403020204" pitchFamily="34" charset="0"/>
              </a:endParaRPr>
            </a:p>
          </p:txBody>
        </p:sp>
      </p:grpSp>
    </p:spTree>
    <p:extLst>
      <p:ext uri="{BB962C8B-B14F-4D97-AF65-F5344CB8AC3E}">
        <p14:creationId xmlns:p14="http://schemas.microsoft.com/office/powerpoint/2010/main" val="185389456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35" presetClass="path" presetSubtype="0" decel="100000" fill="hold" nodeType="withEffect">
                                  <p:stCondLst>
                                    <p:cond delay="0"/>
                                  </p:stCondLst>
                                  <p:childTnLst>
                                    <p:animMotion origin="layout" path="M 0 0 L -0.25 0 E" pathEditMode="relative" ptsTypes="">
                                      <p:cBhvr>
                                        <p:cTn id="9" dur="1000" spd="-100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p:nvSpPr>
        <p:spPr>
          <a:xfrm>
            <a:off x="3647340" y="2427734"/>
            <a:ext cx="1572732"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dirty="0" smtClean="0">
                <a:solidFill>
                  <a:schemeClr val="tx2"/>
                </a:solidFill>
                <a:latin typeface="Source Sans Pro Black" panose="020B0803030403020204" pitchFamily="34" charset="0"/>
              </a:rPr>
              <a:t>HOW TO </a:t>
            </a:r>
            <a:br>
              <a:rPr lang="en-GB" sz="1400" dirty="0" smtClean="0">
                <a:solidFill>
                  <a:schemeClr val="tx2"/>
                </a:solidFill>
                <a:latin typeface="Source Sans Pro Black" panose="020B0803030403020204" pitchFamily="34" charset="0"/>
              </a:rPr>
            </a:br>
            <a:r>
              <a:rPr lang="en-GB" sz="1400" dirty="0" smtClean="0">
                <a:solidFill>
                  <a:schemeClr val="tx2"/>
                </a:solidFill>
                <a:latin typeface="Source Sans Pro Black" panose="020B0803030403020204" pitchFamily="34" charset="0"/>
              </a:rPr>
              <a:t>FIX HPA AXIS DYSFUNCTION</a:t>
            </a:r>
            <a:endParaRPr lang="en-GB" sz="1400" dirty="0">
              <a:solidFill>
                <a:schemeClr val="tx2"/>
              </a:solidFill>
              <a:latin typeface="Source Sans Pro Black" panose="020B0803030403020204" pitchFamily="34" charset="0"/>
            </a:endParaRPr>
          </a:p>
        </p:txBody>
      </p:sp>
      <p:grpSp>
        <p:nvGrpSpPr>
          <p:cNvPr id="15" name="Group 14"/>
          <p:cNvGrpSpPr/>
          <p:nvPr/>
        </p:nvGrpSpPr>
        <p:grpSpPr>
          <a:xfrm>
            <a:off x="683568" y="1350219"/>
            <a:ext cx="2497376" cy="3650263"/>
            <a:chOff x="1210528" y="1350219"/>
            <a:chExt cx="1993320" cy="2913515"/>
          </a:xfrm>
        </p:grpSpPr>
        <p:sp>
          <p:nvSpPr>
            <p:cNvPr id="18" name="Round Diagonal Corner Rectangle 17"/>
            <p:cNvSpPr/>
            <p:nvPr/>
          </p:nvSpPr>
          <p:spPr>
            <a:xfrm>
              <a:off x="1210528" y="1350219"/>
              <a:ext cx="1993320" cy="1993320"/>
            </a:xfrm>
            <a:prstGeom prst="round2DiagRect">
              <a:avLst/>
            </a:prstGeom>
            <a:solidFill>
              <a:srgbClr val="FFFFFF">
                <a:alpha val="90000"/>
              </a:srgb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p:cNvSpPr txBox="1">
              <a:spLocks/>
            </p:cNvSpPr>
            <p:nvPr/>
          </p:nvSpPr>
          <p:spPr>
            <a:xfrm>
              <a:off x="1284824" y="1392465"/>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bg2">
                      <a:lumMod val="90000"/>
                    </a:schemeClr>
                  </a:solidFill>
                  <a:latin typeface="Source Sans Pro Black" panose="020B0803030403020204" pitchFamily="34" charset="0"/>
                </a:rPr>
                <a:t>1</a:t>
              </a:r>
              <a:endParaRPr lang="en-GB" sz="5400" dirty="0">
                <a:solidFill>
                  <a:schemeClr val="bg2">
                    <a:lumMod val="90000"/>
                  </a:schemeClr>
                </a:solidFill>
                <a:latin typeface="Source Sans Pro Black" panose="020B0803030403020204" pitchFamily="34" charset="0"/>
              </a:endParaRPr>
            </a:p>
          </p:txBody>
        </p:sp>
        <p:sp>
          <p:nvSpPr>
            <p:cNvPr id="23" name="Content Placeholder 2"/>
            <p:cNvSpPr txBox="1">
              <a:spLocks/>
            </p:cNvSpPr>
            <p:nvPr/>
          </p:nvSpPr>
          <p:spPr>
            <a:xfrm>
              <a:off x="1449329" y="2427734"/>
              <a:ext cx="1600377"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dirty="0" smtClean="0">
                  <a:solidFill>
                    <a:schemeClr val="tx2"/>
                  </a:solidFill>
                  <a:latin typeface="Source Sans Pro Black" panose="020B0803030403020204" pitchFamily="34" charset="0"/>
                </a:rPr>
                <a:t>HOW </a:t>
              </a:r>
              <a:r>
                <a:rPr lang="en-GB" sz="1400" smtClean="0">
                  <a:solidFill>
                    <a:schemeClr val="tx2"/>
                  </a:solidFill>
                  <a:latin typeface="Source Sans Pro Black" panose="020B0803030403020204" pitchFamily="34" charset="0"/>
                </a:rPr>
                <a:t>TO </a:t>
              </a:r>
              <a:br>
                <a:rPr lang="en-GB" sz="1400" smtClean="0">
                  <a:solidFill>
                    <a:schemeClr val="tx2"/>
                  </a:solidFill>
                  <a:latin typeface="Source Sans Pro Black" panose="020B0803030403020204" pitchFamily="34" charset="0"/>
                </a:rPr>
              </a:br>
              <a:r>
                <a:rPr lang="en-GB" sz="1400" smtClean="0">
                  <a:solidFill>
                    <a:schemeClr val="tx2"/>
                  </a:solidFill>
                  <a:latin typeface="Source Sans Pro Black" panose="020B0803030403020204" pitchFamily="34" charset="0"/>
                </a:rPr>
                <a:t>FIX YOUR NEUROTRANSMITTERS</a:t>
              </a:r>
              <a:endParaRPr lang="en-GB" sz="1400" dirty="0">
                <a:solidFill>
                  <a:schemeClr val="tx2"/>
                </a:solidFill>
                <a:latin typeface="Source Sans Pro Black" panose="020B0803030403020204" pitchFamily="34" charset="0"/>
              </a:endParaRPr>
            </a:p>
          </p:txBody>
        </p:sp>
      </p:grpSp>
      <p:grpSp>
        <p:nvGrpSpPr>
          <p:cNvPr id="24" name="Group 23"/>
          <p:cNvGrpSpPr/>
          <p:nvPr/>
        </p:nvGrpSpPr>
        <p:grpSpPr>
          <a:xfrm>
            <a:off x="3275856" y="1350220"/>
            <a:ext cx="2497376" cy="3650262"/>
            <a:chOff x="3419872" y="1350220"/>
            <a:chExt cx="1993320" cy="2913514"/>
          </a:xfrm>
        </p:grpSpPr>
        <p:sp>
          <p:nvSpPr>
            <p:cNvPr id="25" name="Round Diagonal Corner Rectangle 24"/>
            <p:cNvSpPr/>
            <p:nvPr/>
          </p:nvSpPr>
          <p:spPr>
            <a:xfrm rot="16200000">
              <a:off x="3419872" y="1350220"/>
              <a:ext cx="1993320" cy="1993320"/>
            </a:xfrm>
            <a:prstGeom prst="round2DiagRect">
              <a:avLst/>
            </a:prstGeom>
            <a:solidFill>
              <a:srgbClr val="FFFFFF">
                <a:alpha val="90000"/>
              </a:srgb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solidFill>
                  <a:srgbClr val="FFFFFF"/>
                </a:solidFill>
                <a:latin typeface="Source Sans Pro" panose="020B0503030403020204" pitchFamily="34" charset="0"/>
              </a:endParaRPr>
            </a:p>
          </p:txBody>
        </p:sp>
        <p:grpSp>
          <p:nvGrpSpPr>
            <p:cNvPr id="26" name="Group 25"/>
            <p:cNvGrpSpPr/>
            <p:nvPr/>
          </p:nvGrpSpPr>
          <p:grpSpPr>
            <a:xfrm>
              <a:off x="3491881" y="1374771"/>
              <a:ext cx="1728191" cy="2888963"/>
              <a:chOff x="3491881" y="1374771"/>
              <a:chExt cx="1728191" cy="2888963"/>
            </a:xfrm>
          </p:grpSpPr>
          <p:sp>
            <p:nvSpPr>
              <p:cNvPr id="27" name="Content Placeholder 2"/>
              <p:cNvSpPr txBox="1">
                <a:spLocks/>
              </p:cNvSpPr>
              <p:nvPr/>
            </p:nvSpPr>
            <p:spPr>
              <a:xfrm>
                <a:off x="3491881" y="1374771"/>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bg2">
                        <a:lumMod val="90000"/>
                      </a:schemeClr>
                    </a:solidFill>
                    <a:latin typeface="Source Sans Pro Black" panose="020B0803030403020204" pitchFamily="34" charset="0"/>
                  </a:rPr>
                  <a:t>2</a:t>
                </a:r>
                <a:endParaRPr lang="en-GB" sz="5400" dirty="0">
                  <a:solidFill>
                    <a:schemeClr val="bg2">
                      <a:lumMod val="90000"/>
                    </a:schemeClr>
                  </a:solidFill>
                  <a:latin typeface="Source Sans Pro Black" panose="020B0803030403020204" pitchFamily="34" charset="0"/>
                </a:endParaRPr>
              </a:p>
            </p:txBody>
          </p:sp>
          <p:sp>
            <p:nvSpPr>
              <p:cNvPr id="28" name="Content Placeholder 2"/>
              <p:cNvSpPr txBox="1">
                <a:spLocks/>
              </p:cNvSpPr>
              <p:nvPr/>
            </p:nvSpPr>
            <p:spPr>
              <a:xfrm>
                <a:off x="3647340" y="2427734"/>
                <a:ext cx="1572732"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dirty="0" smtClean="0">
                    <a:solidFill>
                      <a:schemeClr val="tx2"/>
                    </a:solidFill>
                    <a:latin typeface="Source Sans Pro Black" panose="020B0803030403020204" pitchFamily="34" charset="0"/>
                  </a:rPr>
                  <a:t>HOW TO </a:t>
                </a:r>
                <a:br>
                  <a:rPr lang="en-GB" sz="1400" dirty="0" smtClean="0">
                    <a:solidFill>
                      <a:schemeClr val="tx2"/>
                    </a:solidFill>
                    <a:latin typeface="Source Sans Pro Black" panose="020B0803030403020204" pitchFamily="34" charset="0"/>
                  </a:rPr>
                </a:br>
                <a:r>
                  <a:rPr lang="en-GB" sz="1400" dirty="0" smtClean="0">
                    <a:solidFill>
                      <a:schemeClr val="tx2"/>
                    </a:solidFill>
                    <a:latin typeface="Source Sans Pro Black" panose="020B0803030403020204" pitchFamily="34" charset="0"/>
                  </a:rPr>
                  <a:t>FIX HPA AXIS DYSFUNCTION</a:t>
                </a:r>
                <a:endParaRPr lang="en-GB" sz="1400" dirty="0">
                  <a:solidFill>
                    <a:schemeClr val="tx2"/>
                  </a:solidFill>
                  <a:latin typeface="Source Sans Pro Black" panose="020B0803030403020204" pitchFamily="34" charset="0"/>
                </a:endParaRPr>
              </a:p>
            </p:txBody>
          </p:sp>
        </p:grpSp>
      </p:grpSp>
      <p:grpSp>
        <p:nvGrpSpPr>
          <p:cNvPr id="29" name="Group 28"/>
          <p:cNvGrpSpPr/>
          <p:nvPr/>
        </p:nvGrpSpPr>
        <p:grpSpPr>
          <a:xfrm>
            <a:off x="5868144" y="1350219"/>
            <a:ext cx="2497376" cy="3650263"/>
            <a:chOff x="5603016" y="1350219"/>
            <a:chExt cx="1993320" cy="2913515"/>
          </a:xfrm>
        </p:grpSpPr>
        <p:sp>
          <p:nvSpPr>
            <p:cNvPr id="30" name="Round Diagonal Corner Rectangle 29"/>
            <p:cNvSpPr/>
            <p:nvPr/>
          </p:nvSpPr>
          <p:spPr>
            <a:xfrm>
              <a:off x="5603016" y="1350219"/>
              <a:ext cx="1993320" cy="1993320"/>
            </a:xfrm>
            <a:prstGeom prst="round2DiagRect">
              <a:avLst/>
            </a:prstGeom>
            <a:solidFill>
              <a:schemeClr val="accent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ontent Placeholder 2"/>
            <p:cNvSpPr txBox="1">
              <a:spLocks/>
            </p:cNvSpPr>
            <p:nvPr/>
          </p:nvSpPr>
          <p:spPr>
            <a:xfrm>
              <a:off x="5697385" y="1374771"/>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dirty="0" smtClean="0">
                  <a:solidFill>
                    <a:schemeClr val="bg2">
                      <a:lumMod val="90000"/>
                    </a:schemeClr>
                  </a:solidFill>
                  <a:latin typeface="Source Sans Pro Black" panose="020B0803030403020204" pitchFamily="34" charset="0"/>
                </a:rPr>
                <a:t>3</a:t>
              </a:r>
              <a:endParaRPr lang="en-GB" sz="5400" dirty="0">
                <a:solidFill>
                  <a:schemeClr val="bg2">
                    <a:lumMod val="90000"/>
                  </a:schemeClr>
                </a:solidFill>
                <a:latin typeface="Source Sans Pro Black" panose="020B0803030403020204" pitchFamily="34" charset="0"/>
              </a:endParaRPr>
            </a:p>
          </p:txBody>
        </p:sp>
        <p:sp>
          <p:nvSpPr>
            <p:cNvPr id="32" name="Content Placeholder 2"/>
            <p:cNvSpPr txBox="1">
              <a:spLocks/>
            </p:cNvSpPr>
            <p:nvPr/>
          </p:nvSpPr>
          <p:spPr>
            <a:xfrm>
              <a:off x="5840436" y="2427734"/>
              <a:ext cx="1467868"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dirty="0" smtClean="0">
                  <a:solidFill>
                    <a:srgbClr val="FFFFFF"/>
                  </a:solidFill>
                  <a:latin typeface="Source Sans Pro Black" panose="020B0803030403020204" pitchFamily="34" charset="0"/>
                </a:rPr>
                <a:t>HOW TO INCREASE YOUR BRAIN POWER</a:t>
              </a:r>
              <a:endParaRPr lang="en-GB" sz="1400" dirty="0">
                <a:solidFill>
                  <a:srgbClr val="FFFFFF"/>
                </a:solidFill>
                <a:latin typeface="Source Sans Pro Black" panose="020B0803030403020204" pitchFamily="34" charset="0"/>
              </a:endParaRPr>
            </a:p>
          </p:txBody>
        </p:sp>
      </p:grpSp>
    </p:spTree>
    <p:extLst>
      <p:ext uri="{BB962C8B-B14F-4D97-AF65-F5344CB8AC3E}">
        <p14:creationId xmlns:p14="http://schemas.microsoft.com/office/powerpoint/2010/main" val="57530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anim calcmode="lin" valueType="num">
                                      <p:cBhvr>
                                        <p:cTn id="22" dur="500" fill="hold"/>
                                        <p:tgtEl>
                                          <p:spTgt spid="29"/>
                                        </p:tgtEl>
                                        <p:attrNameLst>
                                          <p:attrName>ppt_x</p:attrName>
                                        </p:attrNameLst>
                                      </p:cBhvr>
                                      <p:tavLst>
                                        <p:tav tm="0">
                                          <p:val>
                                            <p:strVal val="#ppt_x"/>
                                          </p:val>
                                        </p:tav>
                                        <p:tav tm="100000">
                                          <p:val>
                                            <p:strVal val="#ppt_x"/>
                                          </p:val>
                                        </p:tav>
                                      </p:tavLst>
                                    </p:anim>
                                    <p:anim calcmode="lin" valueType="num">
                                      <p:cBhvr>
                                        <p:cTn id="2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92"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40000" y="432000"/>
            <a:ext cx="8229600" cy="857250"/>
          </a:xfrm>
          <a:effectLst>
            <a:outerShdw blurRad="50800" dist="25400" dir="2700000" algn="ctr" rotWithShape="0">
              <a:srgbClr val="000000">
                <a:alpha val="10000"/>
              </a:srgbClr>
            </a:outerShdw>
          </a:effectLst>
        </p:spPr>
        <p:txBody>
          <a:bodyPr lIns="0" tIns="0" rIns="0" bIns="0" anchor="t" anchorCtr="0">
            <a:normAutofit/>
          </a:bodyPr>
          <a:lstStyle/>
          <a:p>
            <a:pPr algn="l"/>
            <a:r>
              <a:rPr lang="en-GB" sz="2800" dirty="0" smtClean="0">
                <a:latin typeface="Source Sans Pro Black" panose="020B0803030403020204" pitchFamily="34" charset="0"/>
              </a:rPr>
              <a:t>THE CENTRAL GOVERNOR MODEL OF FATIGUE</a:t>
            </a:r>
            <a:endParaRPr lang="en-GB" sz="2800" dirty="0">
              <a:latin typeface="Source Sans Pro Black" panose="020B0803030403020204" pitchFamily="34" charset="0"/>
            </a:endParaRPr>
          </a:p>
        </p:txBody>
      </p:sp>
      <p:sp>
        <p:nvSpPr>
          <p:cNvPr id="3" name="Content Placeholder 2"/>
          <p:cNvSpPr>
            <a:spLocks noGrp="1"/>
          </p:cNvSpPr>
          <p:nvPr>
            <p:ph idx="1"/>
          </p:nvPr>
        </p:nvSpPr>
        <p:spPr>
          <a:xfrm>
            <a:off x="540000" y="1440000"/>
            <a:ext cx="2951880" cy="3394472"/>
          </a:xfrm>
        </p:spPr>
        <p:txBody>
          <a:bodyPr lIns="0" tIns="0" rIns="0" bIns="0">
            <a:normAutofit/>
          </a:bodyPr>
          <a:lstStyle/>
          <a:p>
            <a:r>
              <a:rPr lang="en-GB" sz="1600" dirty="0" smtClean="0">
                <a:latin typeface="Source Sans Pro Semibold" panose="020B0603030403020204" pitchFamily="34" charset="0"/>
              </a:rPr>
              <a:t>Fatigue starts in your brain, not your muscles</a:t>
            </a:r>
          </a:p>
          <a:p>
            <a:endParaRPr lang="en-GB" sz="1600" dirty="0">
              <a:latin typeface="Source Sans Pro Semibold" panose="020B0603030403020204" pitchFamily="34" charset="0"/>
            </a:endParaRPr>
          </a:p>
          <a:p>
            <a:r>
              <a:rPr lang="en-GB" sz="1600" dirty="0" smtClean="0">
                <a:latin typeface="Source Sans Pro Semibold" panose="020B0603030403020204" pitchFamily="34" charset="0"/>
              </a:rPr>
              <a:t>Brain shuts body down, not </a:t>
            </a:r>
            <a:r>
              <a:rPr lang="en-GB" sz="1600" smtClean="0">
                <a:latin typeface="Source Sans Pro Semibold" panose="020B0603030403020204" pitchFamily="34" charset="0"/>
              </a:rPr>
              <a:t>vice versa</a:t>
            </a:r>
            <a:endParaRPr lang="en-GB" sz="1600" dirty="0" smtClean="0">
              <a:latin typeface="Source Sans Pro Semibold" panose="020B0603030403020204" pitchFamily="34" charset="0"/>
            </a:endParaRPr>
          </a:p>
          <a:p>
            <a:pPr marL="0" indent="0">
              <a:buNone/>
            </a:pPr>
            <a:endParaRPr lang="en-GB" sz="1600" dirty="0">
              <a:latin typeface="Source Sans Pro Semibold" panose="020B0603030403020204" pitchFamily="34" charset="0"/>
            </a:endParaRPr>
          </a:p>
          <a:p>
            <a:r>
              <a:rPr lang="en-GB" sz="1600" dirty="0" err="1" smtClean="0">
                <a:latin typeface="Source Sans Pro Semibold" panose="020B0603030403020204" pitchFamily="34" charset="0"/>
              </a:rPr>
              <a:t>Dr</a:t>
            </a:r>
            <a:r>
              <a:rPr lang="en-GB" sz="1600" dirty="0" err="1">
                <a:latin typeface="Source Sans Pro Semibold" panose="020B0603030403020204" pitchFamily="34" charset="0"/>
              </a:rPr>
              <a:t>.</a:t>
            </a:r>
            <a:r>
              <a:rPr lang="en-GB" sz="1600" dirty="0">
                <a:latin typeface="Source Sans Pro Semibold" panose="020B0603030403020204" pitchFamily="34" charset="0"/>
              </a:rPr>
              <a:t> Timothy </a:t>
            </a:r>
            <a:r>
              <a:rPr lang="en-GB" sz="1600" dirty="0" err="1">
                <a:latin typeface="Source Sans Pro Semibold" panose="020B0603030403020204" pitchFamily="34" charset="0"/>
              </a:rPr>
              <a:t>Noakes</a:t>
            </a:r>
            <a:r>
              <a:rPr lang="en-GB" sz="1600" dirty="0">
                <a:latin typeface="Source Sans Pro Semibold" panose="020B0603030403020204" pitchFamily="34" charset="0"/>
              </a:rPr>
              <a:t> </a:t>
            </a:r>
            <a:endParaRPr lang="en-GB" sz="1600" dirty="0" smtClean="0">
              <a:latin typeface="Source Sans Pro Semibold" panose="020B0603030403020204" pitchFamily="34" charset="0"/>
            </a:endParaRPr>
          </a:p>
          <a:p>
            <a:endParaRPr lang="en-GB" sz="1600" dirty="0">
              <a:latin typeface="Source Sans Pro Semibold" panose="020B0603030403020204" pitchFamily="34" charset="0"/>
            </a:endParaRPr>
          </a:p>
          <a:p>
            <a:r>
              <a:rPr lang="en-GB" sz="1600" dirty="0" smtClean="0">
                <a:latin typeface="Source Sans Pro Semibold" panose="020B0603030403020204" pitchFamily="34" charset="0"/>
              </a:rPr>
              <a:t>Fatigue </a:t>
            </a:r>
            <a:r>
              <a:rPr lang="en-GB" sz="1600" dirty="0">
                <a:latin typeface="Source Sans Pro Semibold" panose="020B0603030403020204" pitchFamily="34" charset="0"/>
              </a:rPr>
              <a:t>goes beyond </a:t>
            </a:r>
            <a:r>
              <a:rPr lang="en-GB" sz="1600" dirty="0" smtClean="0">
                <a:latin typeface="Source Sans Pro Semibold" panose="020B0603030403020204" pitchFamily="34" charset="0"/>
              </a:rPr>
              <a:t>oxygen</a:t>
            </a:r>
            <a:endParaRPr lang="en-GB" sz="1600" dirty="0">
              <a:latin typeface="Source Sans Pro Semibold" panose="020B0603030403020204" pitchFamily="34" charset="0"/>
            </a:endParaRPr>
          </a:p>
        </p:txBody>
      </p:sp>
      <p:grpSp>
        <p:nvGrpSpPr>
          <p:cNvPr id="11" name="Group 10"/>
          <p:cNvGrpSpPr/>
          <p:nvPr/>
        </p:nvGrpSpPr>
        <p:grpSpPr>
          <a:xfrm>
            <a:off x="4067175" y="1275606"/>
            <a:ext cx="4691463" cy="3240360"/>
            <a:chOff x="4067175" y="1275606"/>
            <a:chExt cx="4691463" cy="3240360"/>
          </a:xfrm>
        </p:grpSpPr>
        <p:sp>
          <p:nvSpPr>
            <p:cNvPr id="12" name="Freeform 5"/>
            <p:cNvSpPr>
              <a:spLocks/>
            </p:cNvSpPr>
            <p:nvPr/>
          </p:nvSpPr>
          <p:spPr bwMode="auto">
            <a:xfrm>
              <a:off x="4067175" y="1275606"/>
              <a:ext cx="4691463" cy="3240360"/>
            </a:xfrm>
            <a:custGeom>
              <a:avLst/>
              <a:gdLst>
                <a:gd name="T0" fmla="*/ 2761 w 2858"/>
                <a:gd name="T1" fmla="*/ 780 h 1974"/>
                <a:gd name="T2" fmla="*/ 2685 w 2858"/>
                <a:gd name="T3" fmla="*/ 673 h 1974"/>
                <a:gd name="T4" fmla="*/ 2612 w 2858"/>
                <a:gd name="T5" fmla="*/ 580 h 1974"/>
                <a:gd name="T6" fmla="*/ 2459 w 2858"/>
                <a:gd name="T7" fmla="*/ 399 h 1974"/>
                <a:gd name="T8" fmla="*/ 2346 w 2858"/>
                <a:gd name="T9" fmla="*/ 268 h 1974"/>
                <a:gd name="T10" fmla="*/ 2222 w 2858"/>
                <a:gd name="T11" fmla="*/ 186 h 1974"/>
                <a:gd name="T12" fmla="*/ 2135 w 2858"/>
                <a:gd name="T13" fmla="*/ 155 h 1974"/>
                <a:gd name="T14" fmla="*/ 2009 w 2858"/>
                <a:gd name="T15" fmla="*/ 76 h 1974"/>
                <a:gd name="T16" fmla="*/ 1838 w 2858"/>
                <a:gd name="T17" fmla="*/ 39 h 1974"/>
                <a:gd name="T18" fmla="*/ 1726 w 2858"/>
                <a:gd name="T19" fmla="*/ 0 h 1974"/>
                <a:gd name="T20" fmla="*/ 1621 w 2858"/>
                <a:gd name="T21" fmla="*/ 19 h 1974"/>
                <a:gd name="T22" fmla="*/ 1458 w 2858"/>
                <a:gd name="T23" fmla="*/ 17 h 1974"/>
                <a:gd name="T24" fmla="*/ 1361 w 2858"/>
                <a:gd name="T25" fmla="*/ 68 h 1974"/>
                <a:gd name="T26" fmla="*/ 1289 w 2858"/>
                <a:gd name="T27" fmla="*/ 58 h 1974"/>
                <a:gd name="T28" fmla="*/ 1181 w 2858"/>
                <a:gd name="T29" fmla="*/ 37 h 1974"/>
                <a:gd name="T30" fmla="*/ 1035 w 2858"/>
                <a:gd name="T31" fmla="*/ 95 h 1974"/>
                <a:gd name="T32" fmla="*/ 886 w 2858"/>
                <a:gd name="T33" fmla="*/ 140 h 1974"/>
                <a:gd name="T34" fmla="*/ 805 w 2858"/>
                <a:gd name="T35" fmla="*/ 192 h 1974"/>
                <a:gd name="T36" fmla="*/ 760 w 2858"/>
                <a:gd name="T37" fmla="*/ 221 h 1974"/>
                <a:gd name="T38" fmla="*/ 562 w 2858"/>
                <a:gd name="T39" fmla="*/ 281 h 1974"/>
                <a:gd name="T40" fmla="*/ 500 w 2858"/>
                <a:gd name="T41" fmla="*/ 341 h 1974"/>
                <a:gd name="T42" fmla="*/ 438 w 2858"/>
                <a:gd name="T43" fmla="*/ 399 h 1974"/>
                <a:gd name="T44" fmla="*/ 337 w 2858"/>
                <a:gd name="T45" fmla="*/ 469 h 1974"/>
                <a:gd name="T46" fmla="*/ 244 w 2858"/>
                <a:gd name="T47" fmla="*/ 603 h 1974"/>
                <a:gd name="T48" fmla="*/ 207 w 2858"/>
                <a:gd name="T49" fmla="*/ 681 h 1974"/>
                <a:gd name="T50" fmla="*/ 134 w 2858"/>
                <a:gd name="T51" fmla="*/ 764 h 1974"/>
                <a:gd name="T52" fmla="*/ 70 w 2858"/>
                <a:gd name="T53" fmla="*/ 911 h 1974"/>
                <a:gd name="T54" fmla="*/ 29 w 2858"/>
                <a:gd name="T55" fmla="*/ 1041 h 1974"/>
                <a:gd name="T56" fmla="*/ 0 w 2858"/>
                <a:gd name="T57" fmla="*/ 1146 h 1974"/>
                <a:gd name="T58" fmla="*/ 31 w 2858"/>
                <a:gd name="T59" fmla="*/ 1249 h 1974"/>
                <a:gd name="T60" fmla="*/ 66 w 2858"/>
                <a:gd name="T61" fmla="*/ 1396 h 1974"/>
                <a:gd name="T62" fmla="*/ 128 w 2858"/>
                <a:gd name="T63" fmla="*/ 1516 h 1974"/>
                <a:gd name="T64" fmla="*/ 248 w 2858"/>
                <a:gd name="T65" fmla="*/ 1623 h 1974"/>
                <a:gd name="T66" fmla="*/ 463 w 2858"/>
                <a:gd name="T67" fmla="*/ 1697 h 1974"/>
                <a:gd name="T68" fmla="*/ 593 w 2858"/>
                <a:gd name="T69" fmla="*/ 1722 h 1974"/>
                <a:gd name="T70" fmla="*/ 719 w 2858"/>
                <a:gd name="T71" fmla="*/ 1780 h 1974"/>
                <a:gd name="T72" fmla="*/ 810 w 2858"/>
                <a:gd name="T73" fmla="*/ 1867 h 1974"/>
                <a:gd name="T74" fmla="*/ 1127 w 2858"/>
                <a:gd name="T75" fmla="*/ 1958 h 1974"/>
                <a:gd name="T76" fmla="*/ 1284 w 2858"/>
                <a:gd name="T77" fmla="*/ 1968 h 1974"/>
                <a:gd name="T78" fmla="*/ 1470 w 2858"/>
                <a:gd name="T79" fmla="*/ 1929 h 1974"/>
                <a:gd name="T80" fmla="*/ 1712 w 2858"/>
                <a:gd name="T81" fmla="*/ 1887 h 1974"/>
                <a:gd name="T82" fmla="*/ 1838 w 2858"/>
                <a:gd name="T83" fmla="*/ 1811 h 1974"/>
                <a:gd name="T84" fmla="*/ 1956 w 2858"/>
                <a:gd name="T85" fmla="*/ 1811 h 1974"/>
                <a:gd name="T86" fmla="*/ 2024 w 2858"/>
                <a:gd name="T87" fmla="*/ 1772 h 1974"/>
                <a:gd name="T88" fmla="*/ 2108 w 2858"/>
                <a:gd name="T89" fmla="*/ 1761 h 1974"/>
                <a:gd name="T90" fmla="*/ 2249 w 2858"/>
                <a:gd name="T91" fmla="*/ 1701 h 1974"/>
                <a:gd name="T92" fmla="*/ 2319 w 2858"/>
                <a:gd name="T93" fmla="*/ 1644 h 1974"/>
                <a:gd name="T94" fmla="*/ 2468 w 2858"/>
                <a:gd name="T95" fmla="*/ 1559 h 1974"/>
                <a:gd name="T96" fmla="*/ 2579 w 2858"/>
                <a:gd name="T97" fmla="*/ 1542 h 1974"/>
                <a:gd name="T98" fmla="*/ 2666 w 2858"/>
                <a:gd name="T99" fmla="*/ 1569 h 1974"/>
                <a:gd name="T100" fmla="*/ 2738 w 2858"/>
                <a:gd name="T101" fmla="*/ 1555 h 1974"/>
                <a:gd name="T102" fmla="*/ 2850 w 2858"/>
                <a:gd name="T103" fmla="*/ 1328 h 1974"/>
                <a:gd name="T104" fmla="*/ 2842 w 2858"/>
                <a:gd name="T105" fmla="*/ 109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58" h="1974">
                  <a:moveTo>
                    <a:pt x="2808" y="919"/>
                  </a:moveTo>
                  <a:lnTo>
                    <a:pt x="2808" y="919"/>
                  </a:lnTo>
                  <a:lnTo>
                    <a:pt x="2798" y="878"/>
                  </a:lnTo>
                  <a:lnTo>
                    <a:pt x="2786" y="842"/>
                  </a:lnTo>
                  <a:lnTo>
                    <a:pt x="2775" y="809"/>
                  </a:lnTo>
                  <a:lnTo>
                    <a:pt x="2761" y="780"/>
                  </a:lnTo>
                  <a:lnTo>
                    <a:pt x="2749" y="754"/>
                  </a:lnTo>
                  <a:lnTo>
                    <a:pt x="2736" y="731"/>
                  </a:lnTo>
                  <a:lnTo>
                    <a:pt x="2722" y="714"/>
                  </a:lnTo>
                  <a:lnTo>
                    <a:pt x="2711" y="696"/>
                  </a:lnTo>
                  <a:lnTo>
                    <a:pt x="2697" y="683"/>
                  </a:lnTo>
                  <a:lnTo>
                    <a:pt x="2685" y="673"/>
                  </a:lnTo>
                  <a:lnTo>
                    <a:pt x="2666" y="657"/>
                  </a:lnTo>
                  <a:lnTo>
                    <a:pt x="2654" y="650"/>
                  </a:lnTo>
                  <a:lnTo>
                    <a:pt x="2649" y="648"/>
                  </a:lnTo>
                  <a:lnTo>
                    <a:pt x="2649" y="648"/>
                  </a:lnTo>
                  <a:lnTo>
                    <a:pt x="2629" y="613"/>
                  </a:lnTo>
                  <a:lnTo>
                    <a:pt x="2612" y="580"/>
                  </a:lnTo>
                  <a:lnTo>
                    <a:pt x="2592" y="553"/>
                  </a:lnTo>
                  <a:lnTo>
                    <a:pt x="2575" y="527"/>
                  </a:lnTo>
                  <a:lnTo>
                    <a:pt x="2542" y="485"/>
                  </a:lnTo>
                  <a:lnTo>
                    <a:pt x="2513" y="452"/>
                  </a:lnTo>
                  <a:lnTo>
                    <a:pt x="2484" y="423"/>
                  </a:lnTo>
                  <a:lnTo>
                    <a:pt x="2459" y="399"/>
                  </a:lnTo>
                  <a:lnTo>
                    <a:pt x="2433" y="376"/>
                  </a:lnTo>
                  <a:lnTo>
                    <a:pt x="2412" y="349"/>
                  </a:lnTo>
                  <a:lnTo>
                    <a:pt x="2412" y="349"/>
                  </a:lnTo>
                  <a:lnTo>
                    <a:pt x="2391" y="322"/>
                  </a:lnTo>
                  <a:lnTo>
                    <a:pt x="2369" y="295"/>
                  </a:lnTo>
                  <a:lnTo>
                    <a:pt x="2346" y="268"/>
                  </a:lnTo>
                  <a:lnTo>
                    <a:pt x="2321" y="242"/>
                  </a:lnTo>
                  <a:lnTo>
                    <a:pt x="2296" y="221"/>
                  </a:lnTo>
                  <a:lnTo>
                    <a:pt x="2267" y="204"/>
                  </a:lnTo>
                  <a:lnTo>
                    <a:pt x="2253" y="196"/>
                  </a:lnTo>
                  <a:lnTo>
                    <a:pt x="2238" y="190"/>
                  </a:lnTo>
                  <a:lnTo>
                    <a:pt x="2222" y="186"/>
                  </a:lnTo>
                  <a:lnTo>
                    <a:pt x="2207" y="182"/>
                  </a:lnTo>
                  <a:lnTo>
                    <a:pt x="2207" y="182"/>
                  </a:lnTo>
                  <a:lnTo>
                    <a:pt x="2191" y="180"/>
                  </a:lnTo>
                  <a:lnTo>
                    <a:pt x="2177" y="176"/>
                  </a:lnTo>
                  <a:lnTo>
                    <a:pt x="2154" y="167"/>
                  </a:lnTo>
                  <a:lnTo>
                    <a:pt x="2135" y="155"/>
                  </a:lnTo>
                  <a:lnTo>
                    <a:pt x="2115" y="142"/>
                  </a:lnTo>
                  <a:lnTo>
                    <a:pt x="2080" y="112"/>
                  </a:lnTo>
                  <a:lnTo>
                    <a:pt x="2061" y="99"/>
                  </a:lnTo>
                  <a:lnTo>
                    <a:pt x="2036" y="85"/>
                  </a:lnTo>
                  <a:lnTo>
                    <a:pt x="2036" y="85"/>
                  </a:lnTo>
                  <a:lnTo>
                    <a:pt x="2009" y="76"/>
                  </a:lnTo>
                  <a:lnTo>
                    <a:pt x="1976" y="66"/>
                  </a:lnTo>
                  <a:lnTo>
                    <a:pt x="1943" y="58"/>
                  </a:lnTo>
                  <a:lnTo>
                    <a:pt x="1912" y="50"/>
                  </a:lnTo>
                  <a:lnTo>
                    <a:pt x="1859" y="43"/>
                  </a:lnTo>
                  <a:lnTo>
                    <a:pt x="1838" y="39"/>
                  </a:lnTo>
                  <a:lnTo>
                    <a:pt x="1838" y="39"/>
                  </a:lnTo>
                  <a:lnTo>
                    <a:pt x="1819" y="27"/>
                  </a:lnTo>
                  <a:lnTo>
                    <a:pt x="1801" y="17"/>
                  </a:lnTo>
                  <a:lnTo>
                    <a:pt x="1782" y="10"/>
                  </a:lnTo>
                  <a:lnTo>
                    <a:pt x="1762" y="6"/>
                  </a:lnTo>
                  <a:lnTo>
                    <a:pt x="1743" y="2"/>
                  </a:lnTo>
                  <a:lnTo>
                    <a:pt x="1726" y="0"/>
                  </a:lnTo>
                  <a:lnTo>
                    <a:pt x="1708" y="0"/>
                  </a:lnTo>
                  <a:lnTo>
                    <a:pt x="1693" y="2"/>
                  </a:lnTo>
                  <a:lnTo>
                    <a:pt x="1664" y="6"/>
                  </a:lnTo>
                  <a:lnTo>
                    <a:pt x="1640" y="12"/>
                  </a:lnTo>
                  <a:lnTo>
                    <a:pt x="1621" y="19"/>
                  </a:lnTo>
                  <a:lnTo>
                    <a:pt x="1621" y="19"/>
                  </a:lnTo>
                  <a:lnTo>
                    <a:pt x="1584" y="14"/>
                  </a:lnTo>
                  <a:lnTo>
                    <a:pt x="1551" y="10"/>
                  </a:lnTo>
                  <a:lnTo>
                    <a:pt x="1524" y="10"/>
                  </a:lnTo>
                  <a:lnTo>
                    <a:pt x="1499" y="10"/>
                  </a:lnTo>
                  <a:lnTo>
                    <a:pt x="1477" y="14"/>
                  </a:lnTo>
                  <a:lnTo>
                    <a:pt x="1458" y="17"/>
                  </a:lnTo>
                  <a:lnTo>
                    <a:pt x="1443" y="21"/>
                  </a:lnTo>
                  <a:lnTo>
                    <a:pt x="1429" y="27"/>
                  </a:lnTo>
                  <a:lnTo>
                    <a:pt x="1406" y="41"/>
                  </a:lnTo>
                  <a:lnTo>
                    <a:pt x="1388" y="54"/>
                  </a:lnTo>
                  <a:lnTo>
                    <a:pt x="1369" y="64"/>
                  </a:lnTo>
                  <a:lnTo>
                    <a:pt x="1361" y="68"/>
                  </a:lnTo>
                  <a:lnTo>
                    <a:pt x="1350" y="70"/>
                  </a:lnTo>
                  <a:lnTo>
                    <a:pt x="1350" y="70"/>
                  </a:lnTo>
                  <a:lnTo>
                    <a:pt x="1340" y="72"/>
                  </a:lnTo>
                  <a:lnTo>
                    <a:pt x="1328" y="70"/>
                  </a:lnTo>
                  <a:lnTo>
                    <a:pt x="1309" y="66"/>
                  </a:lnTo>
                  <a:lnTo>
                    <a:pt x="1289" y="58"/>
                  </a:lnTo>
                  <a:lnTo>
                    <a:pt x="1268" y="48"/>
                  </a:lnTo>
                  <a:lnTo>
                    <a:pt x="1247" y="41"/>
                  </a:lnTo>
                  <a:lnTo>
                    <a:pt x="1222" y="35"/>
                  </a:lnTo>
                  <a:lnTo>
                    <a:pt x="1210" y="35"/>
                  </a:lnTo>
                  <a:lnTo>
                    <a:pt x="1194" y="35"/>
                  </a:lnTo>
                  <a:lnTo>
                    <a:pt x="1181" y="37"/>
                  </a:lnTo>
                  <a:lnTo>
                    <a:pt x="1163" y="39"/>
                  </a:lnTo>
                  <a:lnTo>
                    <a:pt x="1163" y="39"/>
                  </a:lnTo>
                  <a:lnTo>
                    <a:pt x="1130" y="50"/>
                  </a:lnTo>
                  <a:lnTo>
                    <a:pt x="1097" y="64"/>
                  </a:lnTo>
                  <a:lnTo>
                    <a:pt x="1064" y="80"/>
                  </a:lnTo>
                  <a:lnTo>
                    <a:pt x="1035" y="95"/>
                  </a:lnTo>
                  <a:lnTo>
                    <a:pt x="991" y="120"/>
                  </a:lnTo>
                  <a:lnTo>
                    <a:pt x="973" y="132"/>
                  </a:lnTo>
                  <a:lnTo>
                    <a:pt x="973" y="132"/>
                  </a:lnTo>
                  <a:lnTo>
                    <a:pt x="938" y="132"/>
                  </a:lnTo>
                  <a:lnTo>
                    <a:pt x="909" y="136"/>
                  </a:lnTo>
                  <a:lnTo>
                    <a:pt x="886" y="140"/>
                  </a:lnTo>
                  <a:lnTo>
                    <a:pt x="865" y="145"/>
                  </a:lnTo>
                  <a:lnTo>
                    <a:pt x="849" y="151"/>
                  </a:lnTo>
                  <a:lnTo>
                    <a:pt x="836" y="159"/>
                  </a:lnTo>
                  <a:lnTo>
                    <a:pt x="826" y="167"/>
                  </a:lnTo>
                  <a:lnTo>
                    <a:pt x="818" y="176"/>
                  </a:lnTo>
                  <a:lnTo>
                    <a:pt x="805" y="192"/>
                  </a:lnTo>
                  <a:lnTo>
                    <a:pt x="795" y="207"/>
                  </a:lnTo>
                  <a:lnTo>
                    <a:pt x="789" y="213"/>
                  </a:lnTo>
                  <a:lnTo>
                    <a:pt x="781" y="217"/>
                  </a:lnTo>
                  <a:lnTo>
                    <a:pt x="772" y="221"/>
                  </a:lnTo>
                  <a:lnTo>
                    <a:pt x="760" y="221"/>
                  </a:lnTo>
                  <a:lnTo>
                    <a:pt x="760" y="221"/>
                  </a:lnTo>
                  <a:lnTo>
                    <a:pt x="731" y="223"/>
                  </a:lnTo>
                  <a:lnTo>
                    <a:pt x="696" y="231"/>
                  </a:lnTo>
                  <a:lnTo>
                    <a:pt x="657" y="240"/>
                  </a:lnTo>
                  <a:lnTo>
                    <a:pt x="619" y="254"/>
                  </a:lnTo>
                  <a:lnTo>
                    <a:pt x="580" y="271"/>
                  </a:lnTo>
                  <a:lnTo>
                    <a:pt x="562" y="281"/>
                  </a:lnTo>
                  <a:lnTo>
                    <a:pt x="547" y="293"/>
                  </a:lnTo>
                  <a:lnTo>
                    <a:pt x="531" y="302"/>
                  </a:lnTo>
                  <a:lnTo>
                    <a:pt x="520" y="316"/>
                  </a:lnTo>
                  <a:lnTo>
                    <a:pt x="508" y="328"/>
                  </a:lnTo>
                  <a:lnTo>
                    <a:pt x="500" y="341"/>
                  </a:lnTo>
                  <a:lnTo>
                    <a:pt x="500" y="341"/>
                  </a:lnTo>
                  <a:lnTo>
                    <a:pt x="494" y="355"/>
                  </a:lnTo>
                  <a:lnTo>
                    <a:pt x="487" y="365"/>
                  </a:lnTo>
                  <a:lnTo>
                    <a:pt x="481" y="372"/>
                  </a:lnTo>
                  <a:lnTo>
                    <a:pt x="473" y="380"/>
                  </a:lnTo>
                  <a:lnTo>
                    <a:pt x="456" y="390"/>
                  </a:lnTo>
                  <a:lnTo>
                    <a:pt x="438" y="399"/>
                  </a:lnTo>
                  <a:lnTo>
                    <a:pt x="417" y="407"/>
                  </a:lnTo>
                  <a:lnTo>
                    <a:pt x="394" y="421"/>
                  </a:lnTo>
                  <a:lnTo>
                    <a:pt x="382" y="430"/>
                  </a:lnTo>
                  <a:lnTo>
                    <a:pt x="368" y="440"/>
                  </a:lnTo>
                  <a:lnTo>
                    <a:pt x="353" y="454"/>
                  </a:lnTo>
                  <a:lnTo>
                    <a:pt x="337" y="469"/>
                  </a:lnTo>
                  <a:lnTo>
                    <a:pt x="337" y="469"/>
                  </a:lnTo>
                  <a:lnTo>
                    <a:pt x="308" y="504"/>
                  </a:lnTo>
                  <a:lnTo>
                    <a:pt x="285" y="533"/>
                  </a:lnTo>
                  <a:lnTo>
                    <a:pt x="268" y="560"/>
                  </a:lnTo>
                  <a:lnTo>
                    <a:pt x="254" y="584"/>
                  </a:lnTo>
                  <a:lnTo>
                    <a:pt x="244" y="603"/>
                  </a:lnTo>
                  <a:lnTo>
                    <a:pt x="238" y="617"/>
                  </a:lnTo>
                  <a:lnTo>
                    <a:pt x="233" y="628"/>
                  </a:lnTo>
                  <a:lnTo>
                    <a:pt x="233" y="628"/>
                  </a:lnTo>
                  <a:lnTo>
                    <a:pt x="227" y="650"/>
                  </a:lnTo>
                  <a:lnTo>
                    <a:pt x="217" y="665"/>
                  </a:lnTo>
                  <a:lnTo>
                    <a:pt x="207" y="681"/>
                  </a:lnTo>
                  <a:lnTo>
                    <a:pt x="198" y="692"/>
                  </a:lnTo>
                  <a:lnTo>
                    <a:pt x="182" y="706"/>
                  </a:lnTo>
                  <a:lnTo>
                    <a:pt x="175" y="710"/>
                  </a:lnTo>
                  <a:lnTo>
                    <a:pt x="175" y="710"/>
                  </a:lnTo>
                  <a:lnTo>
                    <a:pt x="153" y="737"/>
                  </a:lnTo>
                  <a:lnTo>
                    <a:pt x="134" y="764"/>
                  </a:lnTo>
                  <a:lnTo>
                    <a:pt x="118" y="791"/>
                  </a:lnTo>
                  <a:lnTo>
                    <a:pt x="105" y="816"/>
                  </a:lnTo>
                  <a:lnTo>
                    <a:pt x="93" y="842"/>
                  </a:lnTo>
                  <a:lnTo>
                    <a:pt x="83" y="867"/>
                  </a:lnTo>
                  <a:lnTo>
                    <a:pt x="76" y="890"/>
                  </a:lnTo>
                  <a:lnTo>
                    <a:pt x="70" y="911"/>
                  </a:lnTo>
                  <a:lnTo>
                    <a:pt x="62" y="950"/>
                  </a:lnTo>
                  <a:lnTo>
                    <a:pt x="60" y="979"/>
                  </a:lnTo>
                  <a:lnTo>
                    <a:pt x="58" y="1004"/>
                  </a:lnTo>
                  <a:lnTo>
                    <a:pt x="58" y="1004"/>
                  </a:lnTo>
                  <a:lnTo>
                    <a:pt x="43" y="1024"/>
                  </a:lnTo>
                  <a:lnTo>
                    <a:pt x="29" y="1041"/>
                  </a:lnTo>
                  <a:lnTo>
                    <a:pt x="19" y="1061"/>
                  </a:lnTo>
                  <a:lnTo>
                    <a:pt x="12" y="1078"/>
                  </a:lnTo>
                  <a:lnTo>
                    <a:pt x="6" y="1096"/>
                  </a:lnTo>
                  <a:lnTo>
                    <a:pt x="4" y="1113"/>
                  </a:lnTo>
                  <a:lnTo>
                    <a:pt x="2" y="1130"/>
                  </a:lnTo>
                  <a:lnTo>
                    <a:pt x="0" y="1146"/>
                  </a:lnTo>
                  <a:lnTo>
                    <a:pt x="2" y="1173"/>
                  </a:lnTo>
                  <a:lnTo>
                    <a:pt x="6" y="1194"/>
                  </a:lnTo>
                  <a:lnTo>
                    <a:pt x="12" y="1214"/>
                  </a:lnTo>
                  <a:lnTo>
                    <a:pt x="12" y="1214"/>
                  </a:lnTo>
                  <a:lnTo>
                    <a:pt x="23" y="1231"/>
                  </a:lnTo>
                  <a:lnTo>
                    <a:pt x="31" y="1249"/>
                  </a:lnTo>
                  <a:lnTo>
                    <a:pt x="45" y="1280"/>
                  </a:lnTo>
                  <a:lnTo>
                    <a:pt x="54" y="1311"/>
                  </a:lnTo>
                  <a:lnTo>
                    <a:pt x="62" y="1340"/>
                  </a:lnTo>
                  <a:lnTo>
                    <a:pt x="64" y="1363"/>
                  </a:lnTo>
                  <a:lnTo>
                    <a:pt x="66" y="1381"/>
                  </a:lnTo>
                  <a:lnTo>
                    <a:pt x="66" y="1396"/>
                  </a:lnTo>
                  <a:lnTo>
                    <a:pt x="66" y="1396"/>
                  </a:lnTo>
                  <a:lnTo>
                    <a:pt x="76" y="1423"/>
                  </a:lnTo>
                  <a:lnTo>
                    <a:pt x="87" y="1450"/>
                  </a:lnTo>
                  <a:lnTo>
                    <a:pt x="101" y="1474"/>
                  </a:lnTo>
                  <a:lnTo>
                    <a:pt x="114" y="1497"/>
                  </a:lnTo>
                  <a:lnTo>
                    <a:pt x="128" y="1516"/>
                  </a:lnTo>
                  <a:lnTo>
                    <a:pt x="143" y="1536"/>
                  </a:lnTo>
                  <a:lnTo>
                    <a:pt x="159" y="1555"/>
                  </a:lnTo>
                  <a:lnTo>
                    <a:pt x="176" y="1571"/>
                  </a:lnTo>
                  <a:lnTo>
                    <a:pt x="194" y="1586"/>
                  </a:lnTo>
                  <a:lnTo>
                    <a:pt x="211" y="1600"/>
                  </a:lnTo>
                  <a:lnTo>
                    <a:pt x="248" y="1623"/>
                  </a:lnTo>
                  <a:lnTo>
                    <a:pt x="287" y="1644"/>
                  </a:lnTo>
                  <a:lnTo>
                    <a:pt x="324" y="1660"/>
                  </a:lnTo>
                  <a:lnTo>
                    <a:pt x="363" y="1673"/>
                  </a:lnTo>
                  <a:lnTo>
                    <a:pt x="397" y="1683"/>
                  </a:lnTo>
                  <a:lnTo>
                    <a:pt x="432" y="1691"/>
                  </a:lnTo>
                  <a:lnTo>
                    <a:pt x="463" y="1697"/>
                  </a:lnTo>
                  <a:lnTo>
                    <a:pt x="516" y="1704"/>
                  </a:lnTo>
                  <a:lnTo>
                    <a:pt x="533" y="1708"/>
                  </a:lnTo>
                  <a:lnTo>
                    <a:pt x="547" y="1710"/>
                  </a:lnTo>
                  <a:lnTo>
                    <a:pt x="547" y="1710"/>
                  </a:lnTo>
                  <a:lnTo>
                    <a:pt x="568" y="1718"/>
                  </a:lnTo>
                  <a:lnTo>
                    <a:pt x="593" y="1722"/>
                  </a:lnTo>
                  <a:lnTo>
                    <a:pt x="640" y="1728"/>
                  </a:lnTo>
                  <a:lnTo>
                    <a:pt x="677" y="1730"/>
                  </a:lnTo>
                  <a:lnTo>
                    <a:pt x="690" y="1730"/>
                  </a:lnTo>
                  <a:lnTo>
                    <a:pt x="690" y="1730"/>
                  </a:lnTo>
                  <a:lnTo>
                    <a:pt x="704" y="1757"/>
                  </a:lnTo>
                  <a:lnTo>
                    <a:pt x="719" y="1780"/>
                  </a:lnTo>
                  <a:lnTo>
                    <a:pt x="737" y="1803"/>
                  </a:lnTo>
                  <a:lnTo>
                    <a:pt x="754" y="1825"/>
                  </a:lnTo>
                  <a:lnTo>
                    <a:pt x="783" y="1854"/>
                  </a:lnTo>
                  <a:lnTo>
                    <a:pt x="795" y="1865"/>
                  </a:lnTo>
                  <a:lnTo>
                    <a:pt x="795" y="1865"/>
                  </a:lnTo>
                  <a:lnTo>
                    <a:pt x="810" y="1867"/>
                  </a:lnTo>
                  <a:lnTo>
                    <a:pt x="830" y="1871"/>
                  </a:lnTo>
                  <a:lnTo>
                    <a:pt x="878" y="1883"/>
                  </a:lnTo>
                  <a:lnTo>
                    <a:pt x="937" y="1900"/>
                  </a:lnTo>
                  <a:lnTo>
                    <a:pt x="1000" y="1920"/>
                  </a:lnTo>
                  <a:lnTo>
                    <a:pt x="1066" y="1941"/>
                  </a:lnTo>
                  <a:lnTo>
                    <a:pt x="1127" y="1958"/>
                  </a:lnTo>
                  <a:lnTo>
                    <a:pt x="1179" y="1970"/>
                  </a:lnTo>
                  <a:lnTo>
                    <a:pt x="1200" y="1974"/>
                  </a:lnTo>
                  <a:lnTo>
                    <a:pt x="1218" y="1974"/>
                  </a:lnTo>
                  <a:lnTo>
                    <a:pt x="1218" y="1974"/>
                  </a:lnTo>
                  <a:lnTo>
                    <a:pt x="1251" y="1972"/>
                  </a:lnTo>
                  <a:lnTo>
                    <a:pt x="1284" y="1968"/>
                  </a:lnTo>
                  <a:lnTo>
                    <a:pt x="1317" y="1960"/>
                  </a:lnTo>
                  <a:lnTo>
                    <a:pt x="1348" y="1951"/>
                  </a:lnTo>
                  <a:lnTo>
                    <a:pt x="1396" y="1935"/>
                  </a:lnTo>
                  <a:lnTo>
                    <a:pt x="1415" y="1927"/>
                  </a:lnTo>
                  <a:lnTo>
                    <a:pt x="1415" y="1927"/>
                  </a:lnTo>
                  <a:lnTo>
                    <a:pt x="1470" y="1929"/>
                  </a:lnTo>
                  <a:lnTo>
                    <a:pt x="1520" y="1927"/>
                  </a:lnTo>
                  <a:lnTo>
                    <a:pt x="1567" y="1924"/>
                  </a:lnTo>
                  <a:lnTo>
                    <a:pt x="1607" y="1916"/>
                  </a:lnTo>
                  <a:lnTo>
                    <a:pt x="1646" y="1908"/>
                  </a:lnTo>
                  <a:lnTo>
                    <a:pt x="1681" y="1898"/>
                  </a:lnTo>
                  <a:lnTo>
                    <a:pt x="1712" y="1887"/>
                  </a:lnTo>
                  <a:lnTo>
                    <a:pt x="1739" y="1875"/>
                  </a:lnTo>
                  <a:lnTo>
                    <a:pt x="1762" y="1863"/>
                  </a:lnTo>
                  <a:lnTo>
                    <a:pt x="1784" y="1852"/>
                  </a:lnTo>
                  <a:lnTo>
                    <a:pt x="1815" y="1832"/>
                  </a:lnTo>
                  <a:lnTo>
                    <a:pt x="1832" y="1817"/>
                  </a:lnTo>
                  <a:lnTo>
                    <a:pt x="1838" y="1811"/>
                  </a:lnTo>
                  <a:lnTo>
                    <a:pt x="1838" y="1811"/>
                  </a:lnTo>
                  <a:lnTo>
                    <a:pt x="1871" y="1815"/>
                  </a:lnTo>
                  <a:lnTo>
                    <a:pt x="1898" y="1817"/>
                  </a:lnTo>
                  <a:lnTo>
                    <a:pt x="1920" y="1817"/>
                  </a:lnTo>
                  <a:lnTo>
                    <a:pt x="1939" y="1815"/>
                  </a:lnTo>
                  <a:lnTo>
                    <a:pt x="1956" y="1811"/>
                  </a:lnTo>
                  <a:lnTo>
                    <a:pt x="1968" y="1807"/>
                  </a:lnTo>
                  <a:lnTo>
                    <a:pt x="1980" y="1803"/>
                  </a:lnTo>
                  <a:lnTo>
                    <a:pt x="1989" y="1798"/>
                  </a:lnTo>
                  <a:lnTo>
                    <a:pt x="2003" y="1786"/>
                  </a:lnTo>
                  <a:lnTo>
                    <a:pt x="2016" y="1776"/>
                  </a:lnTo>
                  <a:lnTo>
                    <a:pt x="2024" y="1772"/>
                  </a:lnTo>
                  <a:lnTo>
                    <a:pt x="2032" y="1768"/>
                  </a:lnTo>
                  <a:lnTo>
                    <a:pt x="2040" y="1767"/>
                  </a:lnTo>
                  <a:lnTo>
                    <a:pt x="2051" y="1765"/>
                  </a:lnTo>
                  <a:lnTo>
                    <a:pt x="2051" y="1765"/>
                  </a:lnTo>
                  <a:lnTo>
                    <a:pt x="2079" y="1765"/>
                  </a:lnTo>
                  <a:lnTo>
                    <a:pt x="2108" y="1761"/>
                  </a:lnTo>
                  <a:lnTo>
                    <a:pt x="2137" y="1755"/>
                  </a:lnTo>
                  <a:lnTo>
                    <a:pt x="2166" y="1745"/>
                  </a:lnTo>
                  <a:lnTo>
                    <a:pt x="2195" y="1735"/>
                  </a:lnTo>
                  <a:lnTo>
                    <a:pt x="2220" y="1722"/>
                  </a:lnTo>
                  <a:lnTo>
                    <a:pt x="2241" y="1708"/>
                  </a:lnTo>
                  <a:lnTo>
                    <a:pt x="2249" y="1701"/>
                  </a:lnTo>
                  <a:lnTo>
                    <a:pt x="2257" y="1691"/>
                  </a:lnTo>
                  <a:lnTo>
                    <a:pt x="2257" y="1691"/>
                  </a:lnTo>
                  <a:lnTo>
                    <a:pt x="2271" y="1675"/>
                  </a:lnTo>
                  <a:lnTo>
                    <a:pt x="2286" y="1664"/>
                  </a:lnTo>
                  <a:lnTo>
                    <a:pt x="2302" y="1652"/>
                  </a:lnTo>
                  <a:lnTo>
                    <a:pt x="2319" y="1644"/>
                  </a:lnTo>
                  <a:lnTo>
                    <a:pt x="2356" y="1627"/>
                  </a:lnTo>
                  <a:lnTo>
                    <a:pt x="2375" y="1615"/>
                  </a:lnTo>
                  <a:lnTo>
                    <a:pt x="2397" y="1602"/>
                  </a:lnTo>
                  <a:lnTo>
                    <a:pt x="2397" y="1602"/>
                  </a:lnTo>
                  <a:lnTo>
                    <a:pt x="2443" y="1573"/>
                  </a:lnTo>
                  <a:lnTo>
                    <a:pt x="2468" y="1559"/>
                  </a:lnTo>
                  <a:lnTo>
                    <a:pt x="2493" y="1547"/>
                  </a:lnTo>
                  <a:lnTo>
                    <a:pt x="2521" y="1540"/>
                  </a:lnTo>
                  <a:lnTo>
                    <a:pt x="2534" y="1538"/>
                  </a:lnTo>
                  <a:lnTo>
                    <a:pt x="2550" y="1538"/>
                  </a:lnTo>
                  <a:lnTo>
                    <a:pt x="2563" y="1540"/>
                  </a:lnTo>
                  <a:lnTo>
                    <a:pt x="2579" y="1542"/>
                  </a:lnTo>
                  <a:lnTo>
                    <a:pt x="2594" y="1545"/>
                  </a:lnTo>
                  <a:lnTo>
                    <a:pt x="2610" y="1551"/>
                  </a:lnTo>
                  <a:lnTo>
                    <a:pt x="2610" y="1551"/>
                  </a:lnTo>
                  <a:lnTo>
                    <a:pt x="2625" y="1559"/>
                  </a:lnTo>
                  <a:lnTo>
                    <a:pt x="2641" y="1563"/>
                  </a:lnTo>
                  <a:lnTo>
                    <a:pt x="2666" y="1569"/>
                  </a:lnTo>
                  <a:lnTo>
                    <a:pt x="2687" y="1571"/>
                  </a:lnTo>
                  <a:lnTo>
                    <a:pt x="2707" y="1569"/>
                  </a:lnTo>
                  <a:lnTo>
                    <a:pt x="2720" y="1565"/>
                  </a:lnTo>
                  <a:lnTo>
                    <a:pt x="2730" y="1561"/>
                  </a:lnTo>
                  <a:lnTo>
                    <a:pt x="2738" y="1555"/>
                  </a:lnTo>
                  <a:lnTo>
                    <a:pt x="2738" y="1555"/>
                  </a:lnTo>
                  <a:lnTo>
                    <a:pt x="2769" y="1518"/>
                  </a:lnTo>
                  <a:lnTo>
                    <a:pt x="2794" y="1481"/>
                  </a:lnTo>
                  <a:lnTo>
                    <a:pt x="2813" y="1443"/>
                  </a:lnTo>
                  <a:lnTo>
                    <a:pt x="2831" y="1406"/>
                  </a:lnTo>
                  <a:lnTo>
                    <a:pt x="2842" y="1367"/>
                  </a:lnTo>
                  <a:lnTo>
                    <a:pt x="2850" y="1328"/>
                  </a:lnTo>
                  <a:lnTo>
                    <a:pt x="2856" y="1289"/>
                  </a:lnTo>
                  <a:lnTo>
                    <a:pt x="2858" y="1251"/>
                  </a:lnTo>
                  <a:lnTo>
                    <a:pt x="2858" y="1212"/>
                  </a:lnTo>
                  <a:lnTo>
                    <a:pt x="2854" y="1171"/>
                  </a:lnTo>
                  <a:lnTo>
                    <a:pt x="2850" y="1130"/>
                  </a:lnTo>
                  <a:lnTo>
                    <a:pt x="2842" y="1090"/>
                  </a:lnTo>
                  <a:lnTo>
                    <a:pt x="2827" y="1006"/>
                  </a:lnTo>
                  <a:lnTo>
                    <a:pt x="2808" y="919"/>
                  </a:lnTo>
                  <a:lnTo>
                    <a:pt x="2808" y="919"/>
                  </a:lnTo>
                  <a:close/>
                </a:path>
              </a:pathLst>
            </a:custGeom>
            <a:solidFill>
              <a:srgbClr val="FFFFFF"/>
            </a:solidFill>
            <a:ln w="381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Content Placeholder 2"/>
            <p:cNvSpPr txBox="1">
              <a:spLocks/>
            </p:cNvSpPr>
            <p:nvPr/>
          </p:nvSpPr>
          <p:spPr>
            <a:xfrm>
              <a:off x="4322150" y="1995686"/>
              <a:ext cx="1179254" cy="1728192"/>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smtClean="0">
                  <a:solidFill>
                    <a:schemeClr val="tx2"/>
                  </a:solidFill>
                  <a:latin typeface="Source Sans Pro Black" panose="020B0803030403020204" pitchFamily="34" charset="0"/>
                </a:rPr>
                <a:t>THE VICIOUS CYCLE OF BRAIN FATIGUE</a:t>
              </a:r>
              <a:endParaRPr lang="en-GB" sz="1400" dirty="0">
                <a:solidFill>
                  <a:schemeClr val="tx2"/>
                </a:solidFill>
                <a:latin typeface="Source Sans Pro Black" panose="020B0803030403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51525" y="1707654"/>
              <a:ext cx="2604851" cy="21835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51171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2683"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a:spLocks noChangeAspect="1"/>
          </p:cNvSpPr>
          <p:nvPr/>
        </p:nvSpPr>
        <p:spPr bwMode="auto">
          <a:xfrm>
            <a:off x="3311860" y="2302717"/>
            <a:ext cx="2520280" cy="3149353"/>
          </a:xfrm>
          <a:custGeom>
            <a:avLst/>
            <a:gdLst>
              <a:gd name="T0" fmla="*/ 620 w 799"/>
              <a:gd name="T1" fmla="*/ 721 h 999"/>
              <a:gd name="T2" fmla="*/ 769 w 799"/>
              <a:gd name="T3" fmla="*/ 999 h 999"/>
              <a:gd name="T4" fmla="*/ 202 w 799"/>
              <a:gd name="T5" fmla="*/ 999 h 999"/>
              <a:gd name="T6" fmla="*/ 266 w 799"/>
              <a:gd name="T7" fmla="*/ 881 h 999"/>
              <a:gd name="T8" fmla="*/ 202 w 799"/>
              <a:gd name="T9" fmla="*/ 787 h 999"/>
              <a:gd name="T10" fmla="*/ 80 w 799"/>
              <a:gd name="T11" fmla="*/ 725 h 999"/>
              <a:gd name="T12" fmla="*/ 65 w 799"/>
              <a:gd name="T13" fmla="*/ 709 h 999"/>
              <a:gd name="T14" fmla="*/ 65 w 799"/>
              <a:gd name="T15" fmla="*/ 675 h 999"/>
              <a:gd name="T16" fmla="*/ 43 w 799"/>
              <a:gd name="T17" fmla="*/ 652 h 999"/>
              <a:gd name="T18" fmla="*/ 59 w 799"/>
              <a:gd name="T19" fmla="*/ 603 h 999"/>
              <a:gd name="T20" fmla="*/ 2 w 799"/>
              <a:gd name="T21" fmla="*/ 552 h 999"/>
              <a:gd name="T22" fmla="*/ 72 w 799"/>
              <a:gd name="T23" fmla="*/ 425 h 999"/>
              <a:gd name="T24" fmla="*/ 71 w 799"/>
              <a:gd name="T25" fmla="*/ 236 h 999"/>
              <a:gd name="T26" fmla="*/ 93 w 799"/>
              <a:gd name="T27" fmla="*/ 199 h 999"/>
              <a:gd name="T28" fmla="*/ 50 w 799"/>
              <a:gd name="T29" fmla="*/ 107 h 999"/>
              <a:gd name="T30" fmla="*/ 161 w 799"/>
              <a:gd name="T31" fmla="*/ 82 h 999"/>
              <a:gd name="T32" fmla="*/ 527 w 799"/>
              <a:gd name="T33" fmla="*/ 28 h 999"/>
              <a:gd name="T34" fmla="*/ 795 w 799"/>
              <a:gd name="T35" fmla="*/ 328 h 999"/>
              <a:gd name="T36" fmla="*/ 615 w 799"/>
              <a:gd name="T37" fmla="*/ 689 h 999"/>
              <a:gd name="T38" fmla="*/ 620 w 799"/>
              <a:gd name="T39" fmla="*/ 721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999">
                <a:moveTo>
                  <a:pt x="620" y="721"/>
                </a:moveTo>
                <a:cubicBezTo>
                  <a:pt x="646" y="839"/>
                  <a:pt x="753" y="904"/>
                  <a:pt x="769" y="999"/>
                </a:cubicBezTo>
                <a:cubicBezTo>
                  <a:pt x="202" y="999"/>
                  <a:pt x="202" y="999"/>
                  <a:pt x="202" y="999"/>
                </a:cubicBezTo>
                <a:cubicBezTo>
                  <a:pt x="202" y="999"/>
                  <a:pt x="221" y="944"/>
                  <a:pt x="266" y="881"/>
                </a:cubicBezTo>
                <a:cubicBezTo>
                  <a:pt x="311" y="817"/>
                  <a:pt x="292" y="781"/>
                  <a:pt x="202" y="787"/>
                </a:cubicBezTo>
                <a:cubicBezTo>
                  <a:pt x="112" y="792"/>
                  <a:pt x="84" y="792"/>
                  <a:pt x="80" y="725"/>
                </a:cubicBezTo>
                <a:cubicBezTo>
                  <a:pt x="80" y="725"/>
                  <a:pt x="77" y="712"/>
                  <a:pt x="65" y="709"/>
                </a:cubicBezTo>
                <a:cubicBezTo>
                  <a:pt x="53" y="706"/>
                  <a:pt x="47" y="681"/>
                  <a:pt x="65" y="675"/>
                </a:cubicBezTo>
                <a:cubicBezTo>
                  <a:pt x="65" y="675"/>
                  <a:pt x="38" y="667"/>
                  <a:pt x="43" y="652"/>
                </a:cubicBezTo>
                <a:cubicBezTo>
                  <a:pt x="48" y="636"/>
                  <a:pt x="69" y="625"/>
                  <a:pt x="59" y="603"/>
                </a:cubicBezTo>
                <a:cubicBezTo>
                  <a:pt x="49" y="580"/>
                  <a:pt x="4" y="574"/>
                  <a:pt x="2" y="552"/>
                </a:cubicBezTo>
                <a:cubicBezTo>
                  <a:pt x="0" y="529"/>
                  <a:pt x="71" y="490"/>
                  <a:pt x="72" y="425"/>
                </a:cubicBezTo>
                <a:cubicBezTo>
                  <a:pt x="72" y="425"/>
                  <a:pt x="47" y="309"/>
                  <a:pt x="71" y="236"/>
                </a:cubicBezTo>
                <a:cubicBezTo>
                  <a:pt x="76" y="222"/>
                  <a:pt x="83" y="209"/>
                  <a:pt x="93" y="199"/>
                </a:cubicBezTo>
                <a:cubicBezTo>
                  <a:pt x="93" y="199"/>
                  <a:pt x="31" y="161"/>
                  <a:pt x="50" y="107"/>
                </a:cubicBezTo>
                <a:cubicBezTo>
                  <a:pt x="50" y="107"/>
                  <a:pt x="59" y="137"/>
                  <a:pt x="161" y="82"/>
                </a:cubicBezTo>
                <a:cubicBezTo>
                  <a:pt x="262" y="28"/>
                  <a:pt x="365" y="0"/>
                  <a:pt x="527" y="28"/>
                </a:cubicBezTo>
                <a:cubicBezTo>
                  <a:pt x="688" y="56"/>
                  <a:pt x="791" y="193"/>
                  <a:pt x="795" y="328"/>
                </a:cubicBezTo>
                <a:cubicBezTo>
                  <a:pt x="799" y="464"/>
                  <a:pt x="604" y="550"/>
                  <a:pt x="615" y="689"/>
                </a:cubicBezTo>
                <a:cubicBezTo>
                  <a:pt x="616" y="700"/>
                  <a:pt x="618" y="711"/>
                  <a:pt x="620" y="721"/>
                </a:cubicBezTo>
                <a:close/>
              </a:path>
            </a:pathLst>
          </a:custGeom>
          <a:solidFill>
            <a:schemeClr val="tx1"/>
          </a:solidFill>
          <a:ln w="57150">
            <a:noFill/>
          </a:ln>
          <a:effectLst>
            <a:reflection blurRad="6350" stA="15000" endPos="3500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20" name="Content Placeholder 2"/>
          <p:cNvSpPr txBox="1">
            <a:spLocks/>
          </p:cNvSpPr>
          <p:nvPr/>
        </p:nvSpPr>
        <p:spPr>
          <a:xfrm>
            <a:off x="935596" y="3939902"/>
            <a:ext cx="7272808" cy="1584176"/>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1800"/>
              </a:lnSpc>
            </a:pPr>
            <a:endParaRPr lang="en-GB" sz="1800" dirty="0">
              <a:latin typeface="Source Sans Pro Black" panose="020B0803030403020204" pitchFamily="34" charset="0"/>
            </a:endParaRPr>
          </a:p>
        </p:txBody>
      </p:sp>
      <p:grpSp>
        <p:nvGrpSpPr>
          <p:cNvPr id="63" name="Group 62"/>
          <p:cNvGrpSpPr/>
          <p:nvPr/>
        </p:nvGrpSpPr>
        <p:grpSpPr>
          <a:xfrm>
            <a:off x="6390457" y="1924979"/>
            <a:ext cx="2070000" cy="2120122"/>
            <a:chOff x="6390457" y="1924979"/>
            <a:chExt cx="2070000" cy="2120122"/>
          </a:xfrm>
        </p:grpSpPr>
        <p:sp>
          <p:nvSpPr>
            <p:cNvPr id="37" name="Round Diagonal Corner Rectangle 36"/>
            <p:cNvSpPr/>
            <p:nvPr/>
          </p:nvSpPr>
          <p:spPr>
            <a:xfrm>
              <a:off x="6390457" y="1924979"/>
              <a:ext cx="2070000" cy="1620000"/>
            </a:xfrm>
            <a:prstGeom prst="round2Diag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ontent Placeholder 2"/>
            <p:cNvSpPr txBox="1">
              <a:spLocks/>
            </p:cNvSpPr>
            <p:nvPr/>
          </p:nvSpPr>
          <p:spPr>
            <a:xfrm>
              <a:off x="6653184" y="2209101"/>
              <a:ext cx="1555219"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200" dirty="0" smtClean="0">
                  <a:latin typeface="Source Sans Pro Semibold" panose="020B0603030403020204" pitchFamily="34" charset="0"/>
                </a:rPr>
                <a:t>Either </a:t>
              </a:r>
              <a:r>
                <a:rPr lang="en-GB" sz="1200" dirty="0">
                  <a:latin typeface="Source Sans Pro Semibold" panose="020B0603030403020204" pitchFamily="34" charset="0"/>
                </a:rPr>
                <a:t>fat soluble compounds or </a:t>
              </a:r>
              <a:r>
                <a:rPr lang="en-GB" sz="1200" dirty="0" smtClean="0">
                  <a:latin typeface="Source Sans Pro Semibold" panose="020B0603030403020204" pitchFamily="34" charset="0"/>
                </a:rPr>
                <a:t>dependent </a:t>
              </a:r>
              <a:r>
                <a:rPr lang="en-GB" sz="1200" dirty="0">
                  <a:latin typeface="Source Sans Pro Semibold" panose="020B0603030403020204" pitchFamily="34" charset="0"/>
                </a:rPr>
                <a:t>on fat for their absorption or proper utilization</a:t>
              </a:r>
            </a:p>
          </p:txBody>
        </p:sp>
      </p:grpSp>
      <p:grpSp>
        <p:nvGrpSpPr>
          <p:cNvPr id="60" name="Group 59"/>
          <p:cNvGrpSpPr/>
          <p:nvPr/>
        </p:nvGrpSpPr>
        <p:grpSpPr>
          <a:xfrm>
            <a:off x="570824" y="1572264"/>
            <a:ext cx="2070000" cy="2006968"/>
            <a:chOff x="570824" y="1563638"/>
            <a:chExt cx="2070000" cy="2006968"/>
          </a:xfrm>
        </p:grpSpPr>
        <p:sp>
          <p:nvSpPr>
            <p:cNvPr id="33" name="Round Diagonal Corner Rectangle 32"/>
            <p:cNvSpPr/>
            <p:nvPr/>
          </p:nvSpPr>
          <p:spPr>
            <a:xfrm>
              <a:off x="570824" y="1563638"/>
              <a:ext cx="2070000" cy="1620000"/>
            </a:xfrm>
            <a:prstGeom prst="round2Diag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45" name="Content Placeholder 2"/>
            <p:cNvSpPr txBox="1">
              <a:spLocks/>
            </p:cNvSpPr>
            <p:nvPr/>
          </p:nvSpPr>
          <p:spPr>
            <a:xfrm>
              <a:off x="807332" y="1734606"/>
              <a:ext cx="1712672"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200" dirty="0">
                  <a:latin typeface="Source Sans Pro Semibold" panose="020B0603030403020204" pitchFamily="34" charset="0"/>
                </a:rPr>
                <a:t>Any drugs, supplements, nutraceuticals, and functional foods that improve mental functions </a:t>
              </a:r>
            </a:p>
          </p:txBody>
        </p:sp>
      </p:grpSp>
      <p:cxnSp>
        <p:nvCxnSpPr>
          <p:cNvPr id="8" name="Straight Connector 7"/>
          <p:cNvCxnSpPr>
            <a:endCxn id="33" idx="0"/>
          </p:cNvCxnSpPr>
          <p:nvPr/>
        </p:nvCxnSpPr>
        <p:spPr>
          <a:xfrm flipH="1" flipV="1">
            <a:off x="2640824" y="2382264"/>
            <a:ext cx="1565854" cy="554200"/>
          </a:xfrm>
          <a:prstGeom prst="line">
            <a:avLst/>
          </a:prstGeom>
          <a:ln w="12700">
            <a:solidFill>
              <a:srgbClr val="FFFFFF"/>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627268" y="2046102"/>
            <a:ext cx="25366" cy="885688"/>
          </a:xfrm>
          <a:prstGeom prst="line">
            <a:avLst/>
          </a:prstGeom>
          <a:ln w="12700">
            <a:solidFill>
              <a:srgbClr val="FFFFFF"/>
            </a:solidFill>
            <a:prstDash val="sysDash"/>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592268" y="426102"/>
            <a:ext cx="2070000" cy="1620000"/>
            <a:chOff x="3592268" y="426102"/>
            <a:chExt cx="2070000" cy="1620000"/>
          </a:xfrm>
        </p:grpSpPr>
        <p:sp>
          <p:nvSpPr>
            <p:cNvPr id="41" name="Round Diagonal Corner Rectangle 40"/>
            <p:cNvSpPr/>
            <p:nvPr/>
          </p:nvSpPr>
          <p:spPr>
            <a:xfrm rot="16200000">
              <a:off x="3817268" y="201102"/>
              <a:ext cx="1620000" cy="2070000"/>
            </a:xfrm>
            <a:prstGeom prst="round2DiagRect">
              <a:avLst/>
            </a:pr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3" name="Content Placeholder 2"/>
            <p:cNvSpPr txBox="1">
              <a:spLocks/>
            </p:cNvSpPr>
            <p:nvPr/>
          </p:nvSpPr>
          <p:spPr>
            <a:xfrm>
              <a:off x="3840902" y="789654"/>
              <a:ext cx="1572732" cy="918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200" dirty="0">
                  <a:latin typeface="Source Sans Pro Semibold" panose="020B0603030403020204" pitchFamily="34" charset="0"/>
                </a:rPr>
                <a:t>Not including any potentially harmful or unproven in long term studies</a:t>
              </a:r>
            </a:p>
          </p:txBody>
        </p:sp>
      </p:grpSp>
      <p:sp>
        <p:nvSpPr>
          <p:cNvPr id="46" name="Oval 45"/>
          <p:cNvSpPr/>
          <p:nvPr/>
        </p:nvSpPr>
        <p:spPr>
          <a:xfrm>
            <a:off x="5004048" y="287505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p:cNvCxnSpPr>
            <a:endCxn id="37" idx="2"/>
          </p:cNvCxnSpPr>
          <p:nvPr/>
        </p:nvCxnSpPr>
        <p:spPr>
          <a:xfrm flipV="1">
            <a:off x="5096337" y="2734979"/>
            <a:ext cx="1294120" cy="205802"/>
          </a:xfrm>
          <a:prstGeom prst="line">
            <a:avLst/>
          </a:prstGeom>
          <a:ln w="12700">
            <a:solidFill>
              <a:srgbClr val="FFFFFF"/>
            </a:solidFill>
            <a:prstDash val="sysDash"/>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139952" y="287505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itle 1"/>
          <p:cNvSpPr txBox="1">
            <a:spLocks/>
          </p:cNvSpPr>
          <p:nvPr/>
        </p:nvSpPr>
        <p:spPr>
          <a:xfrm>
            <a:off x="3577288" y="3187851"/>
            <a:ext cx="2151167"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a:solidFill>
                  <a:schemeClr val="bg1"/>
                </a:solidFill>
                <a:latin typeface="Source Sans Pro Black" panose="020B0803030403020204" pitchFamily="34" charset="0"/>
              </a:rPr>
              <a:t>NOOTROPICS</a:t>
            </a:r>
          </a:p>
        </p:txBody>
      </p:sp>
      <p:sp>
        <p:nvSpPr>
          <p:cNvPr id="14" name="Oval 13"/>
          <p:cNvSpPr/>
          <p:nvPr/>
        </p:nvSpPr>
        <p:spPr>
          <a:xfrm>
            <a:off x="4580863" y="287505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6240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0"/>
                                  </p:stCondLst>
                                  <p:iterate type="lt">
                                    <p:tmAbs val="100"/>
                                  </p:iterate>
                                  <p:childTnLst>
                                    <p:set>
                                      <p:cBhvr>
                                        <p:cTn id="12"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fltVal val="0"/>
                                          </p:val>
                                        </p:tav>
                                        <p:tav tm="100000">
                                          <p:val>
                                            <p:strVal val="#ppt_h"/>
                                          </p:val>
                                        </p:tav>
                                      </p:tavLst>
                                    </p:anim>
                                    <p:animEffect transition="in" filter="fade">
                                      <p:cBhvr>
                                        <p:cTn id="28" dur="500"/>
                                        <p:tgtEl>
                                          <p:spTgt spid="60"/>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60"/>
                                        </p:tgtEl>
                                      </p:cBhvr>
                                    </p:animEffect>
                                    <p:animScale>
                                      <p:cBhvr>
                                        <p:cTn id="31" dur="250" autoRev="1" fill="hold"/>
                                        <p:tgtEl>
                                          <p:spTgt spid="60"/>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500"/>
                            </p:stCondLst>
                            <p:childTnLst>
                              <p:par>
                                <p:cTn id="40" presetID="22" presetClass="entr" presetSubtype="4"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500"/>
                                        <p:tgtEl>
                                          <p:spTgt spid="49"/>
                                        </p:tgtEl>
                                      </p:cBhvr>
                                    </p:animEffect>
                                  </p:childTnLst>
                                </p:cTn>
                              </p:par>
                              <p:par>
                                <p:cTn id="43" presetID="53" presetClass="entr" presetSubtype="16"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par>
                                <p:cTn id="48" presetID="26" presetClass="emph" presetSubtype="0" fill="hold" nodeType="withEffect">
                                  <p:stCondLst>
                                    <p:cond delay="0"/>
                                  </p:stCondLst>
                                  <p:childTnLst>
                                    <p:animEffect transition="out" filter="fade">
                                      <p:cBhvr>
                                        <p:cTn id="49" dur="500" tmFilter="0, 0; .2, .5; .8, .5; 1, 0"/>
                                        <p:tgtEl>
                                          <p:spTgt spid="62"/>
                                        </p:tgtEl>
                                      </p:cBhvr>
                                    </p:animEffect>
                                    <p:animScale>
                                      <p:cBhvr>
                                        <p:cTn id="50" dur="250" autoRev="1" fill="hold"/>
                                        <p:tgtEl>
                                          <p:spTgt spid="62"/>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par>
                                <p:cTn id="62" presetID="53" presetClass="entr" presetSubtype="16" fill="hold"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500" fill="hold"/>
                                        <p:tgtEl>
                                          <p:spTgt spid="63"/>
                                        </p:tgtEl>
                                        <p:attrNameLst>
                                          <p:attrName>ppt_w</p:attrName>
                                        </p:attrNameLst>
                                      </p:cBhvr>
                                      <p:tavLst>
                                        <p:tav tm="0">
                                          <p:val>
                                            <p:fltVal val="0"/>
                                          </p:val>
                                        </p:tav>
                                        <p:tav tm="100000">
                                          <p:val>
                                            <p:strVal val="#ppt_w"/>
                                          </p:val>
                                        </p:tav>
                                      </p:tavLst>
                                    </p:anim>
                                    <p:anim calcmode="lin" valueType="num">
                                      <p:cBhvr>
                                        <p:cTn id="65" dur="500" fill="hold"/>
                                        <p:tgtEl>
                                          <p:spTgt spid="63"/>
                                        </p:tgtEl>
                                        <p:attrNameLst>
                                          <p:attrName>ppt_h</p:attrName>
                                        </p:attrNameLst>
                                      </p:cBhvr>
                                      <p:tavLst>
                                        <p:tav tm="0">
                                          <p:val>
                                            <p:fltVal val="0"/>
                                          </p:val>
                                        </p:tav>
                                        <p:tav tm="100000">
                                          <p:val>
                                            <p:strVal val="#ppt_h"/>
                                          </p:val>
                                        </p:tav>
                                      </p:tavLst>
                                    </p:anim>
                                    <p:animEffect transition="in" filter="fade">
                                      <p:cBhvr>
                                        <p:cTn id="66" dur="500"/>
                                        <p:tgtEl>
                                          <p:spTgt spid="63"/>
                                        </p:tgtEl>
                                      </p:cBhvr>
                                    </p:animEffect>
                                  </p:childTnLst>
                                </p:cTn>
                              </p:par>
                              <p:par>
                                <p:cTn id="67" presetID="26" presetClass="emph" presetSubtype="0" fill="hold" nodeType="withEffect">
                                  <p:stCondLst>
                                    <p:cond delay="0"/>
                                  </p:stCondLst>
                                  <p:childTnLst>
                                    <p:animEffect transition="out" filter="fade">
                                      <p:cBhvr>
                                        <p:cTn id="68" dur="500" tmFilter="0, 0; .2, .5; .8, .5; 1, 0"/>
                                        <p:tgtEl>
                                          <p:spTgt spid="63"/>
                                        </p:tgtEl>
                                      </p:cBhvr>
                                    </p:animEffect>
                                    <p:animScale>
                                      <p:cBhvr>
                                        <p:cTn id="69" dur="25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7" grpId="0" animBg="1"/>
      <p:bldP spid="55" grpId="0" build="p"/>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a:outerShdw blurRad="50800" dist="25400" dir="2700000" algn="ctr" rotWithShape="0">
              <a:srgbClr val="000000">
                <a:alpha val="10000"/>
              </a:srgbClr>
            </a:outerShdw>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a:latin typeface="Source Sans Pro Black" panose="020B0803030403020204" pitchFamily="34" charset="0"/>
              </a:rPr>
              <a:t>NOOTROPICS</a:t>
            </a:r>
          </a:p>
        </p:txBody>
      </p:sp>
      <p:grpSp>
        <p:nvGrpSpPr>
          <p:cNvPr id="2" name="Group 1"/>
          <p:cNvGrpSpPr/>
          <p:nvPr/>
        </p:nvGrpSpPr>
        <p:grpSpPr>
          <a:xfrm>
            <a:off x="611560" y="2067692"/>
            <a:ext cx="1908000" cy="2592290"/>
            <a:chOff x="611560" y="2067692"/>
            <a:chExt cx="1908000" cy="2592290"/>
          </a:xfrm>
        </p:grpSpPr>
        <p:sp>
          <p:nvSpPr>
            <p:cNvPr id="9" name="Rounded Rectangle 8"/>
            <p:cNvSpPr/>
            <p:nvPr/>
          </p:nvSpPr>
          <p:spPr>
            <a:xfrm>
              <a:off x="611560" y="2067692"/>
              <a:ext cx="1908000" cy="2394723"/>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10" name="Content Placeholder 2"/>
            <p:cNvSpPr txBox="1">
              <a:spLocks/>
            </p:cNvSpPr>
            <p:nvPr/>
          </p:nvSpPr>
          <p:spPr>
            <a:xfrm>
              <a:off x="645464" y="3435843"/>
              <a:ext cx="1835992"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prevents </a:t>
              </a:r>
              <a:r>
                <a:rPr lang="en-GB" sz="1000" dirty="0">
                  <a:latin typeface="Source Sans Pro Semibold" panose="020B0603030403020204" pitchFamily="34" charset="0"/>
                </a:rPr>
                <a:t>neuron damage</a:t>
              </a: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vegans and vegetarians</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natural </a:t>
              </a:r>
              <a:r>
                <a:rPr lang="en-GB" sz="1000" dirty="0">
                  <a:latin typeface="Source Sans Pro Semibold" panose="020B0603030403020204" pitchFamily="34" charset="0"/>
                </a:rPr>
                <a:t>sources better</a:t>
              </a:r>
            </a:p>
            <a:p>
              <a:pPr marL="0" indent="0" algn="ctr">
                <a:lnSpc>
                  <a:spcPts val="1800"/>
                </a:lnSpc>
                <a:buNone/>
              </a:pPr>
              <a:endParaRPr lang="en-GB" sz="1200" dirty="0">
                <a:latin typeface="Source Sans Pro Semibold" panose="020B0603030403020204" pitchFamily="34" charset="0"/>
              </a:endParaRPr>
            </a:p>
            <a:p>
              <a:pPr marL="0" indent="0" algn="ctr">
                <a:lnSpc>
                  <a:spcPts val="1800"/>
                </a:lnSpc>
                <a:buNone/>
              </a:pPr>
              <a:endParaRPr lang="en-GB" sz="1200" dirty="0">
                <a:latin typeface="Source Sans Pro Semibold" panose="020B0603030403020204" pitchFamily="34" charset="0"/>
              </a:endParaRPr>
            </a:p>
          </p:txBody>
        </p:sp>
        <p:sp>
          <p:nvSpPr>
            <p:cNvPr id="20" name="Content Placeholder 2"/>
            <p:cNvSpPr txBox="1">
              <a:spLocks/>
            </p:cNvSpPr>
            <p:nvPr/>
          </p:nvSpPr>
          <p:spPr>
            <a:xfrm>
              <a:off x="611560" y="2859782"/>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a:latin typeface="Source Sans Pro Black" panose="020B0803030403020204" pitchFamily="34" charset="0"/>
                </a:rPr>
                <a:t>VITAMIN </a:t>
              </a:r>
              <a:r>
                <a:rPr lang="en-GB" sz="1400" dirty="0" smtClean="0">
                  <a:latin typeface="Source Sans Pro Black" panose="020B0803030403020204" pitchFamily="34" charset="0"/>
                </a:rPr>
                <a:t>D</a:t>
              </a:r>
              <a:br>
                <a:rPr lang="en-GB" sz="1400" dirty="0" smtClean="0">
                  <a:latin typeface="Source Sans Pro Black" panose="020B0803030403020204" pitchFamily="34" charset="0"/>
                </a:rPr>
              </a:br>
              <a:endParaRPr lang="en-GB" sz="1400" dirty="0">
                <a:latin typeface="Source Sans Pro Semibold" panose="020B0603030403020204" pitchFamily="34" charset="0"/>
              </a:endParaRPr>
            </a:p>
          </p:txBody>
        </p:sp>
      </p:grpSp>
      <p:grpSp>
        <p:nvGrpSpPr>
          <p:cNvPr id="3" name="Group 2"/>
          <p:cNvGrpSpPr/>
          <p:nvPr/>
        </p:nvGrpSpPr>
        <p:grpSpPr>
          <a:xfrm>
            <a:off x="2592786" y="2067694"/>
            <a:ext cx="1908000" cy="2592288"/>
            <a:chOff x="2592786" y="2067694"/>
            <a:chExt cx="1908000" cy="2592288"/>
          </a:xfrm>
        </p:grpSpPr>
        <p:sp>
          <p:nvSpPr>
            <p:cNvPr id="12" name="Rounded Rectangle 11"/>
            <p:cNvSpPr/>
            <p:nvPr/>
          </p:nvSpPr>
          <p:spPr>
            <a:xfrm>
              <a:off x="2592786" y="2067694"/>
              <a:ext cx="1908000" cy="2394724"/>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3" name="Content Placeholder 2"/>
            <p:cNvSpPr txBox="1">
              <a:spLocks/>
            </p:cNvSpPr>
            <p:nvPr/>
          </p:nvSpPr>
          <p:spPr>
            <a:xfrm>
              <a:off x="2623584" y="3435843"/>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central nervous system</a:t>
              </a: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cognitive function</a:t>
              </a: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memory-enhancement </a:t>
              </a:r>
            </a:p>
          </p:txBody>
        </p:sp>
        <p:sp>
          <p:nvSpPr>
            <p:cNvPr id="24" name="Content Placeholder 2"/>
            <p:cNvSpPr txBox="1">
              <a:spLocks/>
            </p:cNvSpPr>
            <p:nvPr/>
          </p:nvSpPr>
          <p:spPr>
            <a:xfrm>
              <a:off x="2592786" y="2859782"/>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a:latin typeface="Source Sans Pro Black" panose="020B0803030403020204" pitchFamily="34" charset="0"/>
                </a:rPr>
                <a:t>VITAMIN K2</a:t>
              </a:r>
              <a:endParaRPr lang="en-GB" sz="1400" dirty="0">
                <a:latin typeface="Source Sans Pro Semibold" panose="020B0603030403020204" pitchFamily="34" charset="0"/>
              </a:endParaRPr>
            </a:p>
          </p:txBody>
        </p:sp>
      </p:grpSp>
      <p:grpSp>
        <p:nvGrpSpPr>
          <p:cNvPr id="4" name="Group 3"/>
          <p:cNvGrpSpPr/>
          <p:nvPr/>
        </p:nvGrpSpPr>
        <p:grpSpPr>
          <a:xfrm>
            <a:off x="4574012" y="2067693"/>
            <a:ext cx="1919080" cy="2582246"/>
            <a:chOff x="4574012" y="2067693"/>
            <a:chExt cx="1919080" cy="2582246"/>
          </a:xfrm>
        </p:grpSpPr>
        <p:sp>
          <p:nvSpPr>
            <p:cNvPr id="15" name="Rounded Rectangle 14"/>
            <p:cNvSpPr/>
            <p:nvPr/>
          </p:nvSpPr>
          <p:spPr>
            <a:xfrm>
              <a:off x="4574012" y="2067693"/>
              <a:ext cx="1908000" cy="2394726"/>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8" name="Content Placeholder 2"/>
            <p:cNvSpPr txBox="1">
              <a:spLocks/>
            </p:cNvSpPr>
            <p:nvPr/>
          </p:nvSpPr>
          <p:spPr>
            <a:xfrm>
              <a:off x="4603445" y="3425800"/>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neurological health</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nerve transmission</a:t>
              </a:r>
              <a:endParaRPr lang="en-GB" sz="1000" dirty="0" smtClean="0">
                <a:latin typeface="Source Sans Pro Semibold" panose="020B0603030403020204" pitchFamily="34" charset="0"/>
              </a:endParaRPr>
            </a:p>
          </p:txBody>
        </p:sp>
        <p:sp>
          <p:nvSpPr>
            <p:cNvPr id="29" name="Content Placeholder 2"/>
            <p:cNvSpPr txBox="1">
              <a:spLocks/>
            </p:cNvSpPr>
            <p:nvPr/>
          </p:nvSpPr>
          <p:spPr>
            <a:xfrm>
              <a:off x="4585092" y="2822929"/>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a:latin typeface="Source Sans Pro Black" panose="020B0803030403020204" pitchFamily="34" charset="0"/>
                </a:rPr>
                <a:t>FATTY </a:t>
              </a:r>
              <a:r>
                <a:rPr lang="en-GB" sz="1400" dirty="0" smtClean="0">
                  <a:latin typeface="Source Sans Pro Black" panose="020B0803030403020204" pitchFamily="34" charset="0"/>
                </a:rPr>
                <a:t/>
              </a:r>
              <a:br>
                <a:rPr lang="en-GB" sz="1400" dirty="0" smtClean="0">
                  <a:latin typeface="Source Sans Pro Black" panose="020B0803030403020204" pitchFamily="34" charset="0"/>
                </a:rPr>
              </a:br>
              <a:r>
                <a:rPr lang="en-GB" sz="1400" dirty="0" smtClean="0">
                  <a:latin typeface="Source Sans Pro Black" panose="020B0803030403020204" pitchFamily="34" charset="0"/>
                </a:rPr>
                <a:t>ACIDS</a:t>
              </a:r>
              <a:endParaRPr lang="en-GB" sz="1400" dirty="0">
                <a:latin typeface="Source Sans Pro Semibold" panose="020B0603030403020204" pitchFamily="34" charset="0"/>
              </a:endParaRPr>
            </a:p>
          </p:txBody>
        </p:sp>
      </p:grpSp>
      <p:grpSp>
        <p:nvGrpSpPr>
          <p:cNvPr id="5" name="Group 4"/>
          <p:cNvGrpSpPr/>
          <p:nvPr/>
        </p:nvGrpSpPr>
        <p:grpSpPr>
          <a:xfrm>
            <a:off x="6554981" y="2067693"/>
            <a:ext cx="1908000" cy="2582246"/>
            <a:chOff x="6554981" y="2067693"/>
            <a:chExt cx="1908000" cy="2582246"/>
          </a:xfrm>
        </p:grpSpPr>
        <p:sp>
          <p:nvSpPr>
            <p:cNvPr id="19" name="Rounded Rectangle 18"/>
            <p:cNvSpPr/>
            <p:nvPr/>
          </p:nvSpPr>
          <p:spPr>
            <a:xfrm>
              <a:off x="6554981" y="2067693"/>
              <a:ext cx="1908000" cy="2394726"/>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30" name="Content Placeholder 2"/>
            <p:cNvSpPr txBox="1">
              <a:spLocks/>
            </p:cNvSpPr>
            <p:nvPr/>
          </p:nvSpPr>
          <p:spPr>
            <a:xfrm>
              <a:off x="6593548" y="3425800"/>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found in neural tissue</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cognitive performance and memory</a:t>
              </a:r>
              <a:endParaRPr lang="en-GB" sz="1000" dirty="0" smtClean="0">
                <a:latin typeface="Source Sans Pro Semibold" panose="020B0603030403020204" pitchFamily="34" charset="0"/>
              </a:endParaRP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 </a:t>
              </a:r>
              <a:r>
                <a:rPr lang="en-GB" sz="1000" dirty="0">
                  <a:latin typeface="Source Sans Pro Semibold" panose="020B0603030403020204" pitchFamily="34" charset="0"/>
                </a:rPr>
                <a:t>high levels in seafood</a:t>
              </a:r>
            </a:p>
          </p:txBody>
        </p:sp>
        <p:sp>
          <p:nvSpPr>
            <p:cNvPr id="31" name="Content Placeholder 2"/>
            <p:cNvSpPr txBox="1">
              <a:spLocks/>
            </p:cNvSpPr>
            <p:nvPr/>
          </p:nvSpPr>
          <p:spPr>
            <a:xfrm>
              <a:off x="6554981" y="2822932"/>
              <a:ext cx="1908000" cy="61291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smtClean="0">
                  <a:latin typeface="Source Sans Pro Black" panose="020B0803030403020204" pitchFamily="34" charset="0"/>
                </a:rPr>
                <a:t>PHOSPHATIDYL</a:t>
              </a:r>
              <a:br>
                <a:rPr lang="en-GB" sz="1400" dirty="0" smtClean="0">
                  <a:latin typeface="Source Sans Pro Black" panose="020B0803030403020204" pitchFamily="34" charset="0"/>
                </a:rPr>
              </a:br>
              <a:r>
                <a:rPr lang="en-GB" sz="1400" dirty="0" smtClean="0">
                  <a:latin typeface="Source Sans Pro Black" panose="020B0803030403020204" pitchFamily="34" charset="0"/>
                </a:rPr>
                <a:t>SERINE</a:t>
              </a:r>
              <a:endParaRPr lang="en-GB" sz="1400" dirty="0">
                <a:latin typeface="Source Sans Pro Semibold" panose="020B0603030403020204" pitchFamily="34" charset="0"/>
              </a:endParaRPr>
            </a:p>
          </p:txBody>
        </p:sp>
      </p:grpSp>
      <p:sp>
        <p:nvSpPr>
          <p:cNvPr id="22" name="Rounded Rectangle 21"/>
          <p:cNvSpPr>
            <a:spLocks noChangeAspect="1"/>
          </p:cNvSpPr>
          <p:nvPr/>
        </p:nvSpPr>
        <p:spPr>
          <a:xfrm>
            <a:off x="873621" y="1220061"/>
            <a:ext cx="1368000" cy="1368000"/>
          </a:xfrm>
          <a:prstGeom prst="roundRect">
            <a:avLst>
              <a:gd name="adj" fmla="val 4780"/>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5" name="Rounded Rectangle 24"/>
          <p:cNvSpPr>
            <a:spLocks noChangeAspect="1"/>
          </p:cNvSpPr>
          <p:nvPr/>
        </p:nvSpPr>
        <p:spPr>
          <a:xfrm>
            <a:off x="2843124" y="1220061"/>
            <a:ext cx="1368000" cy="1368000"/>
          </a:xfrm>
          <a:prstGeom prst="roundRect">
            <a:avLst>
              <a:gd name="adj" fmla="val 4780"/>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9979" y="919748"/>
            <a:ext cx="1296144" cy="1714584"/>
          </a:xfrm>
          <a:prstGeom prst="rect">
            <a:avLst/>
          </a:prstGeom>
          <a:effectLst>
            <a:outerShdw blurRad="50800" dist="25400" dir="2700000" algn="tl" rotWithShape="0">
              <a:prstClr val="black">
                <a:alpha val="20000"/>
              </a:prstClr>
            </a:outerShdw>
          </a:effec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216" y="1131590"/>
            <a:ext cx="1920213" cy="1440160"/>
          </a:xfrm>
          <a:prstGeom prst="rect">
            <a:avLst/>
          </a:prstGeom>
          <a:effectLst>
            <a:outerShdw blurRad="50800" dist="25400" dir="2700000" algn="tl" rotWithShape="0">
              <a:prstClr val="black">
                <a:alpha val="20000"/>
              </a:prstClr>
            </a:outerShdw>
          </a:effectLst>
        </p:spPr>
      </p:pic>
    </p:spTree>
    <p:extLst>
      <p:ext uri="{BB962C8B-B14F-4D97-AF65-F5344CB8AC3E}">
        <p14:creationId xmlns:p14="http://schemas.microsoft.com/office/powerpoint/2010/main" val="36318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anim calcmode="lin" valueType="num">
                                      <p:cBhvr>
                                        <p:cTn id="32" dur="500" fill="hold"/>
                                        <p:tgtEl>
                                          <p:spTgt spid="4"/>
                                        </p:tgtEl>
                                        <p:attrNameLst>
                                          <p:attrName>ppt_x</p:attrName>
                                        </p:attrNameLst>
                                      </p:cBhvr>
                                      <p:tavLst>
                                        <p:tav tm="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ppt_x</p:attrName>
                                        </p:attrNameLst>
                                      </p:cBhvr>
                                      <p:tavLst>
                                        <p:tav tm="0">
                                          <p:val>
                                            <p:strVal val="#ppt_x"/>
                                          </p:val>
                                        </p:tav>
                                        <p:tav tm="100000">
                                          <p:val>
                                            <p:strVal val="#ppt_x"/>
                                          </p:val>
                                        </p:tav>
                                      </p:tavLst>
                                    </p:anim>
                                    <p:anim calcmode="lin" valueType="num">
                                      <p:cBhvr>
                                        <p:cTn id="45" dur="500" fill="hold"/>
                                        <p:tgtEl>
                                          <p:spTgt spid="5"/>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strVal val="#ppt_x"/>
                                          </p:val>
                                        </p:tav>
                                        <p:tav tm="100000">
                                          <p:val>
                                            <p:strVal val="#ppt_x"/>
                                          </p:val>
                                        </p:tav>
                                      </p:tavLst>
                                    </p:anim>
                                    <p:anim calcmode="lin" valueType="num">
                                      <p:cBhvr>
                                        <p:cTn id="5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a:outerShdw blurRad="50800" dist="25400" dir="2700000" algn="ctr" rotWithShape="0">
              <a:srgbClr val="000000">
                <a:alpha val="10000"/>
              </a:srgbClr>
            </a:outerShdw>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a:latin typeface="Source Sans Pro Black" panose="020B0803030403020204" pitchFamily="34" charset="0"/>
              </a:rPr>
              <a:t>NOOTROPICS</a:t>
            </a:r>
          </a:p>
        </p:txBody>
      </p:sp>
      <p:grpSp>
        <p:nvGrpSpPr>
          <p:cNvPr id="2" name="Group 1"/>
          <p:cNvGrpSpPr/>
          <p:nvPr/>
        </p:nvGrpSpPr>
        <p:grpSpPr>
          <a:xfrm>
            <a:off x="611560" y="2067692"/>
            <a:ext cx="1908000" cy="2592290"/>
            <a:chOff x="611560" y="2067692"/>
            <a:chExt cx="1908000" cy="2592290"/>
          </a:xfrm>
        </p:grpSpPr>
        <p:sp>
          <p:nvSpPr>
            <p:cNvPr id="9" name="Rounded Rectangle 8"/>
            <p:cNvSpPr/>
            <p:nvPr/>
          </p:nvSpPr>
          <p:spPr>
            <a:xfrm>
              <a:off x="611560" y="2067692"/>
              <a:ext cx="1908000" cy="2394723"/>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10" name="Content Placeholder 2"/>
            <p:cNvSpPr txBox="1">
              <a:spLocks/>
            </p:cNvSpPr>
            <p:nvPr/>
          </p:nvSpPr>
          <p:spPr>
            <a:xfrm>
              <a:off x="645464" y="3435843"/>
              <a:ext cx="1835992"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omega-3 fatty acids</a:t>
              </a: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improving mental function </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triglyceride </a:t>
              </a:r>
              <a:r>
                <a:rPr lang="en-GB" sz="1000" dirty="0">
                  <a:latin typeface="Source Sans Pro Semibold" panose="020B0603030403020204" pitchFamily="34" charset="0"/>
                </a:rPr>
                <a:t>based </a:t>
              </a:r>
            </a:p>
            <a:p>
              <a:pPr marL="0" indent="0" algn="ctr">
                <a:lnSpc>
                  <a:spcPts val="1800"/>
                </a:lnSpc>
                <a:buNone/>
              </a:pPr>
              <a:endParaRPr lang="en-GB" sz="1200" dirty="0">
                <a:latin typeface="Source Sans Pro Semibold" panose="020B0603030403020204" pitchFamily="34" charset="0"/>
              </a:endParaRPr>
            </a:p>
            <a:p>
              <a:pPr marL="0" indent="0" algn="ctr">
                <a:lnSpc>
                  <a:spcPts val="1800"/>
                </a:lnSpc>
                <a:buNone/>
              </a:pPr>
              <a:endParaRPr lang="en-GB" sz="1200" dirty="0">
                <a:latin typeface="Source Sans Pro Semibold" panose="020B0603030403020204" pitchFamily="34" charset="0"/>
              </a:endParaRPr>
            </a:p>
          </p:txBody>
        </p:sp>
        <p:sp>
          <p:nvSpPr>
            <p:cNvPr id="20" name="Content Placeholder 2"/>
            <p:cNvSpPr txBox="1">
              <a:spLocks/>
            </p:cNvSpPr>
            <p:nvPr/>
          </p:nvSpPr>
          <p:spPr>
            <a:xfrm>
              <a:off x="611560" y="2966945"/>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a:latin typeface="Source Sans Pro Black" panose="020B0803030403020204" pitchFamily="34" charset="0"/>
                </a:rPr>
                <a:t>FISH OIL</a:t>
              </a:r>
            </a:p>
            <a:p>
              <a:pPr marL="0" indent="0" algn="ctr">
                <a:lnSpc>
                  <a:spcPts val="1800"/>
                </a:lnSpc>
                <a:buNone/>
              </a:pPr>
              <a:r>
                <a:rPr lang="en-GB" sz="1800" dirty="0" smtClean="0">
                  <a:latin typeface="Source Sans Pro Black" panose="020B0803030403020204" pitchFamily="34" charset="0"/>
                </a:rPr>
                <a:t/>
              </a:r>
              <a:br>
                <a:rPr lang="en-GB" sz="1800" dirty="0" smtClean="0">
                  <a:latin typeface="Source Sans Pro Black" panose="020B0803030403020204" pitchFamily="34" charset="0"/>
                </a:rPr>
              </a:br>
              <a:endParaRPr lang="en-GB" sz="1800" dirty="0">
                <a:latin typeface="Source Sans Pro Semibold" panose="020B0603030403020204" pitchFamily="34" charset="0"/>
              </a:endParaRPr>
            </a:p>
          </p:txBody>
        </p:sp>
      </p:grpSp>
      <p:grpSp>
        <p:nvGrpSpPr>
          <p:cNvPr id="3" name="Group 2"/>
          <p:cNvGrpSpPr/>
          <p:nvPr/>
        </p:nvGrpSpPr>
        <p:grpSpPr>
          <a:xfrm>
            <a:off x="2592786" y="2067694"/>
            <a:ext cx="1908000" cy="2592288"/>
            <a:chOff x="2592786" y="2067694"/>
            <a:chExt cx="1908000" cy="2592288"/>
          </a:xfrm>
        </p:grpSpPr>
        <p:sp>
          <p:nvSpPr>
            <p:cNvPr id="12" name="Rounded Rectangle 11"/>
            <p:cNvSpPr/>
            <p:nvPr/>
          </p:nvSpPr>
          <p:spPr>
            <a:xfrm>
              <a:off x="2592786" y="2067694"/>
              <a:ext cx="1908000" cy="2394724"/>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3" name="Content Placeholder 2"/>
            <p:cNvSpPr txBox="1">
              <a:spLocks/>
            </p:cNvSpPr>
            <p:nvPr/>
          </p:nvSpPr>
          <p:spPr>
            <a:xfrm>
              <a:off x="2623584" y="3435843"/>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generates ketones</a:t>
              </a:r>
              <a:endParaRPr lang="en-GB" sz="1000" dirty="0">
                <a:latin typeface="Source Sans Pro Semibold" panose="020B0603030403020204" pitchFamily="34" charset="0"/>
              </a:endParaRP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significant cognitive boosts </a:t>
              </a:r>
              <a:endParaRPr lang="en-GB" sz="1000" dirty="0" smtClean="0">
                <a:latin typeface="Source Sans Pro Semibold" panose="020B0603030403020204" pitchFamily="34" charset="0"/>
              </a:endParaRP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BHB </a:t>
              </a:r>
              <a:endParaRPr lang="en-GB" sz="1000" dirty="0">
                <a:latin typeface="Source Sans Pro Semibold" panose="020B0603030403020204" pitchFamily="34" charset="0"/>
              </a:endParaRPr>
            </a:p>
          </p:txBody>
        </p:sp>
        <p:sp>
          <p:nvSpPr>
            <p:cNvPr id="24" name="Content Placeholder 2"/>
            <p:cNvSpPr txBox="1">
              <a:spLocks/>
            </p:cNvSpPr>
            <p:nvPr/>
          </p:nvSpPr>
          <p:spPr>
            <a:xfrm>
              <a:off x="2592786" y="2966945"/>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a:latin typeface="Source Sans Pro Black" panose="020B0803030403020204" pitchFamily="34" charset="0"/>
                </a:rPr>
                <a:t>MCTs</a:t>
              </a:r>
            </a:p>
          </p:txBody>
        </p:sp>
      </p:grpSp>
      <p:grpSp>
        <p:nvGrpSpPr>
          <p:cNvPr id="4" name="Group 3"/>
          <p:cNvGrpSpPr/>
          <p:nvPr/>
        </p:nvGrpSpPr>
        <p:grpSpPr>
          <a:xfrm>
            <a:off x="4574012" y="2067693"/>
            <a:ext cx="1919080" cy="2582246"/>
            <a:chOff x="4574012" y="2067693"/>
            <a:chExt cx="1919080" cy="2582246"/>
          </a:xfrm>
        </p:grpSpPr>
        <p:sp>
          <p:nvSpPr>
            <p:cNvPr id="15" name="Rounded Rectangle 14"/>
            <p:cNvSpPr/>
            <p:nvPr/>
          </p:nvSpPr>
          <p:spPr>
            <a:xfrm>
              <a:off x="4574012" y="2067693"/>
              <a:ext cx="1908000" cy="2394726"/>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8" name="Content Placeholder 2"/>
            <p:cNvSpPr txBox="1">
              <a:spLocks/>
            </p:cNvSpPr>
            <p:nvPr/>
          </p:nvSpPr>
          <p:spPr>
            <a:xfrm>
              <a:off x="4603445" y="3425800"/>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improve memory </a:t>
              </a:r>
              <a:r>
                <a:rPr lang="en-GB" sz="1000" dirty="0" smtClean="0">
                  <a:latin typeface="Source Sans Pro Semibold" panose="020B0603030403020204" pitchFamily="34" charset="0"/>
                </a:rPr>
                <a:t>recall</a:t>
              </a: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more caffeine is not </a:t>
              </a:r>
              <a:r>
                <a:rPr lang="en-GB" sz="1000" dirty="0" smtClean="0">
                  <a:latin typeface="Source Sans Pro Semibold" panose="020B0603030403020204" pitchFamily="34" charset="0"/>
                </a:rPr>
                <a:t>better</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disorders </a:t>
              </a:r>
              <a:endParaRPr lang="en-GB" sz="1000" dirty="0">
                <a:latin typeface="Source Sans Pro Semibold" panose="020B0603030403020204" pitchFamily="34" charset="0"/>
              </a:endParaRPr>
            </a:p>
          </p:txBody>
        </p:sp>
        <p:sp>
          <p:nvSpPr>
            <p:cNvPr id="29" name="Content Placeholder 2"/>
            <p:cNvSpPr txBox="1">
              <a:spLocks/>
            </p:cNvSpPr>
            <p:nvPr/>
          </p:nvSpPr>
          <p:spPr>
            <a:xfrm>
              <a:off x="4585092" y="2956902"/>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a:latin typeface="Source Sans Pro Black" panose="020B0803030403020204" pitchFamily="34" charset="0"/>
                </a:rPr>
                <a:t>CAFFEINE</a:t>
              </a:r>
              <a:endParaRPr lang="en-GB" sz="1400" dirty="0">
                <a:latin typeface="Source Sans Pro Semibold" panose="020B0603030403020204" pitchFamily="34" charset="0"/>
              </a:endParaRPr>
            </a:p>
          </p:txBody>
        </p:sp>
      </p:grpSp>
      <p:grpSp>
        <p:nvGrpSpPr>
          <p:cNvPr id="5" name="Group 4"/>
          <p:cNvGrpSpPr/>
          <p:nvPr/>
        </p:nvGrpSpPr>
        <p:grpSpPr>
          <a:xfrm>
            <a:off x="6554981" y="2067693"/>
            <a:ext cx="1908000" cy="2582246"/>
            <a:chOff x="6554981" y="2067693"/>
            <a:chExt cx="1908000" cy="2582246"/>
          </a:xfrm>
        </p:grpSpPr>
        <p:sp>
          <p:nvSpPr>
            <p:cNvPr id="19" name="Rounded Rectangle 18"/>
            <p:cNvSpPr/>
            <p:nvPr/>
          </p:nvSpPr>
          <p:spPr>
            <a:xfrm>
              <a:off x="6554981" y="2067693"/>
              <a:ext cx="1908000" cy="2394726"/>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30" name="Content Placeholder 2"/>
            <p:cNvSpPr txBox="1">
              <a:spLocks/>
            </p:cNvSpPr>
            <p:nvPr/>
          </p:nvSpPr>
          <p:spPr>
            <a:xfrm>
              <a:off x="6593548" y="3425800"/>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green tea and black </a:t>
              </a:r>
              <a:r>
                <a:rPr lang="en-GB" sz="1000" dirty="0" smtClean="0">
                  <a:latin typeface="Source Sans Pro Semibold" panose="020B0603030403020204" pitchFamily="34" charset="0"/>
                </a:rPr>
                <a:t>tea</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reducing </a:t>
              </a:r>
              <a:r>
                <a:rPr lang="en-GB" sz="1000" dirty="0">
                  <a:latin typeface="Source Sans Pro Semibold" panose="020B0603030403020204" pitchFamily="34" charset="0"/>
                </a:rPr>
                <a:t>stress and </a:t>
              </a:r>
              <a:r>
                <a:rPr lang="en-GB" sz="1000" dirty="0" smtClean="0">
                  <a:latin typeface="Source Sans Pro Semibold" panose="020B0603030403020204" pitchFamily="34" charset="0"/>
                </a:rPr>
                <a:t>anxiety</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mix  </a:t>
              </a:r>
              <a:r>
                <a:rPr lang="en-GB" sz="1000" dirty="0">
                  <a:latin typeface="Source Sans Pro Semibold" panose="020B0603030403020204" pitchFamily="34" charset="0"/>
                </a:rPr>
                <a:t>with caffeine </a:t>
              </a:r>
            </a:p>
          </p:txBody>
        </p:sp>
        <p:sp>
          <p:nvSpPr>
            <p:cNvPr id="31" name="Content Placeholder 2"/>
            <p:cNvSpPr txBox="1">
              <a:spLocks/>
            </p:cNvSpPr>
            <p:nvPr/>
          </p:nvSpPr>
          <p:spPr>
            <a:xfrm>
              <a:off x="6554981" y="2948552"/>
              <a:ext cx="1908000" cy="31650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a:latin typeface="Source Sans Pro Black" panose="020B0803030403020204" pitchFamily="34" charset="0"/>
                </a:rPr>
                <a:t>L-THEANINE</a:t>
              </a:r>
            </a:p>
          </p:txBody>
        </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03771"/>
            <a:ext cx="1822068" cy="1756011"/>
          </a:xfrm>
          <a:prstGeom prst="rect">
            <a:avLst/>
          </a:prstGeom>
          <a:effectLst>
            <a:outerShdw blurRad="50800" dist="25400" dir="2700000" algn="tl" rotWithShape="0">
              <a:prstClr val="black">
                <a:alpha val="20000"/>
              </a:prstClr>
            </a:outerShdw>
          </a:effectLst>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3244" y="843558"/>
            <a:ext cx="767238" cy="1792780"/>
          </a:xfrm>
          <a:prstGeom prst="rect">
            <a:avLst/>
          </a:prstGeom>
          <a:effectLst>
            <a:outerShdw blurRad="50800" dist="25400" dir="2700000" algn="tl" rotWithShape="0">
              <a:prstClr val="black">
                <a:alpha val="20000"/>
              </a:prstClr>
            </a:outerShdw>
          </a:effectLst>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1206996"/>
            <a:ext cx="2107640" cy="1652786"/>
          </a:xfrm>
          <a:prstGeom prst="rect">
            <a:avLst/>
          </a:prstGeom>
          <a:effectLst>
            <a:outerShdw blurRad="50800" dist="25400" dir="2700000" algn="tl" rotWithShape="0">
              <a:prstClr val="black">
                <a:alpha val="20000"/>
              </a:prstClr>
            </a:outerShdw>
          </a:effectLst>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4085" y="1259704"/>
            <a:ext cx="1600078" cy="1600078"/>
          </a:xfrm>
          <a:prstGeom prst="rect">
            <a:avLst/>
          </a:prstGeom>
          <a:effectLst>
            <a:outerShdw blurRad="50800" dist="25400" dir="2700000" algn="tl" rotWithShape="0">
              <a:prstClr val="black">
                <a:alpha val="20000"/>
              </a:prstClr>
            </a:outerShdw>
          </a:effectLst>
        </p:spPr>
      </p:pic>
    </p:spTree>
    <p:extLst>
      <p:ext uri="{BB962C8B-B14F-4D97-AF65-F5344CB8AC3E}">
        <p14:creationId xmlns:p14="http://schemas.microsoft.com/office/powerpoint/2010/main" val="53001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anim calcmode="lin" valueType="num">
                                      <p:cBhvr>
                                        <p:cTn id="13" dur="500" fill="hold"/>
                                        <p:tgtEl>
                                          <p:spTgt spid="32"/>
                                        </p:tgtEl>
                                        <p:attrNameLst>
                                          <p:attrName>ppt_x</p:attrName>
                                        </p:attrNameLst>
                                      </p:cBhvr>
                                      <p:tavLst>
                                        <p:tav tm="0">
                                          <p:val>
                                            <p:strVal val="#ppt_x"/>
                                          </p:val>
                                        </p:tav>
                                        <p:tav tm="100000">
                                          <p:val>
                                            <p:strVal val="#ppt_x"/>
                                          </p:val>
                                        </p:tav>
                                      </p:tavLst>
                                    </p:anim>
                                    <p:anim calcmode="lin" valueType="num">
                                      <p:cBhvr>
                                        <p:cTn id="1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anim calcmode="lin" valueType="num">
                                      <p:cBhvr>
                                        <p:cTn id="25" dur="500" fill="hold"/>
                                        <p:tgtEl>
                                          <p:spTgt spid="33"/>
                                        </p:tgtEl>
                                        <p:attrNameLst>
                                          <p:attrName>ppt_x</p:attrName>
                                        </p:attrNameLst>
                                      </p:cBhvr>
                                      <p:tavLst>
                                        <p:tav tm="0">
                                          <p:val>
                                            <p:strVal val="#ppt_x"/>
                                          </p:val>
                                        </p:tav>
                                        <p:tav tm="100000">
                                          <p:val>
                                            <p:strVal val="#ppt_x"/>
                                          </p:val>
                                        </p:tav>
                                      </p:tavLst>
                                    </p:anim>
                                    <p:anim calcmode="lin" valueType="num">
                                      <p:cBhvr>
                                        <p:cTn id="2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anim calcmode="lin" valueType="num">
                                      <p:cBhvr>
                                        <p:cTn id="32" dur="500" fill="hold"/>
                                        <p:tgtEl>
                                          <p:spTgt spid="4"/>
                                        </p:tgtEl>
                                        <p:attrNameLst>
                                          <p:attrName>ppt_x</p:attrName>
                                        </p:attrNameLst>
                                      </p:cBhvr>
                                      <p:tavLst>
                                        <p:tav tm="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anim calcmode="lin" valueType="num">
                                      <p:cBhvr>
                                        <p:cTn id="37" dur="500" fill="hold"/>
                                        <p:tgtEl>
                                          <p:spTgt spid="34"/>
                                        </p:tgtEl>
                                        <p:attrNameLst>
                                          <p:attrName>ppt_x</p:attrName>
                                        </p:attrNameLst>
                                      </p:cBhvr>
                                      <p:tavLst>
                                        <p:tav tm="0">
                                          <p:val>
                                            <p:strVal val="#ppt_x"/>
                                          </p:val>
                                        </p:tav>
                                        <p:tav tm="100000">
                                          <p:val>
                                            <p:strVal val="#ppt_x"/>
                                          </p:val>
                                        </p:tav>
                                      </p:tavLst>
                                    </p:anim>
                                    <p:anim calcmode="lin" valueType="num">
                                      <p:cBhvr>
                                        <p:cTn id="3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ppt_x</p:attrName>
                                        </p:attrNameLst>
                                      </p:cBhvr>
                                      <p:tavLst>
                                        <p:tav tm="0">
                                          <p:val>
                                            <p:strVal val="#ppt_x"/>
                                          </p:val>
                                        </p:tav>
                                        <p:tav tm="100000">
                                          <p:val>
                                            <p:strVal val="#ppt_x"/>
                                          </p:val>
                                        </p:tav>
                                      </p:tavLst>
                                    </p:anim>
                                    <p:anim calcmode="lin" valueType="num">
                                      <p:cBhvr>
                                        <p:cTn id="45" dur="500" fill="hold"/>
                                        <p:tgtEl>
                                          <p:spTgt spid="5"/>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anim calcmode="lin" valueType="num">
                                      <p:cBhvr>
                                        <p:cTn id="49" dur="500" fill="hold"/>
                                        <p:tgtEl>
                                          <p:spTgt spid="35"/>
                                        </p:tgtEl>
                                        <p:attrNameLst>
                                          <p:attrName>ppt_x</p:attrName>
                                        </p:attrNameLst>
                                      </p:cBhvr>
                                      <p:tavLst>
                                        <p:tav tm="0">
                                          <p:val>
                                            <p:strVal val="#ppt_x"/>
                                          </p:val>
                                        </p:tav>
                                        <p:tav tm="100000">
                                          <p:val>
                                            <p:strVal val="#ppt_x"/>
                                          </p:val>
                                        </p:tav>
                                      </p:tavLst>
                                    </p:anim>
                                    <p:anim calcmode="lin" valueType="num">
                                      <p:cBhvr>
                                        <p:cTn id="50"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a:outerShdw blurRad="50800" dist="25400" dir="2700000" algn="ctr" rotWithShape="0">
              <a:srgbClr val="000000">
                <a:alpha val="10000"/>
              </a:srgbClr>
            </a:outerShdw>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a:latin typeface="Source Sans Pro Black" panose="020B0803030403020204" pitchFamily="34" charset="0"/>
              </a:rPr>
              <a:t>NOOTROPICS</a:t>
            </a:r>
          </a:p>
        </p:txBody>
      </p:sp>
      <p:grpSp>
        <p:nvGrpSpPr>
          <p:cNvPr id="2" name="Group 1"/>
          <p:cNvGrpSpPr/>
          <p:nvPr/>
        </p:nvGrpSpPr>
        <p:grpSpPr>
          <a:xfrm>
            <a:off x="611560" y="2067692"/>
            <a:ext cx="1908000" cy="2592290"/>
            <a:chOff x="611560" y="2067692"/>
            <a:chExt cx="1908000" cy="2592290"/>
          </a:xfrm>
        </p:grpSpPr>
        <p:sp>
          <p:nvSpPr>
            <p:cNvPr id="9" name="Rounded Rectangle 8"/>
            <p:cNvSpPr/>
            <p:nvPr/>
          </p:nvSpPr>
          <p:spPr>
            <a:xfrm>
              <a:off x="611560" y="2067692"/>
              <a:ext cx="1908000" cy="2394723"/>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10" name="Content Placeholder 2"/>
            <p:cNvSpPr txBox="1">
              <a:spLocks/>
            </p:cNvSpPr>
            <p:nvPr/>
          </p:nvSpPr>
          <p:spPr>
            <a:xfrm>
              <a:off x="645464" y="3435843"/>
              <a:ext cx="1835992"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amino acid </a:t>
              </a:r>
              <a:endParaRPr lang="en-GB" sz="1000" dirty="0" smtClean="0">
                <a:latin typeface="Source Sans Pro Semibold" panose="020B0603030403020204" pitchFamily="34" charset="0"/>
              </a:endParaRP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increasing alertness and focus </a:t>
              </a:r>
              <a:endParaRPr lang="en-GB" sz="1000" dirty="0" smtClean="0">
                <a:latin typeface="Source Sans Pro Semibold" panose="020B0603030403020204" pitchFamily="34" charset="0"/>
              </a:endParaRP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HPA axis </a:t>
              </a:r>
            </a:p>
            <a:p>
              <a:pPr marL="0" indent="0" algn="ctr">
                <a:lnSpc>
                  <a:spcPts val="1800"/>
                </a:lnSpc>
                <a:buNone/>
              </a:pPr>
              <a:endParaRPr lang="en-GB" sz="1800" dirty="0">
                <a:latin typeface="Source Sans Pro Semibold" panose="020B0603030403020204" pitchFamily="34" charset="0"/>
              </a:endParaRPr>
            </a:p>
          </p:txBody>
        </p:sp>
        <p:sp>
          <p:nvSpPr>
            <p:cNvPr id="20" name="Content Placeholder 2"/>
            <p:cNvSpPr txBox="1">
              <a:spLocks/>
            </p:cNvSpPr>
            <p:nvPr/>
          </p:nvSpPr>
          <p:spPr>
            <a:xfrm>
              <a:off x="611560" y="2931790"/>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smtClean="0">
                  <a:latin typeface="Source Sans Pro Black" panose="020B0803030403020204" pitchFamily="34" charset="0"/>
                </a:rPr>
                <a:t>L-PHENYL</a:t>
              </a:r>
              <a:br>
                <a:rPr lang="en-GB" sz="1400" dirty="0" smtClean="0">
                  <a:latin typeface="Source Sans Pro Black" panose="020B0803030403020204" pitchFamily="34" charset="0"/>
                </a:rPr>
              </a:br>
              <a:r>
                <a:rPr lang="en-GB" sz="1400" dirty="0" smtClean="0">
                  <a:latin typeface="Source Sans Pro Black" panose="020B0803030403020204" pitchFamily="34" charset="0"/>
                </a:rPr>
                <a:t>ALANINE</a:t>
              </a:r>
              <a:endParaRPr lang="en-GB" sz="1400" dirty="0">
                <a:latin typeface="Source Sans Pro Black" panose="020B0803030403020204" pitchFamily="34" charset="0"/>
              </a:endParaRPr>
            </a:p>
          </p:txBody>
        </p:sp>
      </p:grpSp>
      <p:grpSp>
        <p:nvGrpSpPr>
          <p:cNvPr id="3" name="Group 2"/>
          <p:cNvGrpSpPr/>
          <p:nvPr/>
        </p:nvGrpSpPr>
        <p:grpSpPr>
          <a:xfrm>
            <a:off x="2592786" y="2067694"/>
            <a:ext cx="1908000" cy="2592288"/>
            <a:chOff x="2592786" y="2067694"/>
            <a:chExt cx="1908000" cy="2592288"/>
          </a:xfrm>
        </p:grpSpPr>
        <p:sp>
          <p:nvSpPr>
            <p:cNvPr id="12" name="Rounded Rectangle 11"/>
            <p:cNvSpPr/>
            <p:nvPr/>
          </p:nvSpPr>
          <p:spPr>
            <a:xfrm>
              <a:off x="2592786" y="2067694"/>
              <a:ext cx="1908000" cy="2394724"/>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3" name="Content Placeholder 2"/>
            <p:cNvSpPr txBox="1">
              <a:spLocks/>
            </p:cNvSpPr>
            <p:nvPr/>
          </p:nvSpPr>
          <p:spPr>
            <a:xfrm>
              <a:off x="2623584" y="3435843"/>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slows </a:t>
              </a:r>
              <a:r>
                <a:rPr lang="en-GB" sz="1000" dirty="0">
                  <a:latin typeface="Source Sans Pro Semibold" panose="020B0603030403020204" pitchFamily="34" charset="0"/>
                </a:rPr>
                <a:t>down neuronal cell </a:t>
              </a:r>
              <a:r>
                <a:rPr lang="en-GB" sz="1000" dirty="0" smtClean="0">
                  <a:latin typeface="Source Sans Pro Semibold" panose="020B0603030403020204" pitchFamily="34" charset="0"/>
                </a:rPr>
                <a:t>death</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vegans </a:t>
              </a:r>
              <a:r>
                <a:rPr lang="en-GB" sz="1000" dirty="0">
                  <a:latin typeface="Source Sans Pro Semibold" panose="020B0603030403020204" pitchFamily="34" charset="0"/>
                </a:rPr>
                <a:t>and </a:t>
              </a:r>
              <a:r>
                <a:rPr lang="en-GB" sz="1000" dirty="0" smtClean="0">
                  <a:latin typeface="Source Sans Pro Semibold" panose="020B0603030403020204" pitchFamily="34" charset="0"/>
                </a:rPr>
                <a:t>vegetarians</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absorbable </a:t>
              </a:r>
              <a:r>
                <a:rPr lang="en-GB" sz="1000" dirty="0">
                  <a:latin typeface="Source Sans Pro Semibold" panose="020B0603030403020204" pitchFamily="34" charset="0"/>
                </a:rPr>
                <a:t>CreO2 </a:t>
              </a:r>
            </a:p>
          </p:txBody>
        </p:sp>
        <p:sp>
          <p:nvSpPr>
            <p:cNvPr id="24" name="Content Placeholder 2"/>
            <p:cNvSpPr txBox="1">
              <a:spLocks/>
            </p:cNvSpPr>
            <p:nvPr/>
          </p:nvSpPr>
          <p:spPr>
            <a:xfrm>
              <a:off x="2592786" y="2966945"/>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a:latin typeface="Source Sans Pro Black" panose="020B0803030403020204" pitchFamily="34" charset="0"/>
                </a:rPr>
                <a:t>CREATINE</a:t>
              </a:r>
            </a:p>
          </p:txBody>
        </p:sp>
      </p:grpSp>
      <p:grpSp>
        <p:nvGrpSpPr>
          <p:cNvPr id="4" name="Group 3"/>
          <p:cNvGrpSpPr/>
          <p:nvPr/>
        </p:nvGrpSpPr>
        <p:grpSpPr>
          <a:xfrm>
            <a:off x="4574012" y="2067693"/>
            <a:ext cx="1919080" cy="2582246"/>
            <a:chOff x="4574012" y="2067693"/>
            <a:chExt cx="1919080" cy="2582246"/>
          </a:xfrm>
        </p:grpSpPr>
        <p:sp>
          <p:nvSpPr>
            <p:cNvPr id="15" name="Rounded Rectangle 14"/>
            <p:cNvSpPr/>
            <p:nvPr/>
          </p:nvSpPr>
          <p:spPr>
            <a:xfrm>
              <a:off x="4574012" y="2067693"/>
              <a:ext cx="1908000" cy="2394726"/>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8" name="Content Placeholder 2"/>
            <p:cNvSpPr txBox="1">
              <a:spLocks/>
            </p:cNvSpPr>
            <p:nvPr/>
          </p:nvSpPr>
          <p:spPr>
            <a:xfrm>
              <a:off x="4603445" y="3425800"/>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v</a:t>
              </a:r>
              <a:r>
                <a:rPr lang="en-GB" sz="1000" dirty="0" smtClean="0">
                  <a:latin typeface="Source Sans Pro Semibold" panose="020B0603030403020204" pitchFamily="34" charset="0"/>
                </a:rPr>
                <a:t>ariety roles in  the brain</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side-effects </a:t>
              </a:r>
              <a:r>
                <a:rPr lang="en-GB" sz="1000" dirty="0">
                  <a:latin typeface="Source Sans Pro Semibold" panose="020B0603030403020204" pitchFamily="34" charset="0"/>
                </a:rPr>
                <a:t>of </a:t>
              </a:r>
              <a:r>
                <a:rPr lang="en-GB" sz="1000" dirty="0" smtClean="0">
                  <a:latin typeface="Source Sans Pro Semibold" panose="020B0603030403020204" pitchFamily="34" charset="0"/>
                </a:rPr>
                <a:t>aging</a:t>
              </a:r>
              <a:endParaRPr lang="en-GB" sz="1000" dirty="0" smtClean="0">
                <a:latin typeface="Source Sans Pro Semibold" panose="020B0603030403020204" pitchFamily="34" charset="0"/>
              </a:endParaRPr>
            </a:p>
          </p:txBody>
        </p:sp>
        <p:sp>
          <p:nvSpPr>
            <p:cNvPr id="29" name="Content Placeholder 2"/>
            <p:cNvSpPr txBox="1">
              <a:spLocks/>
            </p:cNvSpPr>
            <p:nvPr/>
          </p:nvSpPr>
          <p:spPr>
            <a:xfrm>
              <a:off x="4585092" y="2956902"/>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a:latin typeface="Source Sans Pro Black" panose="020B0803030403020204" pitchFamily="34" charset="0"/>
                </a:rPr>
                <a:t>CARNITINE</a:t>
              </a:r>
              <a:endParaRPr lang="en-GB" sz="1400" dirty="0">
                <a:latin typeface="Source Sans Pro Semibold" panose="020B0603030403020204" pitchFamily="34" charset="0"/>
              </a:endParaRPr>
            </a:p>
          </p:txBody>
        </p:sp>
      </p:grpSp>
      <p:grpSp>
        <p:nvGrpSpPr>
          <p:cNvPr id="5" name="Group 4"/>
          <p:cNvGrpSpPr/>
          <p:nvPr/>
        </p:nvGrpSpPr>
        <p:grpSpPr>
          <a:xfrm>
            <a:off x="6554981" y="2067693"/>
            <a:ext cx="1908000" cy="2582246"/>
            <a:chOff x="6554981" y="2067693"/>
            <a:chExt cx="1908000" cy="2582246"/>
          </a:xfrm>
        </p:grpSpPr>
        <p:sp>
          <p:nvSpPr>
            <p:cNvPr id="19" name="Rounded Rectangle 18"/>
            <p:cNvSpPr/>
            <p:nvPr/>
          </p:nvSpPr>
          <p:spPr>
            <a:xfrm>
              <a:off x="6554981" y="2067693"/>
              <a:ext cx="1908000" cy="2394726"/>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30" name="Content Placeholder 2"/>
            <p:cNvSpPr txBox="1">
              <a:spLocks/>
            </p:cNvSpPr>
            <p:nvPr/>
          </p:nvSpPr>
          <p:spPr>
            <a:xfrm>
              <a:off x="6593548" y="3425800"/>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neurological </a:t>
              </a:r>
              <a:r>
                <a:rPr lang="en-GB" sz="1000" dirty="0">
                  <a:latin typeface="Source Sans Pro Semibold" panose="020B0603030403020204" pitchFamily="34" charset="0"/>
                </a:rPr>
                <a:t>decline with </a:t>
              </a:r>
              <a:r>
                <a:rPr lang="en-GB" sz="1000" dirty="0" smtClean="0">
                  <a:latin typeface="Source Sans Pro Semibold" panose="020B0603030403020204" pitchFamily="34" charset="0"/>
                </a:rPr>
                <a:t>age</a:t>
              </a: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diabetic </a:t>
              </a:r>
              <a:r>
                <a:rPr lang="en-GB" sz="1000" dirty="0" smtClean="0">
                  <a:latin typeface="Source Sans Pro Semibold" panose="020B0603030403020204" pitchFamily="34" charset="0"/>
                </a:rPr>
                <a:t>neuropathy</a:t>
              </a:r>
              <a:endParaRPr lang="en-GB" sz="1000" dirty="0" smtClean="0">
                <a:latin typeface="Source Sans Pro Semibold" panose="020B0603030403020204" pitchFamily="34" charset="0"/>
              </a:endParaRPr>
            </a:p>
          </p:txBody>
        </p:sp>
        <p:sp>
          <p:nvSpPr>
            <p:cNvPr id="31" name="Content Placeholder 2"/>
            <p:cNvSpPr txBox="1">
              <a:spLocks/>
            </p:cNvSpPr>
            <p:nvPr/>
          </p:nvSpPr>
          <p:spPr>
            <a:xfrm>
              <a:off x="6554981" y="3001207"/>
              <a:ext cx="1908000" cy="31650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a:latin typeface="Source Sans Pro Black" panose="020B0803030403020204" pitchFamily="34" charset="0"/>
                </a:rPr>
                <a:t>ALPHA-LIPOIC ACID</a:t>
              </a:r>
            </a:p>
          </p:txBody>
        </p: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86" y="1062980"/>
            <a:ext cx="1660566" cy="1660566"/>
          </a:xfrm>
          <a:prstGeom prst="rect">
            <a:avLst/>
          </a:prstGeom>
          <a:effectLst>
            <a:outerShdw blurRad="50800" dist="25400" dir="2700000" algn="tl" rotWithShape="0">
              <a:prstClr val="black">
                <a:alpha val="20000"/>
              </a:prstClr>
            </a:outerShdw>
          </a:effectLst>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1653" y="1127341"/>
            <a:ext cx="852603" cy="1531844"/>
          </a:xfrm>
          <a:prstGeom prst="rect">
            <a:avLst/>
          </a:prstGeom>
          <a:effectLst>
            <a:outerShdw blurRad="50800" dist="25400" dir="2700000" algn="tl" rotWithShape="0">
              <a:prstClr val="black">
                <a:alpha val="20000"/>
              </a:prstClr>
            </a:outerShdw>
          </a:effectLst>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4212" y="995525"/>
            <a:ext cx="1703879" cy="1703879"/>
          </a:xfrm>
          <a:prstGeom prst="rect">
            <a:avLst/>
          </a:prstGeom>
          <a:effectLst>
            <a:outerShdw blurRad="50800" dist="25400" dir="2700000" algn="tl" rotWithShape="0">
              <a:prstClr val="black">
                <a:alpha val="20000"/>
              </a:prstClr>
            </a:outerShdw>
          </a:effectLst>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3840" y="811305"/>
            <a:ext cx="1523018" cy="2071166"/>
          </a:xfrm>
          <a:prstGeom prst="rect">
            <a:avLst/>
          </a:prstGeom>
          <a:effectLst>
            <a:outerShdw blurRad="50800" dist="25400" dir="2700000" algn="tl" rotWithShape="0">
              <a:prstClr val="black">
                <a:alpha val="20000"/>
              </a:prstClr>
            </a:outerShdw>
          </a:effectLst>
        </p:spPr>
      </p:pic>
    </p:spTree>
    <p:extLst>
      <p:ext uri="{BB962C8B-B14F-4D97-AF65-F5344CB8AC3E}">
        <p14:creationId xmlns:p14="http://schemas.microsoft.com/office/powerpoint/2010/main" val="110797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anim calcmode="lin" valueType="num">
                                      <p:cBhvr>
                                        <p:cTn id="25" dur="500" fill="hold"/>
                                        <p:tgtEl>
                                          <p:spTgt spid="26"/>
                                        </p:tgtEl>
                                        <p:attrNameLst>
                                          <p:attrName>ppt_x</p:attrName>
                                        </p:attrNameLst>
                                      </p:cBhvr>
                                      <p:tavLst>
                                        <p:tav tm="0">
                                          <p:val>
                                            <p:strVal val="#ppt_x"/>
                                          </p:val>
                                        </p:tav>
                                        <p:tav tm="100000">
                                          <p:val>
                                            <p:strVal val="#ppt_x"/>
                                          </p:val>
                                        </p:tav>
                                      </p:tavLst>
                                    </p:anim>
                                    <p:anim calcmode="lin" valueType="num">
                                      <p:cBhvr>
                                        <p:cTn id="2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anim calcmode="lin" valueType="num">
                                      <p:cBhvr>
                                        <p:cTn id="32" dur="500" fill="hold"/>
                                        <p:tgtEl>
                                          <p:spTgt spid="4"/>
                                        </p:tgtEl>
                                        <p:attrNameLst>
                                          <p:attrName>ppt_x</p:attrName>
                                        </p:attrNameLst>
                                      </p:cBhvr>
                                      <p:tavLst>
                                        <p:tav tm="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anim calcmode="lin" valueType="num">
                                      <p:cBhvr>
                                        <p:cTn id="37" dur="500" fill="hold"/>
                                        <p:tgtEl>
                                          <p:spTgt spid="27"/>
                                        </p:tgtEl>
                                        <p:attrNameLst>
                                          <p:attrName>ppt_x</p:attrName>
                                        </p:attrNameLst>
                                      </p:cBhvr>
                                      <p:tavLst>
                                        <p:tav tm="0">
                                          <p:val>
                                            <p:strVal val="#ppt_x"/>
                                          </p:val>
                                        </p:tav>
                                        <p:tav tm="100000">
                                          <p:val>
                                            <p:strVal val="#ppt_x"/>
                                          </p:val>
                                        </p:tav>
                                      </p:tavLst>
                                    </p:anim>
                                    <p:anim calcmode="lin" valueType="num">
                                      <p:cBhvr>
                                        <p:cTn id="38"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ppt_x</p:attrName>
                                        </p:attrNameLst>
                                      </p:cBhvr>
                                      <p:tavLst>
                                        <p:tav tm="0">
                                          <p:val>
                                            <p:strVal val="#ppt_x"/>
                                          </p:val>
                                        </p:tav>
                                        <p:tav tm="100000">
                                          <p:val>
                                            <p:strVal val="#ppt_x"/>
                                          </p:val>
                                        </p:tav>
                                      </p:tavLst>
                                    </p:anim>
                                    <p:anim calcmode="lin" valueType="num">
                                      <p:cBhvr>
                                        <p:cTn id="45" dur="500" fill="hold"/>
                                        <p:tgtEl>
                                          <p:spTgt spid="5"/>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anim calcmode="lin" valueType="num">
                                      <p:cBhvr>
                                        <p:cTn id="49" dur="500" fill="hold"/>
                                        <p:tgtEl>
                                          <p:spTgt spid="36"/>
                                        </p:tgtEl>
                                        <p:attrNameLst>
                                          <p:attrName>ppt_x</p:attrName>
                                        </p:attrNameLst>
                                      </p:cBhvr>
                                      <p:tavLst>
                                        <p:tav tm="0">
                                          <p:val>
                                            <p:strVal val="#ppt_x"/>
                                          </p:val>
                                        </p:tav>
                                        <p:tav tm="100000">
                                          <p:val>
                                            <p:strVal val="#ppt_x"/>
                                          </p:val>
                                        </p:tav>
                                      </p:tavLst>
                                    </p:anim>
                                    <p:anim calcmode="lin" valueType="num">
                                      <p:cBhvr>
                                        <p:cTn id="50"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a:outerShdw blurRad="50800" dist="25400" dir="2700000" algn="ctr" rotWithShape="0">
              <a:srgbClr val="000000">
                <a:alpha val="10000"/>
              </a:srgbClr>
            </a:outerShdw>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a:latin typeface="Source Sans Pro Black" panose="020B0803030403020204" pitchFamily="34" charset="0"/>
              </a:rPr>
              <a:t>NOOTROPICS</a:t>
            </a:r>
          </a:p>
        </p:txBody>
      </p:sp>
      <p:grpSp>
        <p:nvGrpSpPr>
          <p:cNvPr id="2" name="Group 1"/>
          <p:cNvGrpSpPr/>
          <p:nvPr/>
        </p:nvGrpSpPr>
        <p:grpSpPr>
          <a:xfrm>
            <a:off x="611560" y="2067692"/>
            <a:ext cx="1908000" cy="2592290"/>
            <a:chOff x="611560" y="2067692"/>
            <a:chExt cx="1908000" cy="2592290"/>
          </a:xfrm>
        </p:grpSpPr>
        <p:sp>
          <p:nvSpPr>
            <p:cNvPr id="9" name="Rounded Rectangle 8"/>
            <p:cNvSpPr/>
            <p:nvPr/>
          </p:nvSpPr>
          <p:spPr>
            <a:xfrm>
              <a:off x="611560" y="2067692"/>
              <a:ext cx="1908000" cy="2394723"/>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10" name="Content Placeholder 2"/>
            <p:cNvSpPr txBox="1">
              <a:spLocks/>
            </p:cNvSpPr>
            <p:nvPr/>
          </p:nvSpPr>
          <p:spPr>
            <a:xfrm>
              <a:off x="645464" y="3435843"/>
              <a:ext cx="1835992"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acetylcholinesterase </a:t>
              </a:r>
              <a:r>
                <a:rPr lang="en-GB" sz="1000" dirty="0" smtClean="0">
                  <a:latin typeface="Source Sans Pro Semibold" panose="020B0603030403020204" pitchFamily="34" charset="0"/>
                </a:rPr>
                <a:t>inhibitor</a:t>
              </a: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herbal sources </a:t>
              </a:r>
              <a:r>
                <a:rPr lang="en-GB" sz="1000" dirty="0" smtClean="0">
                  <a:latin typeface="Source Sans Pro Semibold" panose="020B0603030403020204" pitchFamily="34" charset="0"/>
                </a:rPr>
                <a:t> </a:t>
              </a:r>
            </a:p>
            <a:p>
              <a:pPr marL="93663" indent="-93663">
                <a:buClr>
                  <a:schemeClr val="tx2"/>
                </a:buClr>
                <a:buFont typeface="Source Sans Pro Semibold" panose="020B0603030403020204" pitchFamily="34" charset="0"/>
                <a:buChar char="•"/>
              </a:pPr>
              <a:r>
                <a:rPr lang="en-GB" sz="1000" dirty="0" err="1">
                  <a:latin typeface="Source Sans Pro Semibold" panose="020B0603030403020204" pitchFamily="34" charset="0"/>
                </a:rPr>
                <a:t>TianChi</a:t>
              </a:r>
              <a:r>
                <a:rPr lang="en-GB" sz="1000" dirty="0">
                  <a:latin typeface="Source Sans Pro Semibold" panose="020B0603030403020204" pitchFamily="34" charset="0"/>
                </a:rPr>
                <a:t> Club Moss </a:t>
              </a:r>
            </a:p>
            <a:p>
              <a:pPr marL="93663" indent="-93663">
                <a:buClr>
                  <a:schemeClr val="tx2"/>
                </a:buClr>
                <a:buFont typeface="Source Sans Pro Semibold" panose="020B0603030403020204" pitchFamily="34" charset="0"/>
                <a:buChar char="•"/>
              </a:pPr>
              <a:endParaRPr lang="en-GB" sz="1000" dirty="0">
                <a:latin typeface="Source Sans Pro Semibold" panose="020B0603030403020204" pitchFamily="34" charset="0"/>
              </a:endParaRPr>
            </a:p>
          </p:txBody>
        </p:sp>
        <p:sp>
          <p:nvSpPr>
            <p:cNvPr id="20" name="Content Placeholder 2"/>
            <p:cNvSpPr txBox="1">
              <a:spLocks/>
            </p:cNvSpPr>
            <p:nvPr/>
          </p:nvSpPr>
          <p:spPr>
            <a:xfrm>
              <a:off x="611560" y="2941829"/>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a:latin typeface="Source Sans Pro Black" panose="020B0803030403020204" pitchFamily="34" charset="0"/>
                </a:rPr>
                <a:t>HUPERZINE</a:t>
              </a:r>
            </a:p>
          </p:txBody>
        </p:sp>
      </p:grpSp>
      <p:sp>
        <p:nvSpPr>
          <p:cNvPr id="32" name="Rounded Rectangle 31"/>
          <p:cNvSpPr>
            <a:spLocks noChangeAspect="1"/>
          </p:cNvSpPr>
          <p:nvPr/>
        </p:nvSpPr>
        <p:spPr>
          <a:xfrm>
            <a:off x="876298" y="1220061"/>
            <a:ext cx="1368000" cy="1368000"/>
          </a:xfrm>
          <a:prstGeom prst="roundRect">
            <a:avLst>
              <a:gd name="adj" fmla="val 4780"/>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solid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Tree>
    <p:extLst>
      <p:ext uri="{BB962C8B-B14F-4D97-AF65-F5344CB8AC3E}">
        <p14:creationId xmlns:p14="http://schemas.microsoft.com/office/powerpoint/2010/main" val="324592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anim calcmode="lin" valueType="num">
                                      <p:cBhvr>
                                        <p:cTn id="13" dur="500" fill="hold"/>
                                        <p:tgtEl>
                                          <p:spTgt spid="32"/>
                                        </p:tgtEl>
                                        <p:attrNameLst>
                                          <p:attrName>ppt_x</p:attrName>
                                        </p:attrNameLst>
                                      </p:cBhvr>
                                      <p:tavLst>
                                        <p:tav tm="0">
                                          <p:val>
                                            <p:strVal val="#ppt_x"/>
                                          </p:val>
                                        </p:tav>
                                        <p:tav tm="100000">
                                          <p:val>
                                            <p:strVal val="#ppt_x"/>
                                          </p:val>
                                        </p:tav>
                                      </p:tavLst>
                                    </p:anim>
                                    <p:anim calcmode="lin" valueType="num">
                                      <p:cBhvr>
                                        <p:cTn id="1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a:outerShdw blurRad="50800" dist="25400" dir="2700000" algn="ctr" rotWithShape="0">
              <a:srgbClr val="000000">
                <a:alpha val="10000"/>
              </a:srgbClr>
            </a:outerShdw>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a:solidFill>
                  <a:srgbClr val="FFFFFF"/>
                </a:solidFill>
                <a:latin typeface="Source Sans Pro Black" panose="020B0803030403020204" pitchFamily="34" charset="0"/>
              </a:rPr>
              <a:t>BRAIN ENHANCING GEAR</a:t>
            </a:r>
          </a:p>
        </p:txBody>
      </p:sp>
      <p:grpSp>
        <p:nvGrpSpPr>
          <p:cNvPr id="2" name="Group 1"/>
          <p:cNvGrpSpPr/>
          <p:nvPr/>
        </p:nvGrpSpPr>
        <p:grpSpPr>
          <a:xfrm>
            <a:off x="611560" y="2067691"/>
            <a:ext cx="1908000" cy="2839744"/>
            <a:chOff x="611560" y="2067692"/>
            <a:chExt cx="1908000" cy="2483773"/>
          </a:xfrm>
        </p:grpSpPr>
        <p:sp>
          <p:nvSpPr>
            <p:cNvPr id="9" name="Rounded Rectangle 8"/>
            <p:cNvSpPr/>
            <p:nvPr/>
          </p:nvSpPr>
          <p:spPr>
            <a:xfrm>
              <a:off x="611560" y="2067692"/>
              <a:ext cx="1908000" cy="2394723"/>
            </a:xfrm>
            <a:prstGeom prst="roundRect">
              <a:avLst>
                <a:gd name="adj" fmla="val 4780"/>
              </a:avLst>
            </a:prstGeom>
            <a:solidFill>
              <a:schemeClr val="accent6">
                <a:lumMod val="10000"/>
                <a:lumOff val="90000"/>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10" name="Content Placeholder 2"/>
            <p:cNvSpPr txBox="1">
              <a:spLocks/>
            </p:cNvSpPr>
            <p:nvPr/>
          </p:nvSpPr>
          <p:spPr>
            <a:xfrm>
              <a:off x="645464" y="3327326"/>
              <a:ext cx="1835992"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daytime melatonin</a:t>
              </a:r>
              <a:endParaRPr lang="en-GB" sz="1000" dirty="0">
                <a:latin typeface="Source Sans Pro Semibold" panose="020B0603030403020204" pitchFamily="34" charset="0"/>
              </a:endParaRP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blue light </a:t>
              </a:r>
              <a:r>
                <a:rPr lang="en-GB" sz="1000" dirty="0" smtClean="0">
                  <a:latin typeface="Source Sans Pro Semibold" panose="020B0603030403020204" pitchFamily="34" charset="0"/>
                </a:rPr>
                <a:t>retina damage</a:t>
              </a:r>
              <a:endParaRPr lang="en-GB" sz="1000" dirty="0">
                <a:latin typeface="Source Sans Pro Semibold" panose="020B0603030403020204" pitchFamily="34" charset="0"/>
              </a:endParaRP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melatonin </a:t>
              </a:r>
              <a:r>
                <a:rPr lang="en-GB" sz="1000" dirty="0">
                  <a:latin typeface="Source Sans Pro Semibold" panose="020B0603030403020204" pitchFamily="34" charset="0"/>
                </a:rPr>
                <a:t>cycle </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Human Charger, Re-Timer, Lighting Science Bulbs</a:t>
              </a:r>
              <a:endParaRPr lang="en-GB" sz="1000" dirty="0">
                <a:latin typeface="Source Sans Pro Semibold" panose="020B0603030403020204" pitchFamily="34" charset="0"/>
              </a:endParaRPr>
            </a:p>
          </p:txBody>
        </p:sp>
        <p:sp>
          <p:nvSpPr>
            <p:cNvPr id="20" name="Content Placeholder 2"/>
            <p:cNvSpPr txBox="1">
              <a:spLocks/>
            </p:cNvSpPr>
            <p:nvPr/>
          </p:nvSpPr>
          <p:spPr>
            <a:xfrm>
              <a:off x="611560" y="2883214"/>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a:latin typeface="Source Sans Pro Black" panose="020B0803030403020204" pitchFamily="34" charset="0"/>
                </a:rPr>
                <a:t>LIGHT </a:t>
              </a:r>
              <a:br>
                <a:rPr lang="en-GB" sz="1400" dirty="0">
                  <a:latin typeface="Source Sans Pro Black" panose="020B0803030403020204" pitchFamily="34" charset="0"/>
                </a:rPr>
              </a:br>
              <a:r>
                <a:rPr lang="en-GB" sz="1400" dirty="0">
                  <a:latin typeface="Source Sans Pro Black" panose="020B0803030403020204" pitchFamily="34" charset="0"/>
                </a:rPr>
                <a:t>THERAPY</a:t>
              </a:r>
            </a:p>
          </p:txBody>
        </p:sp>
      </p:grpSp>
      <p:grpSp>
        <p:nvGrpSpPr>
          <p:cNvPr id="3" name="Group 2"/>
          <p:cNvGrpSpPr/>
          <p:nvPr/>
        </p:nvGrpSpPr>
        <p:grpSpPr>
          <a:xfrm>
            <a:off x="2592786" y="2067693"/>
            <a:ext cx="1908000" cy="2839742"/>
            <a:chOff x="2592786" y="2067694"/>
            <a:chExt cx="1908000" cy="2483771"/>
          </a:xfrm>
        </p:grpSpPr>
        <p:sp>
          <p:nvSpPr>
            <p:cNvPr id="12" name="Rounded Rectangle 11"/>
            <p:cNvSpPr/>
            <p:nvPr/>
          </p:nvSpPr>
          <p:spPr>
            <a:xfrm>
              <a:off x="2592786" y="2067694"/>
              <a:ext cx="1908000" cy="2394724"/>
            </a:xfrm>
            <a:prstGeom prst="roundRect">
              <a:avLst>
                <a:gd name="adj" fmla="val 4780"/>
              </a:avLst>
            </a:prstGeom>
            <a:solidFill>
              <a:schemeClr val="accent6">
                <a:lumMod val="10000"/>
                <a:lumOff val="90000"/>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3" name="Content Placeholder 2"/>
            <p:cNvSpPr txBox="1">
              <a:spLocks/>
            </p:cNvSpPr>
            <p:nvPr/>
          </p:nvSpPr>
          <p:spPr>
            <a:xfrm>
              <a:off x="2623584" y="3327326"/>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neurotransmitter </a:t>
              </a:r>
              <a:r>
                <a:rPr lang="en-GB" sz="1000" dirty="0" smtClean="0">
                  <a:latin typeface="Source Sans Pro Semibold" panose="020B0603030403020204" pitchFamily="34" charset="0"/>
                </a:rPr>
                <a:t>production</a:t>
              </a:r>
            </a:p>
            <a:p>
              <a:pPr marL="93663" indent="-93663">
                <a:buClr>
                  <a:schemeClr val="tx2"/>
                </a:buClr>
                <a:buFont typeface="Source Sans Pro Semibold" panose="020B0603030403020204" pitchFamily="34" charset="0"/>
                <a:buChar char="•"/>
              </a:pPr>
              <a:r>
                <a:rPr lang="en-GB" sz="1000" dirty="0" err="1" smtClean="0">
                  <a:latin typeface="Source Sans Pro Semibold" panose="020B0603030403020204" pitchFamily="34" charset="0"/>
                </a:rPr>
                <a:t>SleepStream</a:t>
              </a:r>
              <a:endParaRPr lang="en-GB" sz="1000" dirty="0" smtClean="0">
                <a:latin typeface="Source Sans Pro Semibold" panose="020B0603030403020204" pitchFamily="34" charset="0"/>
              </a:endParaRP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audio</a:t>
              </a:r>
              <a:r>
                <a:rPr lang="en-GB" sz="1000" dirty="0">
                  <a:latin typeface="Source Sans Pro Semibold" panose="020B0603030403020204" pitchFamily="34" charset="0"/>
                </a:rPr>
                <a:t>–visual </a:t>
              </a:r>
              <a:r>
                <a:rPr lang="en-GB" sz="1000" dirty="0" smtClean="0">
                  <a:latin typeface="Source Sans Pro Semibold" panose="020B0603030403020204" pitchFamily="34" charset="0"/>
                </a:rPr>
                <a:t>entrainment</a:t>
              </a:r>
              <a:endParaRPr lang="en-GB" sz="1000" dirty="0">
                <a:latin typeface="Source Sans Pro Semibold" panose="020B0603030403020204" pitchFamily="34" charset="0"/>
              </a:endParaRPr>
            </a:p>
          </p:txBody>
        </p:sp>
        <p:sp>
          <p:nvSpPr>
            <p:cNvPr id="24" name="Content Placeholder 2"/>
            <p:cNvSpPr txBox="1">
              <a:spLocks/>
            </p:cNvSpPr>
            <p:nvPr/>
          </p:nvSpPr>
          <p:spPr>
            <a:xfrm>
              <a:off x="2592786" y="2859782"/>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a:latin typeface="Source Sans Pro Black" panose="020B0803030403020204" pitchFamily="34" charset="0"/>
                </a:rPr>
                <a:t>SOUND FREQUENCIES</a:t>
              </a:r>
            </a:p>
          </p:txBody>
        </p:sp>
      </p:grpSp>
      <p:grpSp>
        <p:nvGrpSpPr>
          <p:cNvPr id="4" name="Group 3"/>
          <p:cNvGrpSpPr/>
          <p:nvPr/>
        </p:nvGrpSpPr>
        <p:grpSpPr>
          <a:xfrm>
            <a:off x="4574012" y="2067692"/>
            <a:ext cx="1919080" cy="2839743"/>
            <a:chOff x="4574012" y="2067693"/>
            <a:chExt cx="1919080" cy="2483772"/>
          </a:xfrm>
        </p:grpSpPr>
        <p:sp>
          <p:nvSpPr>
            <p:cNvPr id="15" name="Rounded Rectangle 14"/>
            <p:cNvSpPr/>
            <p:nvPr/>
          </p:nvSpPr>
          <p:spPr>
            <a:xfrm>
              <a:off x="4574012" y="2067693"/>
              <a:ext cx="1908000" cy="2394726"/>
            </a:xfrm>
            <a:prstGeom prst="roundRect">
              <a:avLst>
                <a:gd name="adj" fmla="val 4780"/>
              </a:avLst>
            </a:prstGeom>
            <a:solidFill>
              <a:schemeClr val="accent6">
                <a:lumMod val="10000"/>
                <a:lumOff val="90000"/>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8" name="Content Placeholder 2"/>
            <p:cNvSpPr txBox="1">
              <a:spLocks/>
            </p:cNvSpPr>
            <p:nvPr/>
          </p:nvSpPr>
          <p:spPr>
            <a:xfrm>
              <a:off x="4603445" y="3327326"/>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transcranial </a:t>
              </a:r>
              <a:r>
                <a:rPr lang="en-GB" sz="1000" dirty="0">
                  <a:latin typeface="Source Sans Pro Semibold" panose="020B0603030403020204" pitchFamily="34" charset="0"/>
                </a:rPr>
                <a:t>Direct Current Stimulation (</a:t>
              </a:r>
              <a:r>
                <a:rPr lang="en-GB" sz="1000" dirty="0" err="1">
                  <a:latin typeface="Source Sans Pro Semibold" panose="020B0603030403020204" pitchFamily="34" charset="0"/>
                </a:rPr>
                <a:t>tDCS</a:t>
              </a:r>
              <a:r>
                <a:rPr lang="en-GB" sz="1000" dirty="0" smtClean="0">
                  <a:latin typeface="Source Sans Pro Semibold" panose="020B0603030403020204" pitchFamily="34" charset="0"/>
                </a:rPr>
                <a:t>)</a:t>
              </a: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Cranial Electrotherapy Stimulation (CES</a:t>
              </a:r>
              <a:r>
                <a:rPr lang="en-GB" sz="1000" dirty="0" smtClean="0">
                  <a:latin typeface="Source Sans Pro Semibold" panose="020B0603030403020204" pitchFamily="34" charset="0"/>
                </a:rPr>
                <a:t>)</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Pulsed </a:t>
              </a:r>
              <a:r>
                <a:rPr lang="en-GB" sz="1000" dirty="0">
                  <a:latin typeface="Source Sans Pro Semibold" panose="020B0603030403020204" pitchFamily="34" charset="0"/>
                </a:rPr>
                <a:t>Electromagnetic Frequencies (PEMF</a:t>
              </a:r>
              <a:r>
                <a:rPr lang="en-GB" sz="1000" dirty="0" smtClean="0">
                  <a:latin typeface="Source Sans Pro Semibold" panose="020B0603030403020204" pitchFamily="34" charset="0"/>
                </a:rPr>
                <a:t>) </a:t>
              </a:r>
              <a:endParaRPr lang="en-GB" sz="1000" dirty="0">
                <a:latin typeface="Source Sans Pro Semibold" panose="020B0603030403020204" pitchFamily="34" charset="0"/>
              </a:endParaRPr>
            </a:p>
          </p:txBody>
        </p:sp>
        <p:sp>
          <p:nvSpPr>
            <p:cNvPr id="29" name="Content Placeholder 2"/>
            <p:cNvSpPr txBox="1">
              <a:spLocks/>
            </p:cNvSpPr>
            <p:nvPr/>
          </p:nvSpPr>
          <p:spPr>
            <a:xfrm>
              <a:off x="4585092" y="2859782"/>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a:latin typeface="Source Sans Pro Black" panose="020B0803030403020204" pitchFamily="34" charset="0"/>
                </a:rPr>
                <a:t>ELECTRICAL </a:t>
              </a:r>
              <a:r>
                <a:rPr lang="en-GB" sz="1400" dirty="0" smtClean="0">
                  <a:latin typeface="Source Sans Pro Black" panose="020B0803030403020204" pitchFamily="34" charset="0"/>
                </a:rPr>
                <a:t>STIMULATION</a:t>
              </a:r>
            </a:p>
            <a:p>
              <a:pPr marL="0" indent="0" algn="ctr">
                <a:lnSpc>
                  <a:spcPts val="1800"/>
                </a:lnSpc>
                <a:buNone/>
              </a:pPr>
              <a:endParaRPr lang="en-GB" sz="1800" dirty="0">
                <a:latin typeface="Source Sans Pro Semibold" panose="020B0603030403020204" pitchFamily="34" charset="0"/>
              </a:endParaRPr>
            </a:p>
          </p:txBody>
        </p:sp>
      </p:grpSp>
      <p:grpSp>
        <p:nvGrpSpPr>
          <p:cNvPr id="5" name="Group 4"/>
          <p:cNvGrpSpPr/>
          <p:nvPr/>
        </p:nvGrpSpPr>
        <p:grpSpPr>
          <a:xfrm>
            <a:off x="6554981" y="2067692"/>
            <a:ext cx="1908000" cy="2839743"/>
            <a:chOff x="6554981" y="2067693"/>
            <a:chExt cx="1908000" cy="2483772"/>
          </a:xfrm>
        </p:grpSpPr>
        <p:sp>
          <p:nvSpPr>
            <p:cNvPr id="19" name="Rounded Rectangle 18"/>
            <p:cNvSpPr/>
            <p:nvPr/>
          </p:nvSpPr>
          <p:spPr>
            <a:xfrm>
              <a:off x="6554981" y="2067693"/>
              <a:ext cx="1908000" cy="2394726"/>
            </a:xfrm>
            <a:prstGeom prst="roundRect">
              <a:avLst>
                <a:gd name="adj" fmla="val 4780"/>
              </a:avLst>
            </a:prstGeom>
            <a:solidFill>
              <a:schemeClr val="accent6">
                <a:lumMod val="10000"/>
                <a:lumOff val="90000"/>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30" name="Content Placeholder 2"/>
            <p:cNvSpPr txBox="1">
              <a:spLocks/>
            </p:cNvSpPr>
            <p:nvPr/>
          </p:nvSpPr>
          <p:spPr>
            <a:xfrm>
              <a:off x="6593548" y="3327326"/>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Upgraded </a:t>
              </a:r>
              <a:r>
                <a:rPr lang="en-GB" sz="1000" dirty="0">
                  <a:latin typeface="Source Sans Pro Semibold" panose="020B0603030403020204" pitchFamily="34" charset="0"/>
                </a:rPr>
                <a:t>Focus Brain </a:t>
              </a:r>
              <a:r>
                <a:rPr lang="en-GB" sz="1000" dirty="0" smtClean="0">
                  <a:latin typeface="Source Sans Pro Semibold" panose="020B0603030403020204" pitchFamily="34" charset="0"/>
                </a:rPr>
                <a:t>Trainer</a:t>
              </a: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Journey to the Wild </a:t>
              </a:r>
              <a:r>
                <a:rPr lang="en-GB" sz="1000" dirty="0" smtClean="0">
                  <a:latin typeface="Source Sans Pro Semibold" panose="020B0603030403020204" pitchFamily="34" charset="0"/>
                </a:rPr>
                <a:t>Divine game</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visit </a:t>
              </a:r>
              <a:r>
                <a:rPr lang="en-GB" sz="1000" dirty="0">
                  <a:latin typeface="Source Sans Pro Semibold" panose="020B0603030403020204" pitchFamily="34" charset="0"/>
                </a:rPr>
                <a:t>a licensed biofeedback </a:t>
              </a:r>
              <a:r>
                <a:rPr lang="en-GB" sz="1000" dirty="0" smtClean="0">
                  <a:latin typeface="Source Sans Pro Semibold" panose="020B0603030403020204" pitchFamily="34" charset="0"/>
                </a:rPr>
                <a:t>practitioner</a:t>
              </a:r>
              <a:endParaRPr lang="en-GB" sz="1000" dirty="0">
                <a:latin typeface="Source Sans Pro Semibold" panose="020B0603030403020204" pitchFamily="34" charset="0"/>
              </a:endParaRPr>
            </a:p>
          </p:txBody>
        </p:sp>
        <p:sp>
          <p:nvSpPr>
            <p:cNvPr id="31" name="Content Placeholder 2"/>
            <p:cNvSpPr txBox="1">
              <a:spLocks/>
            </p:cNvSpPr>
            <p:nvPr/>
          </p:nvSpPr>
          <p:spPr>
            <a:xfrm>
              <a:off x="6554981" y="2831313"/>
              <a:ext cx="1908000" cy="31650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smtClean="0">
                  <a:latin typeface="Source Sans Pro Black" panose="020B0803030403020204" pitchFamily="34" charset="0"/>
                </a:rPr>
                <a:t>NEURO-</a:t>
              </a:r>
              <a:br>
                <a:rPr lang="en-GB" sz="1400" dirty="0" smtClean="0">
                  <a:latin typeface="Source Sans Pro Black" panose="020B0803030403020204" pitchFamily="34" charset="0"/>
                </a:rPr>
              </a:br>
              <a:r>
                <a:rPr lang="en-GB" sz="1400" dirty="0" smtClean="0">
                  <a:latin typeface="Source Sans Pro Black" panose="020B0803030403020204" pitchFamily="34" charset="0"/>
                </a:rPr>
                <a:t>FEEDBACK</a:t>
              </a:r>
              <a:endParaRPr lang="en-GB" sz="1400" dirty="0">
                <a:latin typeface="Source Sans Pro Black" panose="020B0803030403020204" pitchFamily="34" charset="0"/>
              </a:endParaRPr>
            </a:p>
          </p:txBody>
        </p:sp>
      </p:grpSp>
      <p:sp>
        <p:nvSpPr>
          <p:cNvPr id="32" name="Rounded Rectangle 31"/>
          <p:cNvSpPr>
            <a:spLocks noChangeAspect="1"/>
          </p:cNvSpPr>
          <p:nvPr/>
        </p:nvSpPr>
        <p:spPr>
          <a:xfrm>
            <a:off x="2807955" y="1263196"/>
            <a:ext cx="1440000" cy="1440000"/>
          </a:xfrm>
          <a:prstGeom prst="roundRect">
            <a:avLst>
              <a:gd name="adj" fmla="val 4780"/>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solid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177" y="1289250"/>
            <a:ext cx="1711820" cy="1426516"/>
          </a:xfrm>
          <a:prstGeom prst="rect">
            <a:avLst/>
          </a:prstGeom>
          <a:effectLst>
            <a:outerShdw blurRad="50800" dist="25400" dir="2700000" algn="tl" rotWithShape="0">
              <a:prstClr val="black">
                <a:alpha val="20000"/>
              </a:prstClr>
            </a:outerShdw>
          </a:effectLst>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135" y="1324167"/>
            <a:ext cx="1565617" cy="1367305"/>
          </a:xfrm>
          <a:prstGeom prst="rect">
            <a:avLst/>
          </a:prstGeom>
          <a:effectLst>
            <a:outerShdw blurRad="50800" dist="25400" dir="2700000" algn="tl" rotWithShape="0">
              <a:prstClr val="black">
                <a:alpha val="20000"/>
              </a:prstClr>
            </a:outerShdw>
          </a:effectLst>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8794" y="1335891"/>
            <a:ext cx="1692000" cy="1290150"/>
          </a:xfrm>
          <a:prstGeom prst="rect">
            <a:avLst/>
          </a:prstGeom>
          <a:effectLst>
            <a:outerShdw blurRad="50800" dist="25400" dir="2700000" algn="tl" rotWithShape="0">
              <a:prstClr val="black">
                <a:alpha val="20000"/>
              </a:prstClr>
            </a:outerShdw>
          </a:effectLst>
        </p:spPr>
      </p:pic>
    </p:spTree>
    <p:extLst>
      <p:ext uri="{BB962C8B-B14F-4D97-AF65-F5344CB8AC3E}">
        <p14:creationId xmlns:p14="http://schemas.microsoft.com/office/powerpoint/2010/main" val="15813492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anim calcmode="lin" valueType="num">
                                      <p:cBhvr>
                                        <p:cTn id="32" dur="500" fill="hold"/>
                                        <p:tgtEl>
                                          <p:spTgt spid="4"/>
                                        </p:tgtEl>
                                        <p:attrNameLst>
                                          <p:attrName>ppt_x</p:attrName>
                                        </p:attrNameLst>
                                      </p:cBhvr>
                                      <p:tavLst>
                                        <p:tav tm="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anim calcmode="lin" valueType="num">
                                      <p:cBhvr>
                                        <p:cTn id="37" dur="500" fill="hold"/>
                                        <p:tgtEl>
                                          <p:spTgt spid="33"/>
                                        </p:tgtEl>
                                        <p:attrNameLst>
                                          <p:attrName>ppt_x</p:attrName>
                                        </p:attrNameLst>
                                      </p:cBhvr>
                                      <p:tavLst>
                                        <p:tav tm="0">
                                          <p:val>
                                            <p:strVal val="#ppt_x"/>
                                          </p:val>
                                        </p:tav>
                                        <p:tav tm="100000">
                                          <p:val>
                                            <p:strVal val="#ppt_x"/>
                                          </p:val>
                                        </p:tav>
                                      </p:tavLst>
                                    </p:anim>
                                    <p:anim calcmode="lin" valueType="num">
                                      <p:cBhvr>
                                        <p:cTn id="3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ppt_x</p:attrName>
                                        </p:attrNameLst>
                                      </p:cBhvr>
                                      <p:tavLst>
                                        <p:tav tm="0">
                                          <p:val>
                                            <p:strVal val="#ppt_x"/>
                                          </p:val>
                                        </p:tav>
                                        <p:tav tm="100000">
                                          <p:val>
                                            <p:strVal val="#ppt_x"/>
                                          </p:val>
                                        </p:tav>
                                      </p:tavLst>
                                    </p:anim>
                                    <p:anim calcmode="lin" valueType="num">
                                      <p:cBhvr>
                                        <p:cTn id="45" dur="500" fill="hold"/>
                                        <p:tgtEl>
                                          <p:spTgt spid="5"/>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anim calcmode="lin" valueType="num">
                                      <p:cBhvr>
                                        <p:cTn id="49" dur="500" fill="hold"/>
                                        <p:tgtEl>
                                          <p:spTgt spid="35"/>
                                        </p:tgtEl>
                                        <p:attrNameLst>
                                          <p:attrName>ppt_x</p:attrName>
                                        </p:attrNameLst>
                                      </p:cBhvr>
                                      <p:tavLst>
                                        <p:tav tm="0">
                                          <p:val>
                                            <p:strVal val="#ppt_x"/>
                                          </p:val>
                                        </p:tav>
                                        <p:tav tm="100000">
                                          <p:val>
                                            <p:strVal val="#ppt_x"/>
                                          </p:val>
                                        </p:tav>
                                      </p:tavLst>
                                    </p:anim>
                                    <p:anim calcmode="lin" valueType="num">
                                      <p:cBhvr>
                                        <p:cTn id="50"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a:outerShdw blurRad="50800" dist="25400" dir="2700000" algn="ctr" rotWithShape="0">
              <a:srgbClr val="000000">
                <a:alpha val="10000"/>
              </a:srgbClr>
            </a:outerShdw>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a:solidFill>
                  <a:srgbClr val="FFFFFF"/>
                </a:solidFill>
                <a:latin typeface="Source Sans Pro Black" panose="020B0803030403020204" pitchFamily="34" charset="0"/>
              </a:rPr>
              <a:t>BRAIN ENHANCING ACTIVITIES</a:t>
            </a:r>
          </a:p>
        </p:txBody>
      </p:sp>
      <p:grpSp>
        <p:nvGrpSpPr>
          <p:cNvPr id="2" name="Group 1"/>
          <p:cNvGrpSpPr/>
          <p:nvPr/>
        </p:nvGrpSpPr>
        <p:grpSpPr>
          <a:xfrm>
            <a:off x="611560" y="2067692"/>
            <a:ext cx="1908000" cy="2604024"/>
            <a:chOff x="611560" y="2067692"/>
            <a:chExt cx="1908000" cy="2405566"/>
          </a:xfrm>
        </p:grpSpPr>
        <p:sp>
          <p:nvSpPr>
            <p:cNvPr id="9" name="Rounded Rectangle 8"/>
            <p:cNvSpPr/>
            <p:nvPr/>
          </p:nvSpPr>
          <p:spPr>
            <a:xfrm>
              <a:off x="611560" y="2067692"/>
              <a:ext cx="1908000" cy="2394723"/>
            </a:xfrm>
            <a:prstGeom prst="roundRect">
              <a:avLst>
                <a:gd name="adj" fmla="val 4780"/>
              </a:avLst>
            </a:prstGeom>
            <a:solidFill>
              <a:schemeClr val="accent1">
                <a:lumMod val="20000"/>
                <a:lumOff val="80000"/>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10" name="Content Placeholder 2"/>
            <p:cNvSpPr txBox="1">
              <a:spLocks/>
            </p:cNvSpPr>
            <p:nvPr/>
          </p:nvSpPr>
          <p:spPr>
            <a:xfrm>
              <a:off x="645464" y="3249119"/>
              <a:ext cx="1835992"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err="1" smtClean="0">
                  <a:latin typeface="Source Sans Pro Semibold" panose="020B0603030403020204" pitchFamily="34" charset="0"/>
                </a:rPr>
                <a:t>Sudoko</a:t>
              </a:r>
              <a:endParaRPr lang="en-GB" sz="1000" dirty="0" smtClean="0">
                <a:latin typeface="Source Sans Pro Semibold" panose="020B0603030403020204" pitchFamily="34" charset="0"/>
              </a:endParaRPr>
            </a:p>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novelty, variety, and challenge </a:t>
              </a:r>
              <a:endParaRPr lang="en-GB" sz="1000" dirty="0" smtClean="0">
                <a:latin typeface="Source Sans Pro Semibold" panose="020B0603030403020204" pitchFamily="34" charset="0"/>
              </a:endParaRPr>
            </a:p>
            <a:p>
              <a:pPr marL="93663" indent="-93663">
                <a:buClr>
                  <a:schemeClr val="tx2"/>
                </a:buClr>
                <a:buFont typeface="Source Sans Pro Semibold" panose="020B0603030403020204" pitchFamily="34" charset="0"/>
                <a:buChar char="•"/>
              </a:pPr>
              <a:r>
                <a:rPr lang="en-GB" sz="1000" dirty="0" err="1">
                  <a:latin typeface="Source Sans Pro Semibold" panose="020B0603030403020204" pitchFamily="34" charset="0"/>
                </a:rPr>
                <a:t>Dr.</a:t>
              </a:r>
              <a:r>
                <a:rPr lang="en-GB" sz="1000" dirty="0">
                  <a:latin typeface="Source Sans Pro Semibold" panose="020B0603030403020204" pitchFamily="34" charset="0"/>
                </a:rPr>
                <a:t> Arlene </a:t>
              </a:r>
              <a:r>
                <a:rPr lang="en-GB" sz="1000" dirty="0" smtClean="0">
                  <a:latin typeface="Source Sans Pro Semibold" panose="020B0603030403020204" pitchFamily="34" charset="0"/>
                </a:rPr>
                <a:t>Taylor</a:t>
              </a:r>
            </a:p>
            <a:p>
              <a:pPr marL="93663" indent="-93663">
                <a:buClr>
                  <a:schemeClr val="tx2"/>
                </a:buClr>
                <a:buFont typeface="Source Sans Pro Semibold" panose="020B0603030403020204" pitchFamily="34" charset="0"/>
                <a:buChar char="•"/>
              </a:pPr>
              <a:r>
                <a:rPr lang="en-GB" sz="1000" dirty="0" err="1" smtClean="0">
                  <a:latin typeface="Source Sans Pro Semibold" panose="020B0603030403020204" pitchFamily="34" charset="0"/>
                </a:rPr>
                <a:t>Brainscape</a:t>
              </a:r>
              <a:r>
                <a:rPr lang="en-GB" sz="1000" dirty="0">
                  <a:latin typeface="Source Sans Pro Semibold" panose="020B0603030403020204" pitchFamily="34" charset="0"/>
                </a:rPr>
                <a:t> and </a:t>
              </a:r>
              <a:r>
                <a:rPr lang="en-GB" sz="1000" dirty="0" smtClean="0">
                  <a:latin typeface="Source Sans Pro Semibold" panose="020B0603030403020204" pitchFamily="34" charset="0"/>
                </a:rPr>
                <a:t>n-Back on the iTunes store</a:t>
              </a:r>
              <a:endParaRPr lang="en-GB" sz="1000" dirty="0">
                <a:latin typeface="Source Sans Pro Semibold" panose="020B0603030403020204" pitchFamily="34" charset="0"/>
              </a:endParaRPr>
            </a:p>
          </p:txBody>
        </p:sp>
        <p:sp>
          <p:nvSpPr>
            <p:cNvPr id="20" name="Content Placeholder 2"/>
            <p:cNvSpPr txBox="1">
              <a:spLocks/>
            </p:cNvSpPr>
            <p:nvPr/>
          </p:nvSpPr>
          <p:spPr>
            <a:xfrm>
              <a:off x="611560" y="2848710"/>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a:latin typeface="Source Sans Pro Black" panose="020B0803030403020204" pitchFamily="34" charset="0"/>
                </a:rPr>
                <a:t>BRAIN AEROBICS </a:t>
              </a:r>
            </a:p>
          </p:txBody>
        </p:sp>
      </p:grpSp>
      <p:grpSp>
        <p:nvGrpSpPr>
          <p:cNvPr id="3" name="Group 2"/>
          <p:cNvGrpSpPr/>
          <p:nvPr/>
        </p:nvGrpSpPr>
        <p:grpSpPr>
          <a:xfrm>
            <a:off x="2592786" y="2067694"/>
            <a:ext cx="1908000" cy="2592288"/>
            <a:chOff x="2592786" y="2067694"/>
            <a:chExt cx="1908000" cy="2394725"/>
          </a:xfrm>
        </p:grpSpPr>
        <p:sp>
          <p:nvSpPr>
            <p:cNvPr id="12" name="Rounded Rectangle 11"/>
            <p:cNvSpPr/>
            <p:nvPr/>
          </p:nvSpPr>
          <p:spPr>
            <a:xfrm>
              <a:off x="2592786" y="2067694"/>
              <a:ext cx="1908000" cy="2394724"/>
            </a:xfrm>
            <a:prstGeom prst="roundRect">
              <a:avLst>
                <a:gd name="adj" fmla="val 4780"/>
              </a:avLst>
            </a:prstGeom>
            <a:solidFill>
              <a:schemeClr val="accent1">
                <a:lumMod val="20000"/>
                <a:lumOff val="80000"/>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3" name="Content Placeholder 2"/>
            <p:cNvSpPr txBox="1">
              <a:spLocks/>
            </p:cNvSpPr>
            <p:nvPr/>
          </p:nvSpPr>
          <p:spPr>
            <a:xfrm>
              <a:off x="2623584" y="3238280"/>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relieve </a:t>
              </a:r>
              <a:r>
                <a:rPr lang="en-GB" sz="1000" dirty="0" smtClean="0">
                  <a:latin typeface="Source Sans Pro Semibold" panose="020B0603030403020204" pitchFamily="34" charset="0"/>
                </a:rPr>
                <a:t>stress</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may </a:t>
              </a:r>
              <a:r>
                <a:rPr lang="en-GB" sz="1000" dirty="0">
                  <a:latin typeface="Source Sans Pro Semibold" panose="020B0603030403020204" pitchFamily="34" charset="0"/>
                </a:rPr>
                <a:t>increase blood flow to the </a:t>
              </a:r>
              <a:r>
                <a:rPr lang="en-GB" sz="1000" dirty="0" smtClean="0">
                  <a:latin typeface="Source Sans Pro Semibold" panose="020B0603030403020204" pitchFamily="34" charset="0"/>
                </a:rPr>
                <a:t>brain</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choose free </a:t>
              </a:r>
              <a:r>
                <a:rPr lang="en-GB" sz="1000" dirty="0">
                  <a:latin typeface="Source Sans Pro Semibold" panose="020B0603030403020204" pitchFamily="34" charset="0"/>
                </a:rPr>
                <a:t>of artificial </a:t>
              </a:r>
              <a:r>
                <a:rPr lang="en-GB" sz="1000" dirty="0" smtClean="0">
                  <a:latin typeface="Source Sans Pro Semibold" panose="020B0603030403020204" pitchFamily="34" charset="0"/>
                </a:rPr>
                <a:t>sweeteners and </a:t>
              </a:r>
              <a:r>
                <a:rPr lang="en-GB" sz="1000" dirty="0">
                  <a:latin typeface="Source Sans Pro Semibold" panose="020B0603030403020204" pitchFamily="34" charset="0"/>
                </a:rPr>
                <a:t>chemical </a:t>
              </a:r>
              <a:r>
                <a:rPr lang="en-GB" sz="1000" dirty="0" err="1" smtClean="0">
                  <a:latin typeface="Source Sans Pro Semibold" panose="020B0603030403020204" pitchFamily="34" charset="0"/>
                </a:rPr>
                <a:t>colors</a:t>
              </a:r>
              <a:endParaRPr lang="en-GB" sz="1000" dirty="0">
                <a:latin typeface="Source Sans Pro Semibold" panose="020B0603030403020204" pitchFamily="34" charset="0"/>
              </a:endParaRPr>
            </a:p>
          </p:txBody>
        </p:sp>
        <p:sp>
          <p:nvSpPr>
            <p:cNvPr id="24" name="Content Placeholder 2"/>
            <p:cNvSpPr txBox="1">
              <a:spLocks/>
            </p:cNvSpPr>
            <p:nvPr/>
          </p:nvSpPr>
          <p:spPr>
            <a:xfrm>
              <a:off x="2592786" y="2859782"/>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smtClean="0">
                  <a:latin typeface="Source Sans Pro Black" panose="020B0803030403020204" pitchFamily="34" charset="0"/>
                </a:rPr>
                <a:t>CHEWING GUM </a:t>
              </a:r>
              <a:endParaRPr lang="en-GB" sz="1400" dirty="0">
                <a:latin typeface="Source Sans Pro Black" panose="020B0803030403020204" pitchFamily="34" charset="0"/>
              </a:endParaRPr>
            </a:p>
          </p:txBody>
        </p:sp>
      </p:grpSp>
      <p:grpSp>
        <p:nvGrpSpPr>
          <p:cNvPr id="4" name="Group 3"/>
          <p:cNvGrpSpPr/>
          <p:nvPr/>
        </p:nvGrpSpPr>
        <p:grpSpPr>
          <a:xfrm>
            <a:off x="4574012" y="2067692"/>
            <a:ext cx="1919080" cy="2592289"/>
            <a:chOff x="4574012" y="2067693"/>
            <a:chExt cx="1919080" cy="2394726"/>
          </a:xfrm>
        </p:grpSpPr>
        <p:sp>
          <p:nvSpPr>
            <p:cNvPr id="15" name="Rounded Rectangle 14"/>
            <p:cNvSpPr/>
            <p:nvPr/>
          </p:nvSpPr>
          <p:spPr>
            <a:xfrm>
              <a:off x="4574012" y="2067693"/>
              <a:ext cx="1908000" cy="2394726"/>
            </a:xfrm>
            <a:prstGeom prst="roundRect">
              <a:avLst>
                <a:gd name="adj" fmla="val 4780"/>
              </a:avLst>
            </a:prstGeom>
            <a:solidFill>
              <a:schemeClr val="accent1">
                <a:lumMod val="20000"/>
                <a:lumOff val="80000"/>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8" name="Content Placeholder 2"/>
            <p:cNvSpPr txBox="1">
              <a:spLocks/>
            </p:cNvSpPr>
            <p:nvPr/>
          </p:nvSpPr>
          <p:spPr>
            <a:xfrm>
              <a:off x="4603445" y="3219822"/>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Brain Derived Neurotrophic </a:t>
              </a:r>
              <a:r>
                <a:rPr lang="en-GB" sz="1000" dirty="0" smtClean="0">
                  <a:latin typeface="Source Sans Pro Semibold" panose="020B0603030403020204" pitchFamily="34" charset="0"/>
                </a:rPr>
                <a:t>Factor (BDNF)</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20-45 </a:t>
              </a:r>
              <a:r>
                <a:rPr lang="en-GB" sz="1000" dirty="0">
                  <a:latin typeface="Source Sans Pro Semibold" panose="020B0603030403020204" pitchFamily="34" charset="0"/>
                </a:rPr>
                <a:t>minute </a:t>
              </a:r>
              <a:r>
                <a:rPr lang="en-GB" sz="1000" dirty="0" smtClean="0">
                  <a:latin typeface="Source Sans Pro Semibold" panose="020B0603030403020204" pitchFamily="34" charset="0"/>
                </a:rPr>
                <a:t>run, </a:t>
              </a:r>
              <a:r>
                <a:rPr lang="en-GB" sz="1000" dirty="0">
                  <a:latin typeface="Source Sans Pro Semibold" panose="020B0603030403020204" pitchFamily="34" charset="0"/>
                </a:rPr>
                <a:t>bike </a:t>
              </a:r>
              <a:r>
                <a:rPr lang="en-GB" sz="1000" dirty="0" smtClean="0">
                  <a:latin typeface="Source Sans Pro Semibold" panose="020B0603030403020204" pitchFamily="34" charset="0"/>
                </a:rPr>
                <a:t>ride or other cardio</a:t>
              </a:r>
              <a:endParaRPr lang="en-GB" sz="1000" dirty="0">
                <a:latin typeface="Source Sans Pro Semibold" panose="020B0603030403020204" pitchFamily="34" charset="0"/>
              </a:endParaRP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do </a:t>
              </a:r>
              <a:r>
                <a:rPr lang="en-GB" sz="1000" dirty="0">
                  <a:latin typeface="Source Sans Pro Semibold" panose="020B0603030403020204" pitchFamily="34" charset="0"/>
                </a:rPr>
                <a:t>enough to get your heart beating and your blood </a:t>
              </a:r>
              <a:r>
                <a:rPr lang="en-GB" sz="1000" dirty="0" smtClean="0">
                  <a:latin typeface="Source Sans Pro Semibold" panose="020B0603030403020204" pitchFamily="34" charset="0"/>
                </a:rPr>
                <a:t>flowing</a:t>
              </a:r>
              <a:endParaRPr lang="en-GB" sz="1000" dirty="0">
                <a:latin typeface="Source Sans Pro Semibold" panose="020B0603030403020204" pitchFamily="34" charset="0"/>
              </a:endParaRPr>
            </a:p>
          </p:txBody>
        </p:sp>
        <p:sp>
          <p:nvSpPr>
            <p:cNvPr id="29" name="Content Placeholder 2"/>
            <p:cNvSpPr txBox="1">
              <a:spLocks/>
            </p:cNvSpPr>
            <p:nvPr/>
          </p:nvSpPr>
          <p:spPr>
            <a:xfrm>
              <a:off x="4585092" y="2859782"/>
              <a:ext cx="1908000" cy="3248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400" dirty="0">
                  <a:latin typeface="Source Sans Pro Black" panose="020B0803030403020204" pitchFamily="34" charset="0"/>
                </a:rPr>
                <a:t>AEROBIC EXERCISE</a:t>
              </a:r>
            </a:p>
            <a:p>
              <a:pPr marL="0" indent="0" algn="ctr">
                <a:lnSpc>
                  <a:spcPts val="1400"/>
                </a:lnSpc>
                <a:buNone/>
              </a:pPr>
              <a:endParaRPr lang="en-GB" sz="1400" dirty="0">
                <a:latin typeface="Source Sans Pro Semibold" panose="020B0603030403020204" pitchFamily="34" charset="0"/>
              </a:endParaRPr>
            </a:p>
          </p:txBody>
        </p:sp>
      </p:grpSp>
      <p:grpSp>
        <p:nvGrpSpPr>
          <p:cNvPr id="5" name="Group 4"/>
          <p:cNvGrpSpPr/>
          <p:nvPr/>
        </p:nvGrpSpPr>
        <p:grpSpPr>
          <a:xfrm>
            <a:off x="6554981" y="2067692"/>
            <a:ext cx="1908000" cy="2592289"/>
            <a:chOff x="6554981" y="2067693"/>
            <a:chExt cx="1908000" cy="2394726"/>
          </a:xfrm>
        </p:grpSpPr>
        <p:sp>
          <p:nvSpPr>
            <p:cNvPr id="19" name="Rounded Rectangle 18"/>
            <p:cNvSpPr/>
            <p:nvPr/>
          </p:nvSpPr>
          <p:spPr>
            <a:xfrm>
              <a:off x="6554981" y="2067693"/>
              <a:ext cx="1908000" cy="2394726"/>
            </a:xfrm>
            <a:prstGeom prst="roundRect">
              <a:avLst>
                <a:gd name="adj" fmla="val 4780"/>
              </a:avLst>
            </a:prstGeom>
            <a:solidFill>
              <a:schemeClr val="accent1">
                <a:lumMod val="20000"/>
                <a:lumOff val="80000"/>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30" name="Content Placeholder 2"/>
            <p:cNvSpPr txBox="1">
              <a:spLocks/>
            </p:cNvSpPr>
            <p:nvPr/>
          </p:nvSpPr>
          <p:spPr>
            <a:xfrm>
              <a:off x="6593548" y="3219822"/>
              <a:ext cx="1836000" cy="122413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3663" indent="-93663">
                <a:buClr>
                  <a:schemeClr val="tx2"/>
                </a:buClr>
                <a:buFont typeface="Source Sans Pro Semibold" panose="020B0603030403020204" pitchFamily="34" charset="0"/>
                <a:buChar char="•"/>
              </a:pPr>
              <a:r>
                <a:rPr lang="en-GB" sz="1000" dirty="0">
                  <a:latin typeface="Source Sans Pro Semibold" panose="020B0603030403020204" pitchFamily="34" charset="0"/>
                </a:rPr>
                <a:t>d</a:t>
              </a:r>
              <a:r>
                <a:rPr lang="en-GB" sz="1000" dirty="0" smtClean="0">
                  <a:latin typeface="Source Sans Pro Semibold" panose="020B0603030403020204" pitchFamily="34" charset="0"/>
                </a:rPr>
                <a:t>opaminergic neurotransmission</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increases blood, via 'calmodulin pathway'</a:t>
              </a:r>
            </a:p>
            <a:p>
              <a:pPr marL="93663" indent="-93663">
                <a:buClr>
                  <a:schemeClr val="tx2"/>
                </a:buClr>
                <a:buFont typeface="Source Sans Pro Semibold" panose="020B0603030403020204" pitchFamily="34" charset="0"/>
                <a:buChar char="•"/>
              </a:pPr>
              <a:r>
                <a:rPr lang="en-GB" sz="1000" dirty="0" smtClean="0">
                  <a:latin typeface="Source Sans Pro Semibold" panose="020B0603030403020204" pitchFamily="34" charset="0"/>
                </a:rPr>
                <a:t>most </a:t>
              </a:r>
              <a:r>
                <a:rPr lang="en-GB" sz="1000" dirty="0">
                  <a:latin typeface="Source Sans Pro Semibold" panose="020B0603030403020204" pitchFamily="34" charset="0"/>
                </a:rPr>
                <a:t>powerful effects </a:t>
              </a:r>
              <a:r>
                <a:rPr lang="en-GB" sz="1000" dirty="0" smtClean="0">
                  <a:latin typeface="Source Sans Pro Semibold" panose="020B0603030403020204" pitchFamily="34" charset="0"/>
                </a:rPr>
                <a:t>through learning </a:t>
              </a:r>
              <a:r>
                <a:rPr lang="en-GB" sz="1000" dirty="0">
                  <a:latin typeface="Source Sans Pro Semibold" panose="020B0603030403020204" pitchFamily="34" charset="0"/>
                </a:rPr>
                <a:t>of </a:t>
              </a:r>
              <a:r>
                <a:rPr lang="en-GB" sz="1000" dirty="0" smtClean="0">
                  <a:latin typeface="Source Sans Pro Semibold" panose="020B0603030403020204" pitchFamily="34" charset="0"/>
                </a:rPr>
                <a:t>music</a:t>
              </a:r>
              <a:endParaRPr lang="en-GB" sz="1000" dirty="0">
                <a:latin typeface="Source Sans Pro Semibold" panose="020B0603030403020204" pitchFamily="34" charset="0"/>
              </a:endParaRPr>
            </a:p>
          </p:txBody>
        </p:sp>
        <p:sp>
          <p:nvSpPr>
            <p:cNvPr id="31" name="Content Placeholder 2"/>
            <p:cNvSpPr txBox="1">
              <a:spLocks/>
            </p:cNvSpPr>
            <p:nvPr/>
          </p:nvSpPr>
          <p:spPr>
            <a:xfrm>
              <a:off x="6554981" y="2814061"/>
              <a:ext cx="1908000" cy="31650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a:latin typeface="Source Sans Pro Black" panose="020B0803030403020204" pitchFamily="34" charset="0"/>
                </a:rPr>
                <a:t>MUSIC</a:t>
              </a:r>
            </a:p>
          </p:txBody>
        </p:sp>
      </p:grpSp>
      <p:sp>
        <p:nvSpPr>
          <p:cNvPr id="25" name="Rounded Rectangle 24"/>
          <p:cNvSpPr>
            <a:spLocks noChangeAspect="1"/>
          </p:cNvSpPr>
          <p:nvPr/>
        </p:nvSpPr>
        <p:spPr>
          <a:xfrm>
            <a:off x="2819678" y="1220061"/>
            <a:ext cx="1440000" cy="1440000"/>
          </a:xfrm>
          <a:prstGeom prst="roundRect">
            <a:avLst>
              <a:gd name="adj" fmla="val 4780"/>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6" name="Rounded Rectangle 25"/>
          <p:cNvSpPr/>
          <p:nvPr/>
        </p:nvSpPr>
        <p:spPr>
          <a:xfrm>
            <a:off x="826729" y="1220061"/>
            <a:ext cx="1440000" cy="1440000"/>
          </a:xfrm>
          <a:prstGeom prst="roundRect">
            <a:avLst>
              <a:gd name="adj" fmla="val 4780"/>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solid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7" name="Rounded Rectangle 26"/>
          <p:cNvSpPr>
            <a:spLocks noChangeAspect="1"/>
          </p:cNvSpPr>
          <p:nvPr/>
        </p:nvSpPr>
        <p:spPr>
          <a:xfrm>
            <a:off x="4800904" y="1220061"/>
            <a:ext cx="1440000" cy="1440000"/>
          </a:xfrm>
          <a:prstGeom prst="roundRect">
            <a:avLst>
              <a:gd name="adj" fmla="val 4780"/>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1"/>
            </a:solid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36" name="Rounded Rectangle 35"/>
          <p:cNvSpPr>
            <a:spLocks noChangeAspect="1"/>
          </p:cNvSpPr>
          <p:nvPr/>
        </p:nvSpPr>
        <p:spPr>
          <a:xfrm>
            <a:off x="6758427" y="1220061"/>
            <a:ext cx="1440000" cy="1440000"/>
          </a:xfrm>
          <a:prstGeom prst="roundRect">
            <a:avLst>
              <a:gd name="adj" fmla="val 4780"/>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bg1"/>
            </a:solid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Tree>
    <p:extLst>
      <p:ext uri="{BB962C8B-B14F-4D97-AF65-F5344CB8AC3E}">
        <p14:creationId xmlns:p14="http://schemas.microsoft.com/office/powerpoint/2010/main" val="2819902205"/>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anim calcmode="lin" valueType="num">
                                      <p:cBhvr>
                                        <p:cTn id="32" dur="500" fill="hold"/>
                                        <p:tgtEl>
                                          <p:spTgt spid="4"/>
                                        </p:tgtEl>
                                        <p:attrNameLst>
                                          <p:attrName>ppt_x</p:attrName>
                                        </p:attrNameLst>
                                      </p:cBhvr>
                                      <p:tavLst>
                                        <p:tav tm="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anim calcmode="lin" valueType="num">
                                      <p:cBhvr>
                                        <p:cTn id="37" dur="500" fill="hold"/>
                                        <p:tgtEl>
                                          <p:spTgt spid="27"/>
                                        </p:tgtEl>
                                        <p:attrNameLst>
                                          <p:attrName>ppt_x</p:attrName>
                                        </p:attrNameLst>
                                      </p:cBhvr>
                                      <p:tavLst>
                                        <p:tav tm="0">
                                          <p:val>
                                            <p:strVal val="#ppt_x"/>
                                          </p:val>
                                        </p:tav>
                                        <p:tav tm="100000">
                                          <p:val>
                                            <p:strVal val="#ppt_x"/>
                                          </p:val>
                                        </p:tav>
                                      </p:tavLst>
                                    </p:anim>
                                    <p:anim calcmode="lin" valueType="num">
                                      <p:cBhvr>
                                        <p:cTn id="38"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ppt_x</p:attrName>
                                        </p:attrNameLst>
                                      </p:cBhvr>
                                      <p:tavLst>
                                        <p:tav tm="0">
                                          <p:val>
                                            <p:strVal val="#ppt_x"/>
                                          </p:val>
                                        </p:tav>
                                        <p:tav tm="100000">
                                          <p:val>
                                            <p:strVal val="#ppt_x"/>
                                          </p:val>
                                        </p:tav>
                                      </p:tavLst>
                                    </p:anim>
                                    <p:anim calcmode="lin" valueType="num">
                                      <p:cBhvr>
                                        <p:cTn id="45" dur="500" fill="hold"/>
                                        <p:tgtEl>
                                          <p:spTgt spid="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anim calcmode="lin" valueType="num">
                                      <p:cBhvr>
                                        <p:cTn id="49" dur="500" fill="hold"/>
                                        <p:tgtEl>
                                          <p:spTgt spid="36"/>
                                        </p:tgtEl>
                                        <p:attrNameLst>
                                          <p:attrName>ppt_x</p:attrName>
                                        </p:attrNameLst>
                                      </p:cBhvr>
                                      <p:tavLst>
                                        <p:tav tm="0">
                                          <p:val>
                                            <p:strVal val="#ppt_x"/>
                                          </p:val>
                                        </p:tav>
                                        <p:tav tm="100000">
                                          <p:val>
                                            <p:strVal val="#ppt_x"/>
                                          </p:val>
                                        </p:tav>
                                      </p:tavLst>
                                    </p:anim>
                                    <p:anim calcmode="lin" valueType="num">
                                      <p:cBhvr>
                                        <p:cTn id="50"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3275857" y="1350219"/>
            <a:ext cx="5112568" cy="2523395"/>
            <a:chOff x="3305077" y="1350220"/>
            <a:chExt cx="4075235" cy="2011401"/>
          </a:xfrm>
        </p:grpSpPr>
        <p:sp>
          <p:nvSpPr>
            <p:cNvPr id="6" name="Round Diagonal Corner Rectangle 5"/>
            <p:cNvSpPr/>
            <p:nvPr/>
          </p:nvSpPr>
          <p:spPr>
            <a:xfrm rot="16200000">
              <a:off x="4346268" y="309029"/>
              <a:ext cx="1992854" cy="4075235"/>
            </a:xfrm>
            <a:prstGeom prst="round2DiagRect">
              <a:avLst/>
            </a:prstGeom>
            <a:solidFill>
              <a:srgbClr val="FFFFFF">
                <a:alpha val="90000"/>
              </a:srgb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sp>
          <p:nvSpPr>
            <p:cNvPr id="13" name="Content Placeholder 2"/>
            <p:cNvSpPr txBox="1">
              <a:spLocks/>
            </p:cNvSpPr>
            <p:nvPr/>
          </p:nvSpPr>
          <p:spPr>
            <a:xfrm>
              <a:off x="3649462" y="1692530"/>
              <a:ext cx="3329065" cy="166909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chemeClr val="tx2"/>
                  </a:solidFill>
                  <a:latin typeface="Source Sans Pro Semibold" panose="020B0603030403020204" pitchFamily="34" charset="0"/>
                </a:rPr>
                <a:t>A typical “brain-hacking” </a:t>
              </a:r>
              <a:r>
                <a:rPr lang="en-GB" sz="1600" dirty="0" smtClean="0">
                  <a:solidFill>
                    <a:schemeClr val="tx2"/>
                  </a:solidFill>
                  <a:latin typeface="Source Sans Pro Semibold" panose="020B0603030403020204" pitchFamily="34" charset="0"/>
                </a:rPr>
                <a:t>day </a:t>
              </a:r>
              <a:r>
                <a:rPr lang="en-GB" sz="1600" dirty="0">
                  <a:solidFill>
                    <a:schemeClr val="tx2"/>
                  </a:solidFill>
                  <a:latin typeface="Source Sans Pro Semibold" panose="020B0603030403020204" pitchFamily="34" charset="0"/>
                </a:rPr>
                <a:t>in my </a:t>
              </a:r>
              <a:r>
                <a:rPr lang="en-GB" sz="1600" dirty="0" smtClean="0">
                  <a:solidFill>
                    <a:schemeClr val="tx2"/>
                  </a:solidFill>
                  <a:latin typeface="Source Sans Pro Semibold" panose="020B0603030403020204" pitchFamily="34" charset="0"/>
                </a:rPr>
                <a:t>life</a:t>
              </a:r>
            </a:p>
            <a:p>
              <a:r>
                <a:rPr lang="en-GB" sz="1600" dirty="0" smtClean="0">
                  <a:solidFill>
                    <a:schemeClr val="tx2"/>
                  </a:solidFill>
                  <a:latin typeface="Source Sans Pro Semibold" panose="020B0603030403020204" pitchFamily="34" charset="0"/>
                </a:rPr>
                <a:t>A degree of </a:t>
              </a:r>
              <a:r>
                <a:rPr lang="en-GB" sz="1600" dirty="0">
                  <a:solidFill>
                    <a:schemeClr val="tx2"/>
                  </a:solidFill>
                  <a:latin typeface="Source Sans Pro Semibold" panose="020B0603030403020204" pitchFamily="34" charset="0"/>
                </a:rPr>
                <a:t>simplicity is also </a:t>
              </a:r>
              <a:r>
                <a:rPr lang="en-GB" sz="1600" dirty="0" smtClean="0">
                  <a:solidFill>
                    <a:schemeClr val="tx2"/>
                  </a:solidFill>
                  <a:latin typeface="Source Sans Pro Semibold" panose="020B0603030403020204" pitchFamily="34" charset="0"/>
                </a:rPr>
                <a:t>important</a:t>
              </a:r>
              <a:endParaRPr lang="en-GB" sz="1600" dirty="0">
                <a:solidFill>
                  <a:schemeClr val="tx2"/>
                </a:solidFill>
                <a:latin typeface="Source Sans Pro Semibold" panose="020B0603030403020204" pitchFamily="34" charset="0"/>
              </a:endParaRPr>
            </a:p>
            <a:p>
              <a:r>
                <a:rPr lang="en-GB" sz="1600" dirty="0">
                  <a:solidFill>
                    <a:schemeClr val="tx2"/>
                  </a:solidFill>
                  <a:latin typeface="Source Sans Pro Semibold" panose="020B0603030403020204" pitchFamily="34" charset="0"/>
                </a:rPr>
                <a:t>'The Edge Effect' and 'Younger Brain, Sharper Mind' by </a:t>
              </a:r>
              <a:r>
                <a:rPr lang="en-GB" sz="1600" dirty="0" err="1">
                  <a:solidFill>
                    <a:schemeClr val="tx2"/>
                  </a:solidFill>
                  <a:latin typeface="Source Sans Pro Semibold" panose="020B0603030403020204" pitchFamily="34" charset="0"/>
                </a:rPr>
                <a:t>Dr.</a:t>
              </a:r>
              <a:r>
                <a:rPr lang="en-GB" sz="1600" dirty="0">
                  <a:solidFill>
                    <a:schemeClr val="tx2"/>
                  </a:solidFill>
                  <a:latin typeface="Source Sans Pro Semibold" panose="020B0603030403020204" pitchFamily="34" charset="0"/>
                </a:rPr>
                <a:t> Eric </a:t>
              </a:r>
              <a:r>
                <a:rPr lang="en-GB" sz="1600" dirty="0" err="1">
                  <a:solidFill>
                    <a:schemeClr val="tx2"/>
                  </a:solidFill>
                  <a:latin typeface="Source Sans Pro Semibold" panose="020B0603030403020204" pitchFamily="34" charset="0"/>
                </a:rPr>
                <a:t>Braverman</a:t>
              </a:r>
              <a:r>
                <a:rPr lang="en-GB" sz="1600" dirty="0">
                  <a:solidFill>
                    <a:schemeClr val="tx2"/>
                  </a:solidFill>
                  <a:latin typeface="Source Sans Pro Semibold" panose="020B0603030403020204" pitchFamily="34" charset="0"/>
                </a:rPr>
                <a:t> </a:t>
              </a:r>
            </a:p>
            <a:p>
              <a:r>
                <a:rPr lang="en-GB" sz="1600" dirty="0" smtClean="0">
                  <a:solidFill>
                    <a:schemeClr val="tx2"/>
                  </a:solidFill>
                  <a:latin typeface="Source Sans Pro Semibold" panose="020B0603030403020204" pitchFamily="34" charset="0"/>
                </a:rPr>
                <a:t>’How To Make Your Own Smart Drugs’ at </a:t>
              </a:r>
              <a:r>
                <a:rPr lang="en-GB" sz="1600" dirty="0" err="1" smtClean="0">
                  <a:solidFill>
                    <a:schemeClr val="tx2"/>
                  </a:solidFill>
                  <a:latin typeface="Source Sans Pro Semibold" panose="020B0603030403020204" pitchFamily="34" charset="0"/>
                </a:rPr>
                <a:t>BenGreenfieldFitness.com</a:t>
              </a:r>
              <a:endParaRPr lang="en-GB" sz="1600" dirty="0">
                <a:solidFill>
                  <a:schemeClr val="tx2"/>
                </a:solidFill>
                <a:latin typeface="Source Sans Pro Semibold" panose="020B0603030403020204" pitchFamily="34" charset="0"/>
              </a:endParaRPr>
            </a:p>
          </p:txBody>
        </p:sp>
      </p:grpSp>
      <p:grpSp>
        <p:nvGrpSpPr>
          <p:cNvPr id="10" name="Group 9"/>
          <p:cNvGrpSpPr/>
          <p:nvPr/>
        </p:nvGrpSpPr>
        <p:grpSpPr>
          <a:xfrm>
            <a:off x="683568" y="1350219"/>
            <a:ext cx="2497376" cy="3650263"/>
            <a:chOff x="1210528" y="1350219"/>
            <a:chExt cx="1993320" cy="2913515"/>
          </a:xfrm>
        </p:grpSpPr>
        <p:sp>
          <p:nvSpPr>
            <p:cNvPr id="11" name="Round Diagonal Corner Rectangle 10"/>
            <p:cNvSpPr/>
            <p:nvPr/>
          </p:nvSpPr>
          <p:spPr>
            <a:xfrm>
              <a:off x="1210528" y="1350219"/>
              <a:ext cx="1993320" cy="1993320"/>
            </a:xfrm>
            <a:prstGeom prst="round2DiagRect">
              <a:avLst/>
            </a:prstGeom>
            <a:solidFill>
              <a:srgbClr val="FFFF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p:cNvSpPr txBox="1">
              <a:spLocks/>
            </p:cNvSpPr>
            <p:nvPr/>
          </p:nvSpPr>
          <p:spPr>
            <a:xfrm>
              <a:off x="1284824" y="1392465"/>
              <a:ext cx="792087" cy="117928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5400" smtClean="0">
                  <a:solidFill>
                    <a:schemeClr val="bg2">
                      <a:lumMod val="90000"/>
                    </a:schemeClr>
                  </a:solidFill>
                  <a:latin typeface="Source Sans Pro Black" panose="020B0803030403020204" pitchFamily="34" charset="0"/>
                </a:rPr>
                <a:t>3</a:t>
              </a:r>
              <a:endParaRPr lang="en-GB" sz="5400" dirty="0">
                <a:solidFill>
                  <a:schemeClr val="bg2">
                    <a:lumMod val="90000"/>
                  </a:schemeClr>
                </a:solidFill>
                <a:latin typeface="Source Sans Pro Black" panose="020B0803030403020204" pitchFamily="34" charset="0"/>
              </a:endParaRPr>
            </a:p>
          </p:txBody>
        </p:sp>
        <p:sp>
          <p:nvSpPr>
            <p:cNvPr id="15" name="Content Placeholder 2"/>
            <p:cNvSpPr txBox="1">
              <a:spLocks/>
            </p:cNvSpPr>
            <p:nvPr/>
          </p:nvSpPr>
          <p:spPr>
            <a:xfrm>
              <a:off x="1449329" y="2427734"/>
              <a:ext cx="1600377" cy="18360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None/>
              </a:pPr>
              <a:r>
                <a:rPr lang="en-GB" sz="1400">
                  <a:solidFill>
                    <a:schemeClr val="tx2"/>
                  </a:solidFill>
                  <a:latin typeface="Source Sans Pro Black" panose="020B0803030403020204" pitchFamily="34" charset="0"/>
                </a:rPr>
                <a:t>HOW TO INCREASE YOUR BRAIN POWER</a:t>
              </a:r>
              <a:br>
                <a:rPr lang="en-GB" sz="1400">
                  <a:solidFill>
                    <a:schemeClr val="tx2"/>
                  </a:solidFill>
                  <a:latin typeface="Source Sans Pro Black" panose="020B0803030403020204" pitchFamily="34" charset="0"/>
                </a:rPr>
              </a:br>
              <a:r>
                <a:rPr lang="en-GB" sz="1400">
                  <a:solidFill>
                    <a:schemeClr val="tx2"/>
                  </a:solidFill>
                  <a:latin typeface="Source Sans Pro Black" panose="020B0803030403020204" pitchFamily="34" charset="0"/>
                </a:rPr>
                <a:t>SUMMARY</a:t>
              </a:r>
            </a:p>
          </p:txBody>
        </p:sp>
      </p:grpSp>
    </p:spTree>
    <p:extLst>
      <p:ext uri="{BB962C8B-B14F-4D97-AF65-F5344CB8AC3E}">
        <p14:creationId xmlns:p14="http://schemas.microsoft.com/office/powerpoint/2010/main" val="99316504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35" presetClass="path" presetSubtype="0" decel="100000" fill="hold" nodeType="withEffect">
                                  <p:stCondLst>
                                    <p:cond delay="0"/>
                                  </p:stCondLst>
                                  <p:childTnLst>
                                    <p:animMotion origin="layout" path="M 0 0 L -0.25 0 E" pathEditMode="relative" ptsTypes="">
                                      <p:cBhvr>
                                        <p:cTn id="9" dur="1000" spd="-100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4659982"/>
            <a:ext cx="9144000" cy="4835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036" y="369825"/>
            <a:ext cx="3653000" cy="4794213"/>
          </a:xfrm>
          <a:prstGeom prst="rect">
            <a:avLst/>
          </a:prstGeom>
        </p:spPr>
      </p:pic>
      <p:grpSp>
        <p:nvGrpSpPr>
          <p:cNvPr id="1028" name="Group 1027"/>
          <p:cNvGrpSpPr/>
          <p:nvPr/>
        </p:nvGrpSpPr>
        <p:grpSpPr>
          <a:xfrm>
            <a:off x="1437279" y="-730221"/>
            <a:ext cx="2702723" cy="1712993"/>
            <a:chOff x="3419872" y="101800"/>
            <a:chExt cx="2113434" cy="1339500"/>
          </a:xfrm>
        </p:grpSpPr>
        <p:sp>
          <p:nvSpPr>
            <p:cNvPr id="12" name="AutoShape 4"/>
            <p:cNvSpPr>
              <a:spLocks noChangeAspect="1" noChangeArrowheads="1" noTextEdit="1"/>
            </p:cNvSpPr>
            <p:nvPr/>
          </p:nvSpPr>
          <p:spPr bwMode="auto">
            <a:xfrm>
              <a:off x="3419872" y="101800"/>
              <a:ext cx="2113434" cy="133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noEditPoints="1"/>
            </p:cNvSpPr>
            <p:nvPr/>
          </p:nvSpPr>
          <p:spPr bwMode="auto">
            <a:xfrm>
              <a:off x="3420699" y="1247403"/>
              <a:ext cx="99636" cy="190589"/>
            </a:xfrm>
            <a:custGeom>
              <a:avLst/>
              <a:gdLst>
                <a:gd name="T0" fmla="*/ 0 w 122"/>
                <a:gd name="T1" fmla="*/ 0 h 233"/>
                <a:gd name="T2" fmla="*/ 69 w 122"/>
                <a:gd name="T3" fmla="*/ 0 h 233"/>
                <a:gd name="T4" fmla="*/ 109 w 122"/>
                <a:gd name="T5" fmla="*/ 12 h 233"/>
                <a:gd name="T6" fmla="*/ 121 w 122"/>
                <a:gd name="T7" fmla="*/ 48 h 233"/>
                <a:gd name="T8" fmla="*/ 121 w 122"/>
                <a:gd name="T9" fmla="*/ 68 h 233"/>
                <a:gd name="T10" fmla="*/ 120 w 122"/>
                <a:gd name="T11" fmla="*/ 81 h 233"/>
                <a:gd name="T12" fmla="*/ 115 w 122"/>
                <a:gd name="T13" fmla="*/ 93 h 233"/>
                <a:gd name="T14" fmla="*/ 106 w 122"/>
                <a:gd name="T15" fmla="*/ 103 h 233"/>
                <a:gd name="T16" fmla="*/ 92 w 122"/>
                <a:gd name="T17" fmla="*/ 110 h 233"/>
                <a:gd name="T18" fmla="*/ 92 w 122"/>
                <a:gd name="T19" fmla="*/ 111 h 233"/>
                <a:gd name="T20" fmla="*/ 115 w 122"/>
                <a:gd name="T21" fmla="*/ 123 h 233"/>
                <a:gd name="T22" fmla="*/ 122 w 122"/>
                <a:gd name="T23" fmla="*/ 150 h 233"/>
                <a:gd name="T24" fmla="*/ 122 w 122"/>
                <a:gd name="T25" fmla="*/ 185 h 233"/>
                <a:gd name="T26" fmla="*/ 110 w 122"/>
                <a:gd name="T27" fmla="*/ 221 h 233"/>
                <a:gd name="T28" fmla="*/ 71 w 122"/>
                <a:gd name="T29" fmla="*/ 233 h 233"/>
                <a:gd name="T30" fmla="*/ 0 w 122"/>
                <a:gd name="T31" fmla="*/ 233 h 233"/>
                <a:gd name="T32" fmla="*/ 0 w 122"/>
                <a:gd name="T33" fmla="*/ 0 h 233"/>
                <a:gd name="T34" fmla="*/ 48 w 122"/>
                <a:gd name="T35" fmla="*/ 90 h 233"/>
                <a:gd name="T36" fmla="*/ 60 w 122"/>
                <a:gd name="T37" fmla="*/ 90 h 233"/>
                <a:gd name="T38" fmla="*/ 66 w 122"/>
                <a:gd name="T39" fmla="*/ 89 h 233"/>
                <a:gd name="T40" fmla="*/ 71 w 122"/>
                <a:gd name="T41" fmla="*/ 86 h 233"/>
                <a:gd name="T42" fmla="*/ 73 w 122"/>
                <a:gd name="T43" fmla="*/ 79 h 233"/>
                <a:gd name="T44" fmla="*/ 74 w 122"/>
                <a:gd name="T45" fmla="*/ 66 h 233"/>
                <a:gd name="T46" fmla="*/ 71 w 122"/>
                <a:gd name="T47" fmla="*/ 47 h 233"/>
                <a:gd name="T48" fmla="*/ 60 w 122"/>
                <a:gd name="T49" fmla="*/ 43 h 233"/>
                <a:gd name="T50" fmla="*/ 48 w 122"/>
                <a:gd name="T51" fmla="*/ 43 h 233"/>
                <a:gd name="T52" fmla="*/ 48 w 122"/>
                <a:gd name="T53" fmla="*/ 90 h 233"/>
                <a:gd name="T54" fmla="*/ 48 w 122"/>
                <a:gd name="T55" fmla="*/ 190 h 233"/>
                <a:gd name="T56" fmla="*/ 59 w 122"/>
                <a:gd name="T57" fmla="*/ 190 h 233"/>
                <a:gd name="T58" fmla="*/ 67 w 122"/>
                <a:gd name="T59" fmla="*/ 189 h 233"/>
                <a:gd name="T60" fmla="*/ 72 w 122"/>
                <a:gd name="T61" fmla="*/ 185 h 233"/>
                <a:gd name="T62" fmla="*/ 74 w 122"/>
                <a:gd name="T63" fmla="*/ 177 h 233"/>
                <a:gd name="T64" fmla="*/ 75 w 122"/>
                <a:gd name="T65" fmla="*/ 161 h 233"/>
                <a:gd name="T66" fmla="*/ 74 w 122"/>
                <a:gd name="T67" fmla="*/ 146 h 233"/>
                <a:gd name="T68" fmla="*/ 72 w 122"/>
                <a:gd name="T69" fmla="*/ 137 h 233"/>
                <a:gd name="T70" fmla="*/ 67 w 122"/>
                <a:gd name="T71" fmla="*/ 133 h 233"/>
                <a:gd name="T72" fmla="*/ 59 w 122"/>
                <a:gd name="T73" fmla="*/ 132 h 233"/>
                <a:gd name="T74" fmla="*/ 48 w 122"/>
                <a:gd name="T75" fmla="*/ 132 h 233"/>
                <a:gd name="T76" fmla="*/ 48 w 122"/>
                <a:gd name="T77" fmla="*/ 19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233">
                  <a:moveTo>
                    <a:pt x="0" y="0"/>
                  </a:moveTo>
                  <a:cubicBezTo>
                    <a:pt x="69" y="0"/>
                    <a:pt x="69" y="0"/>
                    <a:pt x="69" y="0"/>
                  </a:cubicBezTo>
                  <a:cubicBezTo>
                    <a:pt x="88" y="0"/>
                    <a:pt x="101" y="4"/>
                    <a:pt x="109" y="12"/>
                  </a:cubicBezTo>
                  <a:cubicBezTo>
                    <a:pt x="117" y="20"/>
                    <a:pt x="121" y="32"/>
                    <a:pt x="121" y="48"/>
                  </a:cubicBezTo>
                  <a:cubicBezTo>
                    <a:pt x="121" y="68"/>
                    <a:pt x="121" y="68"/>
                    <a:pt x="121" y="68"/>
                  </a:cubicBezTo>
                  <a:cubicBezTo>
                    <a:pt x="121" y="72"/>
                    <a:pt x="121" y="77"/>
                    <a:pt x="120" y="81"/>
                  </a:cubicBezTo>
                  <a:cubicBezTo>
                    <a:pt x="119" y="85"/>
                    <a:pt x="117" y="89"/>
                    <a:pt x="115" y="93"/>
                  </a:cubicBezTo>
                  <a:cubicBezTo>
                    <a:pt x="113" y="97"/>
                    <a:pt x="110" y="100"/>
                    <a:pt x="106" y="103"/>
                  </a:cubicBezTo>
                  <a:cubicBezTo>
                    <a:pt x="103" y="106"/>
                    <a:pt x="98" y="109"/>
                    <a:pt x="92" y="110"/>
                  </a:cubicBezTo>
                  <a:cubicBezTo>
                    <a:pt x="92" y="111"/>
                    <a:pt x="92" y="111"/>
                    <a:pt x="92" y="111"/>
                  </a:cubicBezTo>
                  <a:cubicBezTo>
                    <a:pt x="103" y="113"/>
                    <a:pt x="110" y="117"/>
                    <a:pt x="115" y="123"/>
                  </a:cubicBezTo>
                  <a:cubicBezTo>
                    <a:pt x="120" y="130"/>
                    <a:pt x="122" y="139"/>
                    <a:pt x="122" y="150"/>
                  </a:cubicBezTo>
                  <a:cubicBezTo>
                    <a:pt x="122" y="185"/>
                    <a:pt x="122" y="185"/>
                    <a:pt x="122" y="185"/>
                  </a:cubicBezTo>
                  <a:cubicBezTo>
                    <a:pt x="122" y="201"/>
                    <a:pt x="118" y="213"/>
                    <a:pt x="110" y="221"/>
                  </a:cubicBezTo>
                  <a:cubicBezTo>
                    <a:pt x="102" y="229"/>
                    <a:pt x="89" y="233"/>
                    <a:pt x="71" y="233"/>
                  </a:cubicBezTo>
                  <a:cubicBezTo>
                    <a:pt x="0" y="233"/>
                    <a:pt x="0" y="233"/>
                    <a:pt x="0" y="233"/>
                  </a:cubicBezTo>
                  <a:lnTo>
                    <a:pt x="0" y="0"/>
                  </a:lnTo>
                  <a:close/>
                  <a:moveTo>
                    <a:pt x="48" y="90"/>
                  </a:moveTo>
                  <a:cubicBezTo>
                    <a:pt x="60" y="90"/>
                    <a:pt x="60" y="90"/>
                    <a:pt x="60" y="90"/>
                  </a:cubicBezTo>
                  <a:cubicBezTo>
                    <a:pt x="62" y="90"/>
                    <a:pt x="64" y="90"/>
                    <a:pt x="66" y="89"/>
                  </a:cubicBezTo>
                  <a:cubicBezTo>
                    <a:pt x="68" y="89"/>
                    <a:pt x="70" y="88"/>
                    <a:pt x="71" y="86"/>
                  </a:cubicBezTo>
                  <a:cubicBezTo>
                    <a:pt x="72" y="84"/>
                    <a:pt x="72" y="82"/>
                    <a:pt x="73" y="79"/>
                  </a:cubicBezTo>
                  <a:cubicBezTo>
                    <a:pt x="73" y="76"/>
                    <a:pt x="74" y="72"/>
                    <a:pt x="74" y="66"/>
                  </a:cubicBezTo>
                  <a:cubicBezTo>
                    <a:pt x="74" y="56"/>
                    <a:pt x="73" y="50"/>
                    <a:pt x="71" y="47"/>
                  </a:cubicBezTo>
                  <a:cubicBezTo>
                    <a:pt x="69" y="44"/>
                    <a:pt x="65" y="43"/>
                    <a:pt x="60" y="43"/>
                  </a:cubicBezTo>
                  <a:cubicBezTo>
                    <a:pt x="48" y="43"/>
                    <a:pt x="48" y="43"/>
                    <a:pt x="48" y="43"/>
                  </a:cubicBezTo>
                  <a:lnTo>
                    <a:pt x="48" y="90"/>
                  </a:lnTo>
                  <a:close/>
                  <a:moveTo>
                    <a:pt x="48" y="190"/>
                  </a:moveTo>
                  <a:cubicBezTo>
                    <a:pt x="59" y="190"/>
                    <a:pt x="59" y="190"/>
                    <a:pt x="59" y="190"/>
                  </a:cubicBezTo>
                  <a:cubicBezTo>
                    <a:pt x="62" y="190"/>
                    <a:pt x="65" y="190"/>
                    <a:pt x="67" y="189"/>
                  </a:cubicBezTo>
                  <a:cubicBezTo>
                    <a:pt x="69" y="189"/>
                    <a:pt x="71" y="187"/>
                    <a:pt x="72" y="185"/>
                  </a:cubicBezTo>
                  <a:cubicBezTo>
                    <a:pt x="73" y="184"/>
                    <a:pt x="73" y="181"/>
                    <a:pt x="74" y="177"/>
                  </a:cubicBezTo>
                  <a:cubicBezTo>
                    <a:pt x="74" y="173"/>
                    <a:pt x="75" y="168"/>
                    <a:pt x="75" y="161"/>
                  </a:cubicBezTo>
                  <a:cubicBezTo>
                    <a:pt x="75" y="155"/>
                    <a:pt x="75" y="150"/>
                    <a:pt x="74" y="146"/>
                  </a:cubicBezTo>
                  <a:cubicBezTo>
                    <a:pt x="74" y="142"/>
                    <a:pt x="73" y="139"/>
                    <a:pt x="72" y="137"/>
                  </a:cubicBezTo>
                  <a:cubicBezTo>
                    <a:pt x="71" y="135"/>
                    <a:pt x="69" y="134"/>
                    <a:pt x="67" y="133"/>
                  </a:cubicBezTo>
                  <a:cubicBezTo>
                    <a:pt x="65" y="133"/>
                    <a:pt x="62" y="132"/>
                    <a:pt x="59" y="132"/>
                  </a:cubicBezTo>
                  <a:cubicBezTo>
                    <a:pt x="48" y="132"/>
                    <a:pt x="48" y="132"/>
                    <a:pt x="48" y="132"/>
                  </a:cubicBezTo>
                  <a:lnTo>
                    <a:pt x="48" y="190"/>
                  </a:lnTo>
                  <a:close/>
                </a:path>
              </a:pathLst>
            </a:custGeom>
            <a:solidFill>
              <a:srgbClr val="F58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p:nvSpPr>
          <p:spPr bwMode="auto">
            <a:xfrm>
              <a:off x="3539352" y="1247403"/>
              <a:ext cx="78964" cy="190589"/>
            </a:xfrm>
            <a:custGeom>
              <a:avLst/>
              <a:gdLst>
                <a:gd name="T0" fmla="*/ 0 w 191"/>
                <a:gd name="T1" fmla="*/ 0 h 461"/>
                <a:gd name="T2" fmla="*/ 191 w 191"/>
                <a:gd name="T3" fmla="*/ 0 h 461"/>
                <a:gd name="T4" fmla="*/ 191 w 191"/>
                <a:gd name="T5" fmla="*/ 85 h 461"/>
                <a:gd name="T6" fmla="*/ 93 w 191"/>
                <a:gd name="T7" fmla="*/ 85 h 461"/>
                <a:gd name="T8" fmla="*/ 93 w 191"/>
                <a:gd name="T9" fmla="*/ 178 h 461"/>
                <a:gd name="T10" fmla="*/ 187 w 191"/>
                <a:gd name="T11" fmla="*/ 178 h 461"/>
                <a:gd name="T12" fmla="*/ 187 w 191"/>
                <a:gd name="T13" fmla="*/ 261 h 461"/>
                <a:gd name="T14" fmla="*/ 93 w 191"/>
                <a:gd name="T15" fmla="*/ 261 h 461"/>
                <a:gd name="T16" fmla="*/ 93 w 191"/>
                <a:gd name="T17" fmla="*/ 376 h 461"/>
                <a:gd name="T18" fmla="*/ 191 w 191"/>
                <a:gd name="T19" fmla="*/ 376 h 461"/>
                <a:gd name="T20" fmla="*/ 191 w 191"/>
                <a:gd name="T21" fmla="*/ 461 h 461"/>
                <a:gd name="T22" fmla="*/ 0 w 191"/>
                <a:gd name="T23" fmla="*/ 461 h 461"/>
                <a:gd name="T24" fmla="*/ 0 w 191"/>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461">
                  <a:moveTo>
                    <a:pt x="0" y="0"/>
                  </a:moveTo>
                  <a:lnTo>
                    <a:pt x="191" y="0"/>
                  </a:lnTo>
                  <a:lnTo>
                    <a:pt x="191" y="85"/>
                  </a:lnTo>
                  <a:lnTo>
                    <a:pt x="93" y="85"/>
                  </a:lnTo>
                  <a:lnTo>
                    <a:pt x="93" y="178"/>
                  </a:lnTo>
                  <a:lnTo>
                    <a:pt x="187" y="178"/>
                  </a:lnTo>
                  <a:lnTo>
                    <a:pt x="187" y="261"/>
                  </a:lnTo>
                  <a:lnTo>
                    <a:pt x="93" y="261"/>
                  </a:lnTo>
                  <a:lnTo>
                    <a:pt x="93" y="376"/>
                  </a:lnTo>
                  <a:lnTo>
                    <a:pt x="191" y="376"/>
                  </a:lnTo>
                  <a:lnTo>
                    <a:pt x="191" y="461"/>
                  </a:lnTo>
                  <a:lnTo>
                    <a:pt x="0" y="461"/>
                  </a:lnTo>
                  <a:lnTo>
                    <a:pt x="0" y="0"/>
                  </a:lnTo>
                  <a:close/>
                </a:path>
              </a:pathLst>
            </a:custGeom>
            <a:solidFill>
              <a:srgbClr val="F58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p:nvSpPr>
          <p:spPr bwMode="auto">
            <a:xfrm>
              <a:off x="3637334" y="1247403"/>
              <a:ext cx="119067" cy="190589"/>
            </a:xfrm>
            <a:custGeom>
              <a:avLst/>
              <a:gdLst>
                <a:gd name="T0" fmla="*/ 200 w 288"/>
                <a:gd name="T1" fmla="*/ 0 h 461"/>
                <a:gd name="T2" fmla="*/ 288 w 288"/>
                <a:gd name="T3" fmla="*/ 0 h 461"/>
                <a:gd name="T4" fmla="*/ 288 w 288"/>
                <a:gd name="T5" fmla="*/ 461 h 461"/>
                <a:gd name="T6" fmla="*/ 172 w 288"/>
                <a:gd name="T7" fmla="*/ 461 h 461"/>
                <a:gd name="T8" fmla="*/ 91 w 288"/>
                <a:gd name="T9" fmla="*/ 139 h 461"/>
                <a:gd name="T10" fmla="*/ 89 w 288"/>
                <a:gd name="T11" fmla="*/ 139 h 461"/>
                <a:gd name="T12" fmla="*/ 89 w 288"/>
                <a:gd name="T13" fmla="*/ 461 h 461"/>
                <a:gd name="T14" fmla="*/ 0 w 288"/>
                <a:gd name="T15" fmla="*/ 461 h 461"/>
                <a:gd name="T16" fmla="*/ 0 w 288"/>
                <a:gd name="T17" fmla="*/ 0 h 461"/>
                <a:gd name="T18" fmla="*/ 118 w 288"/>
                <a:gd name="T19" fmla="*/ 0 h 461"/>
                <a:gd name="T20" fmla="*/ 200 w 288"/>
                <a:gd name="T21" fmla="*/ 325 h 461"/>
                <a:gd name="T22" fmla="*/ 200 w 288"/>
                <a:gd name="T23" fmla="*/ 325 h 461"/>
                <a:gd name="T24" fmla="*/ 200 w 288"/>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461">
                  <a:moveTo>
                    <a:pt x="200" y="0"/>
                  </a:moveTo>
                  <a:lnTo>
                    <a:pt x="288" y="0"/>
                  </a:lnTo>
                  <a:lnTo>
                    <a:pt x="288" y="461"/>
                  </a:lnTo>
                  <a:lnTo>
                    <a:pt x="172" y="461"/>
                  </a:lnTo>
                  <a:lnTo>
                    <a:pt x="91" y="139"/>
                  </a:lnTo>
                  <a:lnTo>
                    <a:pt x="89" y="139"/>
                  </a:lnTo>
                  <a:lnTo>
                    <a:pt x="89" y="461"/>
                  </a:lnTo>
                  <a:lnTo>
                    <a:pt x="0" y="461"/>
                  </a:lnTo>
                  <a:lnTo>
                    <a:pt x="0" y="0"/>
                  </a:lnTo>
                  <a:lnTo>
                    <a:pt x="118" y="0"/>
                  </a:lnTo>
                  <a:lnTo>
                    <a:pt x="200" y="325"/>
                  </a:lnTo>
                  <a:lnTo>
                    <a:pt x="200" y="325"/>
                  </a:lnTo>
                  <a:lnTo>
                    <a:pt x="200" y="0"/>
                  </a:lnTo>
                  <a:close/>
                </a:path>
              </a:pathLst>
            </a:custGeom>
            <a:solidFill>
              <a:srgbClr val="F58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p:nvSpPr>
          <p:spPr bwMode="auto">
            <a:xfrm>
              <a:off x="3777899" y="1244096"/>
              <a:ext cx="99636" cy="197204"/>
            </a:xfrm>
            <a:custGeom>
              <a:avLst/>
              <a:gdLst>
                <a:gd name="T0" fmla="*/ 122 w 122"/>
                <a:gd name="T1" fmla="*/ 237 h 241"/>
                <a:gd name="T2" fmla="*/ 91 w 122"/>
                <a:gd name="T3" fmla="*/ 237 h 241"/>
                <a:gd name="T4" fmla="*/ 84 w 122"/>
                <a:gd name="T5" fmla="*/ 220 h 241"/>
                <a:gd name="T6" fmla="*/ 77 w 122"/>
                <a:gd name="T7" fmla="*/ 229 h 241"/>
                <a:gd name="T8" fmla="*/ 69 w 122"/>
                <a:gd name="T9" fmla="*/ 236 h 241"/>
                <a:gd name="T10" fmla="*/ 59 w 122"/>
                <a:gd name="T11" fmla="*/ 240 h 241"/>
                <a:gd name="T12" fmla="*/ 46 w 122"/>
                <a:gd name="T13" fmla="*/ 241 h 241"/>
                <a:gd name="T14" fmla="*/ 12 w 122"/>
                <a:gd name="T15" fmla="*/ 230 h 241"/>
                <a:gd name="T16" fmla="*/ 0 w 122"/>
                <a:gd name="T17" fmla="*/ 195 h 241"/>
                <a:gd name="T18" fmla="*/ 0 w 122"/>
                <a:gd name="T19" fmla="*/ 54 h 241"/>
                <a:gd name="T20" fmla="*/ 13 w 122"/>
                <a:gd name="T21" fmla="*/ 13 h 241"/>
                <a:gd name="T22" fmla="*/ 60 w 122"/>
                <a:gd name="T23" fmla="*/ 0 h 241"/>
                <a:gd name="T24" fmla="*/ 89 w 122"/>
                <a:gd name="T25" fmla="*/ 3 h 241"/>
                <a:gd name="T26" fmla="*/ 108 w 122"/>
                <a:gd name="T27" fmla="*/ 13 h 241"/>
                <a:gd name="T28" fmla="*/ 119 w 122"/>
                <a:gd name="T29" fmla="*/ 30 h 241"/>
                <a:gd name="T30" fmla="*/ 122 w 122"/>
                <a:gd name="T31" fmla="*/ 54 h 241"/>
                <a:gd name="T32" fmla="*/ 122 w 122"/>
                <a:gd name="T33" fmla="*/ 69 h 241"/>
                <a:gd name="T34" fmla="*/ 75 w 122"/>
                <a:gd name="T35" fmla="*/ 69 h 241"/>
                <a:gd name="T36" fmla="*/ 75 w 122"/>
                <a:gd name="T37" fmla="*/ 55 h 241"/>
                <a:gd name="T38" fmla="*/ 71 w 122"/>
                <a:gd name="T39" fmla="*/ 45 h 241"/>
                <a:gd name="T40" fmla="*/ 61 w 122"/>
                <a:gd name="T41" fmla="*/ 42 h 241"/>
                <a:gd name="T42" fmla="*/ 50 w 122"/>
                <a:gd name="T43" fmla="*/ 45 h 241"/>
                <a:gd name="T44" fmla="*/ 47 w 122"/>
                <a:gd name="T45" fmla="*/ 55 h 241"/>
                <a:gd name="T46" fmla="*/ 47 w 122"/>
                <a:gd name="T47" fmla="*/ 186 h 241"/>
                <a:gd name="T48" fmla="*/ 50 w 122"/>
                <a:gd name="T49" fmla="*/ 196 h 241"/>
                <a:gd name="T50" fmla="*/ 61 w 122"/>
                <a:gd name="T51" fmla="*/ 199 h 241"/>
                <a:gd name="T52" fmla="*/ 71 w 122"/>
                <a:gd name="T53" fmla="*/ 196 h 241"/>
                <a:gd name="T54" fmla="*/ 75 w 122"/>
                <a:gd name="T55" fmla="*/ 186 h 241"/>
                <a:gd name="T56" fmla="*/ 75 w 122"/>
                <a:gd name="T57" fmla="*/ 136 h 241"/>
                <a:gd name="T58" fmla="*/ 61 w 122"/>
                <a:gd name="T59" fmla="*/ 136 h 241"/>
                <a:gd name="T60" fmla="*/ 61 w 122"/>
                <a:gd name="T61" fmla="*/ 94 h 241"/>
                <a:gd name="T62" fmla="*/ 122 w 122"/>
                <a:gd name="T63" fmla="*/ 94 h 241"/>
                <a:gd name="T64" fmla="*/ 122 w 122"/>
                <a:gd name="T65" fmla="*/ 23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241">
                  <a:moveTo>
                    <a:pt x="122" y="237"/>
                  </a:moveTo>
                  <a:cubicBezTo>
                    <a:pt x="91" y="237"/>
                    <a:pt x="91" y="237"/>
                    <a:pt x="91" y="237"/>
                  </a:cubicBezTo>
                  <a:cubicBezTo>
                    <a:pt x="84" y="220"/>
                    <a:pt x="84" y="220"/>
                    <a:pt x="84" y="220"/>
                  </a:cubicBezTo>
                  <a:cubicBezTo>
                    <a:pt x="82" y="223"/>
                    <a:pt x="80" y="227"/>
                    <a:pt x="77" y="229"/>
                  </a:cubicBezTo>
                  <a:cubicBezTo>
                    <a:pt x="75" y="232"/>
                    <a:pt x="72" y="234"/>
                    <a:pt x="69" y="236"/>
                  </a:cubicBezTo>
                  <a:cubicBezTo>
                    <a:pt x="66" y="238"/>
                    <a:pt x="63" y="239"/>
                    <a:pt x="59" y="240"/>
                  </a:cubicBezTo>
                  <a:cubicBezTo>
                    <a:pt x="56" y="241"/>
                    <a:pt x="51" y="241"/>
                    <a:pt x="46" y="241"/>
                  </a:cubicBezTo>
                  <a:cubicBezTo>
                    <a:pt x="32" y="241"/>
                    <a:pt x="21" y="237"/>
                    <a:pt x="12" y="230"/>
                  </a:cubicBezTo>
                  <a:cubicBezTo>
                    <a:pt x="4" y="222"/>
                    <a:pt x="0" y="210"/>
                    <a:pt x="0" y="195"/>
                  </a:cubicBezTo>
                  <a:cubicBezTo>
                    <a:pt x="0" y="54"/>
                    <a:pt x="0" y="54"/>
                    <a:pt x="0" y="54"/>
                  </a:cubicBezTo>
                  <a:cubicBezTo>
                    <a:pt x="0" y="35"/>
                    <a:pt x="4" y="21"/>
                    <a:pt x="13" y="13"/>
                  </a:cubicBezTo>
                  <a:cubicBezTo>
                    <a:pt x="22" y="4"/>
                    <a:pt x="38" y="0"/>
                    <a:pt x="60" y="0"/>
                  </a:cubicBezTo>
                  <a:cubicBezTo>
                    <a:pt x="71" y="0"/>
                    <a:pt x="81" y="1"/>
                    <a:pt x="89" y="3"/>
                  </a:cubicBezTo>
                  <a:cubicBezTo>
                    <a:pt x="97" y="5"/>
                    <a:pt x="103" y="8"/>
                    <a:pt x="108" y="13"/>
                  </a:cubicBezTo>
                  <a:cubicBezTo>
                    <a:pt x="113" y="17"/>
                    <a:pt x="117" y="23"/>
                    <a:pt x="119" y="30"/>
                  </a:cubicBezTo>
                  <a:cubicBezTo>
                    <a:pt x="121" y="37"/>
                    <a:pt x="122" y="45"/>
                    <a:pt x="122" y="54"/>
                  </a:cubicBezTo>
                  <a:cubicBezTo>
                    <a:pt x="122" y="69"/>
                    <a:pt x="122" y="69"/>
                    <a:pt x="122" y="69"/>
                  </a:cubicBezTo>
                  <a:cubicBezTo>
                    <a:pt x="75" y="69"/>
                    <a:pt x="75" y="69"/>
                    <a:pt x="75" y="69"/>
                  </a:cubicBezTo>
                  <a:cubicBezTo>
                    <a:pt x="75" y="55"/>
                    <a:pt x="75" y="55"/>
                    <a:pt x="75" y="55"/>
                  </a:cubicBezTo>
                  <a:cubicBezTo>
                    <a:pt x="75" y="50"/>
                    <a:pt x="73" y="47"/>
                    <a:pt x="71" y="45"/>
                  </a:cubicBezTo>
                  <a:cubicBezTo>
                    <a:pt x="69" y="43"/>
                    <a:pt x="66" y="42"/>
                    <a:pt x="61" y="42"/>
                  </a:cubicBezTo>
                  <a:cubicBezTo>
                    <a:pt x="56" y="42"/>
                    <a:pt x="52" y="43"/>
                    <a:pt x="50" y="45"/>
                  </a:cubicBezTo>
                  <a:cubicBezTo>
                    <a:pt x="48" y="47"/>
                    <a:pt x="47" y="50"/>
                    <a:pt x="47" y="55"/>
                  </a:cubicBezTo>
                  <a:cubicBezTo>
                    <a:pt x="47" y="186"/>
                    <a:pt x="47" y="186"/>
                    <a:pt x="47" y="186"/>
                  </a:cubicBezTo>
                  <a:cubicBezTo>
                    <a:pt x="47" y="191"/>
                    <a:pt x="48" y="194"/>
                    <a:pt x="50" y="196"/>
                  </a:cubicBezTo>
                  <a:cubicBezTo>
                    <a:pt x="52" y="198"/>
                    <a:pt x="56" y="199"/>
                    <a:pt x="61" y="199"/>
                  </a:cubicBezTo>
                  <a:cubicBezTo>
                    <a:pt x="66" y="199"/>
                    <a:pt x="69" y="198"/>
                    <a:pt x="71" y="196"/>
                  </a:cubicBezTo>
                  <a:cubicBezTo>
                    <a:pt x="73" y="194"/>
                    <a:pt x="75" y="191"/>
                    <a:pt x="75" y="186"/>
                  </a:cubicBezTo>
                  <a:cubicBezTo>
                    <a:pt x="75" y="136"/>
                    <a:pt x="75" y="136"/>
                    <a:pt x="75" y="136"/>
                  </a:cubicBezTo>
                  <a:cubicBezTo>
                    <a:pt x="61" y="136"/>
                    <a:pt x="61" y="136"/>
                    <a:pt x="61" y="136"/>
                  </a:cubicBezTo>
                  <a:cubicBezTo>
                    <a:pt x="61" y="94"/>
                    <a:pt x="61" y="94"/>
                    <a:pt x="61" y="94"/>
                  </a:cubicBezTo>
                  <a:cubicBezTo>
                    <a:pt x="122" y="94"/>
                    <a:pt x="122" y="94"/>
                    <a:pt x="122" y="94"/>
                  </a:cubicBezTo>
                  <a:lnTo>
                    <a:pt x="122" y="237"/>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noEditPoints="1"/>
            </p:cNvSpPr>
            <p:nvPr/>
          </p:nvSpPr>
          <p:spPr bwMode="auto">
            <a:xfrm>
              <a:off x="3897793" y="1247403"/>
              <a:ext cx="103357" cy="190589"/>
            </a:xfrm>
            <a:custGeom>
              <a:avLst/>
              <a:gdLst>
                <a:gd name="T0" fmla="*/ 0 w 126"/>
                <a:gd name="T1" fmla="*/ 233 h 233"/>
                <a:gd name="T2" fmla="*/ 0 w 126"/>
                <a:gd name="T3" fmla="*/ 0 h 233"/>
                <a:gd name="T4" fmla="*/ 61 w 126"/>
                <a:gd name="T5" fmla="*/ 0 h 233"/>
                <a:gd name="T6" fmla="*/ 88 w 126"/>
                <a:gd name="T7" fmla="*/ 2 h 233"/>
                <a:gd name="T8" fmla="*/ 107 w 126"/>
                <a:gd name="T9" fmla="*/ 10 h 233"/>
                <a:gd name="T10" fmla="*/ 118 w 126"/>
                <a:gd name="T11" fmla="*/ 25 h 233"/>
                <a:gd name="T12" fmla="*/ 122 w 126"/>
                <a:gd name="T13" fmla="*/ 48 h 233"/>
                <a:gd name="T14" fmla="*/ 122 w 126"/>
                <a:gd name="T15" fmla="*/ 75 h 233"/>
                <a:gd name="T16" fmla="*/ 120 w 126"/>
                <a:gd name="T17" fmla="*/ 86 h 233"/>
                <a:gd name="T18" fmla="*/ 116 w 126"/>
                <a:gd name="T19" fmla="*/ 97 h 233"/>
                <a:gd name="T20" fmla="*/ 108 w 126"/>
                <a:gd name="T21" fmla="*/ 105 h 233"/>
                <a:gd name="T22" fmla="*/ 94 w 126"/>
                <a:gd name="T23" fmla="*/ 110 h 233"/>
                <a:gd name="T24" fmla="*/ 94 w 126"/>
                <a:gd name="T25" fmla="*/ 111 h 233"/>
                <a:gd name="T26" fmla="*/ 116 w 126"/>
                <a:gd name="T27" fmla="*/ 124 h 233"/>
                <a:gd name="T28" fmla="*/ 123 w 126"/>
                <a:gd name="T29" fmla="*/ 157 h 233"/>
                <a:gd name="T30" fmla="*/ 123 w 126"/>
                <a:gd name="T31" fmla="*/ 207 h 233"/>
                <a:gd name="T32" fmla="*/ 123 w 126"/>
                <a:gd name="T33" fmla="*/ 225 h 233"/>
                <a:gd name="T34" fmla="*/ 126 w 126"/>
                <a:gd name="T35" fmla="*/ 233 h 233"/>
                <a:gd name="T36" fmla="*/ 78 w 126"/>
                <a:gd name="T37" fmla="*/ 233 h 233"/>
                <a:gd name="T38" fmla="*/ 75 w 126"/>
                <a:gd name="T39" fmla="*/ 223 h 233"/>
                <a:gd name="T40" fmla="*/ 75 w 126"/>
                <a:gd name="T41" fmla="*/ 144 h 233"/>
                <a:gd name="T42" fmla="*/ 60 w 126"/>
                <a:gd name="T43" fmla="*/ 132 h 233"/>
                <a:gd name="T44" fmla="*/ 48 w 126"/>
                <a:gd name="T45" fmla="*/ 132 h 233"/>
                <a:gd name="T46" fmla="*/ 48 w 126"/>
                <a:gd name="T47" fmla="*/ 233 h 233"/>
                <a:gd name="T48" fmla="*/ 0 w 126"/>
                <a:gd name="T49" fmla="*/ 233 h 233"/>
                <a:gd name="T50" fmla="*/ 48 w 126"/>
                <a:gd name="T51" fmla="*/ 90 h 233"/>
                <a:gd name="T52" fmla="*/ 60 w 126"/>
                <a:gd name="T53" fmla="*/ 90 h 233"/>
                <a:gd name="T54" fmla="*/ 71 w 126"/>
                <a:gd name="T55" fmla="*/ 86 h 233"/>
                <a:gd name="T56" fmla="*/ 74 w 126"/>
                <a:gd name="T57" fmla="*/ 66 h 233"/>
                <a:gd name="T58" fmla="*/ 71 w 126"/>
                <a:gd name="T59" fmla="*/ 47 h 233"/>
                <a:gd name="T60" fmla="*/ 60 w 126"/>
                <a:gd name="T61" fmla="*/ 43 h 233"/>
                <a:gd name="T62" fmla="*/ 48 w 126"/>
                <a:gd name="T63" fmla="*/ 43 h 233"/>
                <a:gd name="T64" fmla="*/ 48 w 126"/>
                <a:gd name="T65" fmla="*/ 9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33">
                  <a:moveTo>
                    <a:pt x="0" y="233"/>
                  </a:moveTo>
                  <a:cubicBezTo>
                    <a:pt x="0" y="0"/>
                    <a:pt x="0" y="0"/>
                    <a:pt x="0" y="0"/>
                  </a:cubicBezTo>
                  <a:cubicBezTo>
                    <a:pt x="61" y="0"/>
                    <a:pt x="61" y="0"/>
                    <a:pt x="61" y="0"/>
                  </a:cubicBezTo>
                  <a:cubicBezTo>
                    <a:pt x="72" y="0"/>
                    <a:pt x="81" y="1"/>
                    <a:pt x="88" y="2"/>
                  </a:cubicBezTo>
                  <a:cubicBezTo>
                    <a:pt x="96" y="4"/>
                    <a:pt x="102" y="7"/>
                    <a:pt x="107" y="10"/>
                  </a:cubicBezTo>
                  <a:cubicBezTo>
                    <a:pt x="112" y="14"/>
                    <a:pt x="116" y="19"/>
                    <a:pt x="118" y="25"/>
                  </a:cubicBezTo>
                  <a:cubicBezTo>
                    <a:pt x="120" y="31"/>
                    <a:pt x="122" y="38"/>
                    <a:pt x="122" y="48"/>
                  </a:cubicBezTo>
                  <a:cubicBezTo>
                    <a:pt x="122" y="75"/>
                    <a:pt x="122" y="75"/>
                    <a:pt x="122" y="75"/>
                  </a:cubicBezTo>
                  <a:cubicBezTo>
                    <a:pt x="122" y="79"/>
                    <a:pt x="121" y="83"/>
                    <a:pt x="120" y="86"/>
                  </a:cubicBezTo>
                  <a:cubicBezTo>
                    <a:pt x="119" y="90"/>
                    <a:pt x="118" y="94"/>
                    <a:pt x="116" y="97"/>
                  </a:cubicBezTo>
                  <a:cubicBezTo>
                    <a:pt x="114" y="100"/>
                    <a:pt x="111" y="103"/>
                    <a:pt x="108" y="105"/>
                  </a:cubicBezTo>
                  <a:cubicBezTo>
                    <a:pt x="104" y="108"/>
                    <a:pt x="100" y="109"/>
                    <a:pt x="94" y="110"/>
                  </a:cubicBezTo>
                  <a:cubicBezTo>
                    <a:pt x="94" y="111"/>
                    <a:pt x="94" y="111"/>
                    <a:pt x="94" y="111"/>
                  </a:cubicBezTo>
                  <a:cubicBezTo>
                    <a:pt x="104" y="113"/>
                    <a:pt x="111" y="117"/>
                    <a:pt x="116" y="124"/>
                  </a:cubicBezTo>
                  <a:cubicBezTo>
                    <a:pt x="121" y="131"/>
                    <a:pt x="123" y="142"/>
                    <a:pt x="123" y="157"/>
                  </a:cubicBezTo>
                  <a:cubicBezTo>
                    <a:pt x="123" y="207"/>
                    <a:pt x="123" y="207"/>
                    <a:pt x="123" y="207"/>
                  </a:cubicBezTo>
                  <a:cubicBezTo>
                    <a:pt x="123" y="216"/>
                    <a:pt x="123" y="222"/>
                    <a:pt x="123" y="225"/>
                  </a:cubicBezTo>
                  <a:cubicBezTo>
                    <a:pt x="123" y="229"/>
                    <a:pt x="124" y="231"/>
                    <a:pt x="126" y="233"/>
                  </a:cubicBezTo>
                  <a:cubicBezTo>
                    <a:pt x="78" y="233"/>
                    <a:pt x="78" y="233"/>
                    <a:pt x="78" y="233"/>
                  </a:cubicBezTo>
                  <a:cubicBezTo>
                    <a:pt x="76" y="229"/>
                    <a:pt x="75" y="226"/>
                    <a:pt x="75" y="223"/>
                  </a:cubicBezTo>
                  <a:cubicBezTo>
                    <a:pt x="75" y="144"/>
                    <a:pt x="75" y="144"/>
                    <a:pt x="75" y="144"/>
                  </a:cubicBezTo>
                  <a:cubicBezTo>
                    <a:pt x="75" y="136"/>
                    <a:pt x="70" y="132"/>
                    <a:pt x="60" y="132"/>
                  </a:cubicBezTo>
                  <a:cubicBezTo>
                    <a:pt x="48" y="132"/>
                    <a:pt x="48" y="132"/>
                    <a:pt x="48" y="132"/>
                  </a:cubicBezTo>
                  <a:cubicBezTo>
                    <a:pt x="48" y="233"/>
                    <a:pt x="48" y="233"/>
                    <a:pt x="48" y="233"/>
                  </a:cubicBezTo>
                  <a:lnTo>
                    <a:pt x="0" y="233"/>
                  </a:lnTo>
                  <a:close/>
                  <a:moveTo>
                    <a:pt x="48" y="90"/>
                  </a:moveTo>
                  <a:cubicBezTo>
                    <a:pt x="60" y="90"/>
                    <a:pt x="60" y="90"/>
                    <a:pt x="60" y="90"/>
                  </a:cubicBezTo>
                  <a:cubicBezTo>
                    <a:pt x="65" y="90"/>
                    <a:pt x="69" y="89"/>
                    <a:pt x="71" y="86"/>
                  </a:cubicBezTo>
                  <a:cubicBezTo>
                    <a:pt x="73" y="83"/>
                    <a:pt x="74" y="77"/>
                    <a:pt x="74" y="66"/>
                  </a:cubicBezTo>
                  <a:cubicBezTo>
                    <a:pt x="74" y="57"/>
                    <a:pt x="73" y="50"/>
                    <a:pt x="71" y="47"/>
                  </a:cubicBezTo>
                  <a:cubicBezTo>
                    <a:pt x="69" y="44"/>
                    <a:pt x="66" y="43"/>
                    <a:pt x="60" y="43"/>
                  </a:cubicBezTo>
                  <a:cubicBezTo>
                    <a:pt x="48" y="43"/>
                    <a:pt x="48" y="43"/>
                    <a:pt x="48" y="43"/>
                  </a:cubicBezTo>
                  <a:lnTo>
                    <a:pt x="48" y="9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p:nvSpPr>
          <p:spPr bwMode="auto">
            <a:xfrm>
              <a:off x="4016446" y="1247403"/>
              <a:ext cx="80205" cy="190589"/>
            </a:xfrm>
            <a:custGeom>
              <a:avLst/>
              <a:gdLst>
                <a:gd name="T0" fmla="*/ 0 w 194"/>
                <a:gd name="T1" fmla="*/ 0 h 461"/>
                <a:gd name="T2" fmla="*/ 194 w 194"/>
                <a:gd name="T3" fmla="*/ 0 h 461"/>
                <a:gd name="T4" fmla="*/ 194 w 194"/>
                <a:gd name="T5" fmla="*/ 85 h 461"/>
                <a:gd name="T6" fmla="*/ 95 w 194"/>
                <a:gd name="T7" fmla="*/ 85 h 461"/>
                <a:gd name="T8" fmla="*/ 95 w 194"/>
                <a:gd name="T9" fmla="*/ 178 h 461"/>
                <a:gd name="T10" fmla="*/ 188 w 194"/>
                <a:gd name="T11" fmla="*/ 178 h 461"/>
                <a:gd name="T12" fmla="*/ 188 w 194"/>
                <a:gd name="T13" fmla="*/ 261 h 461"/>
                <a:gd name="T14" fmla="*/ 95 w 194"/>
                <a:gd name="T15" fmla="*/ 261 h 461"/>
                <a:gd name="T16" fmla="*/ 95 w 194"/>
                <a:gd name="T17" fmla="*/ 376 h 461"/>
                <a:gd name="T18" fmla="*/ 194 w 194"/>
                <a:gd name="T19" fmla="*/ 376 h 461"/>
                <a:gd name="T20" fmla="*/ 194 w 194"/>
                <a:gd name="T21" fmla="*/ 461 h 461"/>
                <a:gd name="T22" fmla="*/ 0 w 194"/>
                <a:gd name="T23" fmla="*/ 461 h 461"/>
                <a:gd name="T24" fmla="*/ 0 w 194"/>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461">
                  <a:moveTo>
                    <a:pt x="0" y="0"/>
                  </a:moveTo>
                  <a:lnTo>
                    <a:pt x="194" y="0"/>
                  </a:lnTo>
                  <a:lnTo>
                    <a:pt x="194" y="85"/>
                  </a:lnTo>
                  <a:lnTo>
                    <a:pt x="95" y="85"/>
                  </a:lnTo>
                  <a:lnTo>
                    <a:pt x="95" y="178"/>
                  </a:lnTo>
                  <a:lnTo>
                    <a:pt x="188" y="178"/>
                  </a:lnTo>
                  <a:lnTo>
                    <a:pt x="188" y="261"/>
                  </a:lnTo>
                  <a:lnTo>
                    <a:pt x="95" y="261"/>
                  </a:lnTo>
                  <a:lnTo>
                    <a:pt x="95" y="376"/>
                  </a:lnTo>
                  <a:lnTo>
                    <a:pt x="194" y="376"/>
                  </a:lnTo>
                  <a:lnTo>
                    <a:pt x="194" y="461"/>
                  </a:lnTo>
                  <a:lnTo>
                    <a:pt x="0" y="461"/>
                  </a:lnTo>
                  <a:lnTo>
                    <a:pt x="0" y="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p:cNvSpPr>
            <p:nvPr/>
          </p:nvSpPr>
          <p:spPr bwMode="auto">
            <a:xfrm>
              <a:off x="4114428" y="1247403"/>
              <a:ext cx="80205" cy="190589"/>
            </a:xfrm>
            <a:custGeom>
              <a:avLst/>
              <a:gdLst>
                <a:gd name="T0" fmla="*/ 0 w 194"/>
                <a:gd name="T1" fmla="*/ 0 h 461"/>
                <a:gd name="T2" fmla="*/ 194 w 194"/>
                <a:gd name="T3" fmla="*/ 0 h 461"/>
                <a:gd name="T4" fmla="*/ 194 w 194"/>
                <a:gd name="T5" fmla="*/ 85 h 461"/>
                <a:gd name="T6" fmla="*/ 95 w 194"/>
                <a:gd name="T7" fmla="*/ 85 h 461"/>
                <a:gd name="T8" fmla="*/ 95 w 194"/>
                <a:gd name="T9" fmla="*/ 178 h 461"/>
                <a:gd name="T10" fmla="*/ 190 w 194"/>
                <a:gd name="T11" fmla="*/ 178 h 461"/>
                <a:gd name="T12" fmla="*/ 190 w 194"/>
                <a:gd name="T13" fmla="*/ 261 h 461"/>
                <a:gd name="T14" fmla="*/ 95 w 194"/>
                <a:gd name="T15" fmla="*/ 261 h 461"/>
                <a:gd name="T16" fmla="*/ 95 w 194"/>
                <a:gd name="T17" fmla="*/ 376 h 461"/>
                <a:gd name="T18" fmla="*/ 194 w 194"/>
                <a:gd name="T19" fmla="*/ 376 h 461"/>
                <a:gd name="T20" fmla="*/ 194 w 194"/>
                <a:gd name="T21" fmla="*/ 461 h 461"/>
                <a:gd name="T22" fmla="*/ 0 w 194"/>
                <a:gd name="T23" fmla="*/ 461 h 461"/>
                <a:gd name="T24" fmla="*/ 0 w 194"/>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461">
                  <a:moveTo>
                    <a:pt x="0" y="0"/>
                  </a:moveTo>
                  <a:lnTo>
                    <a:pt x="194" y="0"/>
                  </a:lnTo>
                  <a:lnTo>
                    <a:pt x="194" y="85"/>
                  </a:lnTo>
                  <a:lnTo>
                    <a:pt x="95" y="85"/>
                  </a:lnTo>
                  <a:lnTo>
                    <a:pt x="95" y="178"/>
                  </a:lnTo>
                  <a:lnTo>
                    <a:pt x="190" y="178"/>
                  </a:lnTo>
                  <a:lnTo>
                    <a:pt x="190" y="261"/>
                  </a:lnTo>
                  <a:lnTo>
                    <a:pt x="95" y="261"/>
                  </a:lnTo>
                  <a:lnTo>
                    <a:pt x="95" y="376"/>
                  </a:lnTo>
                  <a:lnTo>
                    <a:pt x="194" y="376"/>
                  </a:lnTo>
                  <a:lnTo>
                    <a:pt x="194" y="461"/>
                  </a:lnTo>
                  <a:lnTo>
                    <a:pt x="0" y="461"/>
                  </a:lnTo>
                  <a:lnTo>
                    <a:pt x="0" y="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p:nvSpPr>
          <p:spPr bwMode="auto">
            <a:xfrm>
              <a:off x="4213237" y="1247403"/>
              <a:ext cx="119480" cy="190589"/>
            </a:xfrm>
            <a:custGeom>
              <a:avLst/>
              <a:gdLst>
                <a:gd name="T0" fmla="*/ 200 w 289"/>
                <a:gd name="T1" fmla="*/ 0 h 461"/>
                <a:gd name="T2" fmla="*/ 289 w 289"/>
                <a:gd name="T3" fmla="*/ 0 h 461"/>
                <a:gd name="T4" fmla="*/ 289 w 289"/>
                <a:gd name="T5" fmla="*/ 461 h 461"/>
                <a:gd name="T6" fmla="*/ 172 w 289"/>
                <a:gd name="T7" fmla="*/ 461 h 461"/>
                <a:gd name="T8" fmla="*/ 91 w 289"/>
                <a:gd name="T9" fmla="*/ 139 h 461"/>
                <a:gd name="T10" fmla="*/ 89 w 289"/>
                <a:gd name="T11" fmla="*/ 139 h 461"/>
                <a:gd name="T12" fmla="*/ 89 w 289"/>
                <a:gd name="T13" fmla="*/ 461 h 461"/>
                <a:gd name="T14" fmla="*/ 0 w 289"/>
                <a:gd name="T15" fmla="*/ 461 h 461"/>
                <a:gd name="T16" fmla="*/ 0 w 289"/>
                <a:gd name="T17" fmla="*/ 0 h 461"/>
                <a:gd name="T18" fmla="*/ 119 w 289"/>
                <a:gd name="T19" fmla="*/ 0 h 461"/>
                <a:gd name="T20" fmla="*/ 200 w 289"/>
                <a:gd name="T21" fmla="*/ 325 h 461"/>
                <a:gd name="T22" fmla="*/ 200 w 289"/>
                <a:gd name="T23" fmla="*/ 325 h 461"/>
                <a:gd name="T24" fmla="*/ 200 w 289"/>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461">
                  <a:moveTo>
                    <a:pt x="200" y="0"/>
                  </a:moveTo>
                  <a:lnTo>
                    <a:pt x="289" y="0"/>
                  </a:lnTo>
                  <a:lnTo>
                    <a:pt x="289" y="461"/>
                  </a:lnTo>
                  <a:lnTo>
                    <a:pt x="172" y="461"/>
                  </a:lnTo>
                  <a:lnTo>
                    <a:pt x="91" y="139"/>
                  </a:lnTo>
                  <a:lnTo>
                    <a:pt x="89" y="139"/>
                  </a:lnTo>
                  <a:lnTo>
                    <a:pt x="89" y="461"/>
                  </a:lnTo>
                  <a:lnTo>
                    <a:pt x="0" y="461"/>
                  </a:lnTo>
                  <a:lnTo>
                    <a:pt x="0" y="0"/>
                  </a:lnTo>
                  <a:lnTo>
                    <a:pt x="119" y="0"/>
                  </a:lnTo>
                  <a:lnTo>
                    <a:pt x="200" y="325"/>
                  </a:lnTo>
                  <a:lnTo>
                    <a:pt x="200" y="325"/>
                  </a:lnTo>
                  <a:lnTo>
                    <a:pt x="200" y="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p:cNvSpPr>
            <p:nvPr/>
          </p:nvSpPr>
          <p:spPr bwMode="auto">
            <a:xfrm>
              <a:off x="4356282" y="1247403"/>
              <a:ext cx="80205" cy="190589"/>
            </a:xfrm>
            <a:custGeom>
              <a:avLst/>
              <a:gdLst>
                <a:gd name="T0" fmla="*/ 0 w 194"/>
                <a:gd name="T1" fmla="*/ 0 h 461"/>
                <a:gd name="T2" fmla="*/ 194 w 194"/>
                <a:gd name="T3" fmla="*/ 0 h 461"/>
                <a:gd name="T4" fmla="*/ 194 w 194"/>
                <a:gd name="T5" fmla="*/ 85 h 461"/>
                <a:gd name="T6" fmla="*/ 93 w 194"/>
                <a:gd name="T7" fmla="*/ 85 h 461"/>
                <a:gd name="T8" fmla="*/ 93 w 194"/>
                <a:gd name="T9" fmla="*/ 178 h 461"/>
                <a:gd name="T10" fmla="*/ 188 w 194"/>
                <a:gd name="T11" fmla="*/ 178 h 461"/>
                <a:gd name="T12" fmla="*/ 188 w 194"/>
                <a:gd name="T13" fmla="*/ 261 h 461"/>
                <a:gd name="T14" fmla="*/ 93 w 194"/>
                <a:gd name="T15" fmla="*/ 261 h 461"/>
                <a:gd name="T16" fmla="*/ 93 w 194"/>
                <a:gd name="T17" fmla="*/ 461 h 461"/>
                <a:gd name="T18" fmla="*/ 0 w 194"/>
                <a:gd name="T19" fmla="*/ 461 h 461"/>
                <a:gd name="T20" fmla="*/ 0 w 194"/>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461">
                  <a:moveTo>
                    <a:pt x="0" y="0"/>
                  </a:moveTo>
                  <a:lnTo>
                    <a:pt x="194" y="0"/>
                  </a:lnTo>
                  <a:lnTo>
                    <a:pt x="194" y="85"/>
                  </a:lnTo>
                  <a:lnTo>
                    <a:pt x="93" y="85"/>
                  </a:lnTo>
                  <a:lnTo>
                    <a:pt x="93" y="178"/>
                  </a:lnTo>
                  <a:lnTo>
                    <a:pt x="188" y="178"/>
                  </a:lnTo>
                  <a:lnTo>
                    <a:pt x="188" y="261"/>
                  </a:lnTo>
                  <a:lnTo>
                    <a:pt x="93" y="261"/>
                  </a:lnTo>
                  <a:lnTo>
                    <a:pt x="93" y="461"/>
                  </a:lnTo>
                  <a:lnTo>
                    <a:pt x="0" y="461"/>
                  </a:lnTo>
                  <a:lnTo>
                    <a:pt x="0" y="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6"/>
            <p:cNvSpPr>
              <a:spLocks noChangeArrowheads="1"/>
            </p:cNvSpPr>
            <p:nvPr/>
          </p:nvSpPr>
          <p:spPr bwMode="auto">
            <a:xfrm>
              <a:off x="4456331" y="1247403"/>
              <a:ext cx="38035" cy="190589"/>
            </a:xfrm>
            <a:prstGeom prst="rect">
              <a:avLst/>
            </a:prstGeom>
            <a:solidFill>
              <a:srgbClr val="139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p:cNvSpPr>
            <p:nvPr/>
          </p:nvSpPr>
          <p:spPr bwMode="auto">
            <a:xfrm>
              <a:off x="4519172" y="1247403"/>
              <a:ext cx="79378" cy="190589"/>
            </a:xfrm>
            <a:custGeom>
              <a:avLst/>
              <a:gdLst>
                <a:gd name="T0" fmla="*/ 0 w 192"/>
                <a:gd name="T1" fmla="*/ 0 h 461"/>
                <a:gd name="T2" fmla="*/ 192 w 192"/>
                <a:gd name="T3" fmla="*/ 0 h 461"/>
                <a:gd name="T4" fmla="*/ 192 w 192"/>
                <a:gd name="T5" fmla="*/ 85 h 461"/>
                <a:gd name="T6" fmla="*/ 93 w 192"/>
                <a:gd name="T7" fmla="*/ 85 h 461"/>
                <a:gd name="T8" fmla="*/ 93 w 192"/>
                <a:gd name="T9" fmla="*/ 178 h 461"/>
                <a:gd name="T10" fmla="*/ 188 w 192"/>
                <a:gd name="T11" fmla="*/ 178 h 461"/>
                <a:gd name="T12" fmla="*/ 188 w 192"/>
                <a:gd name="T13" fmla="*/ 261 h 461"/>
                <a:gd name="T14" fmla="*/ 93 w 192"/>
                <a:gd name="T15" fmla="*/ 261 h 461"/>
                <a:gd name="T16" fmla="*/ 93 w 192"/>
                <a:gd name="T17" fmla="*/ 376 h 461"/>
                <a:gd name="T18" fmla="*/ 192 w 192"/>
                <a:gd name="T19" fmla="*/ 376 h 461"/>
                <a:gd name="T20" fmla="*/ 192 w 192"/>
                <a:gd name="T21" fmla="*/ 461 h 461"/>
                <a:gd name="T22" fmla="*/ 0 w 192"/>
                <a:gd name="T23" fmla="*/ 461 h 461"/>
                <a:gd name="T24" fmla="*/ 0 w 192"/>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461">
                  <a:moveTo>
                    <a:pt x="0" y="0"/>
                  </a:moveTo>
                  <a:lnTo>
                    <a:pt x="192" y="0"/>
                  </a:lnTo>
                  <a:lnTo>
                    <a:pt x="192" y="85"/>
                  </a:lnTo>
                  <a:lnTo>
                    <a:pt x="93" y="85"/>
                  </a:lnTo>
                  <a:lnTo>
                    <a:pt x="93" y="178"/>
                  </a:lnTo>
                  <a:lnTo>
                    <a:pt x="188" y="178"/>
                  </a:lnTo>
                  <a:lnTo>
                    <a:pt x="188" y="261"/>
                  </a:lnTo>
                  <a:lnTo>
                    <a:pt x="93" y="261"/>
                  </a:lnTo>
                  <a:lnTo>
                    <a:pt x="93" y="376"/>
                  </a:lnTo>
                  <a:lnTo>
                    <a:pt x="192" y="376"/>
                  </a:lnTo>
                  <a:lnTo>
                    <a:pt x="192" y="461"/>
                  </a:lnTo>
                  <a:lnTo>
                    <a:pt x="0" y="461"/>
                  </a:lnTo>
                  <a:lnTo>
                    <a:pt x="0" y="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p:cNvSpPr>
            <p:nvPr/>
          </p:nvSpPr>
          <p:spPr bwMode="auto">
            <a:xfrm>
              <a:off x="4617154" y="1247403"/>
              <a:ext cx="80205" cy="190589"/>
            </a:xfrm>
            <a:custGeom>
              <a:avLst/>
              <a:gdLst>
                <a:gd name="T0" fmla="*/ 0 w 194"/>
                <a:gd name="T1" fmla="*/ 461 h 461"/>
                <a:gd name="T2" fmla="*/ 0 w 194"/>
                <a:gd name="T3" fmla="*/ 0 h 461"/>
                <a:gd name="T4" fmla="*/ 95 w 194"/>
                <a:gd name="T5" fmla="*/ 0 h 461"/>
                <a:gd name="T6" fmla="*/ 95 w 194"/>
                <a:gd name="T7" fmla="*/ 376 h 461"/>
                <a:gd name="T8" fmla="*/ 194 w 194"/>
                <a:gd name="T9" fmla="*/ 376 h 461"/>
                <a:gd name="T10" fmla="*/ 194 w 194"/>
                <a:gd name="T11" fmla="*/ 461 h 461"/>
                <a:gd name="T12" fmla="*/ 0 w 194"/>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194" h="461">
                  <a:moveTo>
                    <a:pt x="0" y="461"/>
                  </a:moveTo>
                  <a:lnTo>
                    <a:pt x="0" y="0"/>
                  </a:lnTo>
                  <a:lnTo>
                    <a:pt x="95" y="0"/>
                  </a:lnTo>
                  <a:lnTo>
                    <a:pt x="95" y="376"/>
                  </a:lnTo>
                  <a:lnTo>
                    <a:pt x="194" y="376"/>
                  </a:lnTo>
                  <a:lnTo>
                    <a:pt x="194" y="461"/>
                  </a:lnTo>
                  <a:lnTo>
                    <a:pt x="0" y="461"/>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p:nvSpPr>
          <p:spPr bwMode="auto">
            <a:xfrm>
              <a:off x="4711002" y="1247403"/>
              <a:ext cx="98395" cy="190589"/>
            </a:xfrm>
            <a:custGeom>
              <a:avLst/>
              <a:gdLst>
                <a:gd name="T0" fmla="*/ 0 w 120"/>
                <a:gd name="T1" fmla="*/ 0 h 233"/>
                <a:gd name="T2" fmla="*/ 58 w 120"/>
                <a:gd name="T3" fmla="*/ 0 h 233"/>
                <a:gd name="T4" fmla="*/ 86 w 120"/>
                <a:gd name="T5" fmla="*/ 3 h 233"/>
                <a:gd name="T6" fmla="*/ 105 w 120"/>
                <a:gd name="T7" fmla="*/ 11 h 233"/>
                <a:gd name="T8" fmla="*/ 116 w 120"/>
                <a:gd name="T9" fmla="*/ 28 h 233"/>
                <a:gd name="T10" fmla="*/ 120 w 120"/>
                <a:gd name="T11" fmla="*/ 55 h 233"/>
                <a:gd name="T12" fmla="*/ 120 w 120"/>
                <a:gd name="T13" fmla="*/ 178 h 233"/>
                <a:gd name="T14" fmla="*/ 116 w 120"/>
                <a:gd name="T15" fmla="*/ 205 h 233"/>
                <a:gd name="T16" fmla="*/ 105 w 120"/>
                <a:gd name="T17" fmla="*/ 222 h 233"/>
                <a:gd name="T18" fmla="*/ 86 w 120"/>
                <a:gd name="T19" fmla="*/ 230 h 233"/>
                <a:gd name="T20" fmla="*/ 58 w 120"/>
                <a:gd name="T21" fmla="*/ 233 h 233"/>
                <a:gd name="T22" fmla="*/ 0 w 120"/>
                <a:gd name="T23" fmla="*/ 233 h 233"/>
                <a:gd name="T24" fmla="*/ 0 w 120"/>
                <a:gd name="T25" fmla="*/ 0 h 233"/>
                <a:gd name="T26" fmla="*/ 47 w 120"/>
                <a:gd name="T27" fmla="*/ 190 h 233"/>
                <a:gd name="T28" fmla="*/ 58 w 120"/>
                <a:gd name="T29" fmla="*/ 190 h 233"/>
                <a:gd name="T30" fmla="*/ 69 w 120"/>
                <a:gd name="T31" fmla="*/ 186 h 233"/>
                <a:gd name="T32" fmla="*/ 72 w 120"/>
                <a:gd name="T33" fmla="*/ 170 h 233"/>
                <a:gd name="T34" fmla="*/ 72 w 120"/>
                <a:gd name="T35" fmla="*/ 63 h 233"/>
                <a:gd name="T36" fmla="*/ 69 w 120"/>
                <a:gd name="T37" fmla="*/ 47 h 233"/>
                <a:gd name="T38" fmla="*/ 58 w 120"/>
                <a:gd name="T39" fmla="*/ 43 h 233"/>
                <a:gd name="T40" fmla="*/ 47 w 120"/>
                <a:gd name="T41" fmla="*/ 43 h 233"/>
                <a:gd name="T42" fmla="*/ 47 w 120"/>
                <a:gd name="T43" fmla="*/ 19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233">
                  <a:moveTo>
                    <a:pt x="0" y="0"/>
                  </a:moveTo>
                  <a:cubicBezTo>
                    <a:pt x="58" y="0"/>
                    <a:pt x="58" y="0"/>
                    <a:pt x="58" y="0"/>
                  </a:cubicBezTo>
                  <a:cubicBezTo>
                    <a:pt x="69" y="0"/>
                    <a:pt x="78" y="1"/>
                    <a:pt x="86" y="3"/>
                  </a:cubicBezTo>
                  <a:cubicBezTo>
                    <a:pt x="93" y="4"/>
                    <a:pt x="100" y="7"/>
                    <a:pt x="105" y="11"/>
                  </a:cubicBezTo>
                  <a:cubicBezTo>
                    <a:pt x="110" y="15"/>
                    <a:pt x="113" y="21"/>
                    <a:pt x="116" y="28"/>
                  </a:cubicBezTo>
                  <a:cubicBezTo>
                    <a:pt x="118" y="35"/>
                    <a:pt x="120" y="44"/>
                    <a:pt x="120" y="55"/>
                  </a:cubicBezTo>
                  <a:cubicBezTo>
                    <a:pt x="120" y="178"/>
                    <a:pt x="120" y="178"/>
                    <a:pt x="120" y="178"/>
                  </a:cubicBezTo>
                  <a:cubicBezTo>
                    <a:pt x="120" y="189"/>
                    <a:pt x="118" y="198"/>
                    <a:pt x="116" y="205"/>
                  </a:cubicBezTo>
                  <a:cubicBezTo>
                    <a:pt x="113" y="212"/>
                    <a:pt x="110" y="217"/>
                    <a:pt x="105" y="222"/>
                  </a:cubicBezTo>
                  <a:cubicBezTo>
                    <a:pt x="100" y="226"/>
                    <a:pt x="93" y="229"/>
                    <a:pt x="86" y="230"/>
                  </a:cubicBezTo>
                  <a:cubicBezTo>
                    <a:pt x="78" y="232"/>
                    <a:pt x="69" y="233"/>
                    <a:pt x="58" y="233"/>
                  </a:cubicBezTo>
                  <a:cubicBezTo>
                    <a:pt x="0" y="233"/>
                    <a:pt x="0" y="233"/>
                    <a:pt x="0" y="233"/>
                  </a:cubicBezTo>
                  <a:lnTo>
                    <a:pt x="0" y="0"/>
                  </a:lnTo>
                  <a:close/>
                  <a:moveTo>
                    <a:pt x="47" y="190"/>
                  </a:moveTo>
                  <a:cubicBezTo>
                    <a:pt x="58" y="190"/>
                    <a:pt x="58" y="190"/>
                    <a:pt x="58" y="190"/>
                  </a:cubicBezTo>
                  <a:cubicBezTo>
                    <a:pt x="63" y="190"/>
                    <a:pt x="67" y="189"/>
                    <a:pt x="69" y="186"/>
                  </a:cubicBezTo>
                  <a:cubicBezTo>
                    <a:pt x="71" y="183"/>
                    <a:pt x="72" y="178"/>
                    <a:pt x="72" y="170"/>
                  </a:cubicBezTo>
                  <a:cubicBezTo>
                    <a:pt x="72" y="63"/>
                    <a:pt x="72" y="63"/>
                    <a:pt x="72" y="63"/>
                  </a:cubicBezTo>
                  <a:cubicBezTo>
                    <a:pt x="72" y="55"/>
                    <a:pt x="71" y="50"/>
                    <a:pt x="69" y="47"/>
                  </a:cubicBezTo>
                  <a:cubicBezTo>
                    <a:pt x="67" y="44"/>
                    <a:pt x="63" y="43"/>
                    <a:pt x="58" y="43"/>
                  </a:cubicBezTo>
                  <a:cubicBezTo>
                    <a:pt x="47" y="43"/>
                    <a:pt x="47" y="43"/>
                    <a:pt x="47" y="43"/>
                  </a:cubicBezTo>
                  <a:lnTo>
                    <a:pt x="47" y="190"/>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p:nvSpPr>
          <p:spPr bwMode="auto">
            <a:xfrm>
              <a:off x="4828828" y="1247403"/>
              <a:ext cx="80205" cy="190589"/>
            </a:xfrm>
            <a:custGeom>
              <a:avLst/>
              <a:gdLst>
                <a:gd name="T0" fmla="*/ 0 w 194"/>
                <a:gd name="T1" fmla="*/ 0 h 461"/>
                <a:gd name="T2" fmla="*/ 194 w 194"/>
                <a:gd name="T3" fmla="*/ 0 h 461"/>
                <a:gd name="T4" fmla="*/ 194 w 194"/>
                <a:gd name="T5" fmla="*/ 85 h 461"/>
                <a:gd name="T6" fmla="*/ 95 w 194"/>
                <a:gd name="T7" fmla="*/ 85 h 461"/>
                <a:gd name="T8" fmla="*/ 95 w 194"/>
                <a:gd name="T9" fmla="*/ 178 h 461"/>
                <a:gd name="T10" fmla="*/ 190 w 194"/>
                <a:gd name="T11" fmla="*/ 178 h 461"/>
                <a:gd name="T12" fmla="*/ 190 w 194"/>
                <a:gd name="T13" fmla="*/ 261 h 461"/>
                <a:gd name="T14" fmla="*/ 95 w 194"/>
                <a:gd name="T15" fmla="*/ 261 h 461"/>
                <a:gd name="T16" fmla="*/ 95 w 194"/>
                <a:gd name="T17" fmla="*/ 461 h 461"/>
                <a:gd name="T18" fmla="*/ 0 w 194"/>
                <a:gd name="T19" fmla="*/ 461 h 461"/>
                <a:gd name="T20" fmla="*/ 0 w 194"/>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461">
                  <a:moveTo>
                    <a:pt x="0" y="0"/>
                  </a:moveTo>
                  <a:lnTo>
                    <a:pt x="194" y="0"/>
                  </a:lnTo>
                  <a:lnTo>
                    <a:pt x="194" y="85"/>
                  </a:lnTo>
                  <a:lnTo>
                    <a:pt x="95" y="85"/>
                  </a:lnTo>
                  <a:lnTo>
                    <a:pt x="95" y="178"/>
                  </a:lnTo>
                  <a:lnTo>
                    <a:pt x="190" y="178"/>
                  </a:lnTo>
                  <a:lnTo>
                    <a:pt x="190" y="261"/>
                  </a:lnTo>
                  <a:lnTo>
                    <a:pt x="95" y="261"/>
                  </a:lnTo>
                  <a:lnTo>
                    <a:pt x="95" y="461"/>
                  </a:lnTo>
                  <a:lnTo>
                    <a:pt x="0" y="461"/>
                  </a:lnTo>
                  <a:lnTo>
                    <a:pt x="0" y="0"/>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21"/>
            <p:cNvSpPr>
              <a:spLocks noChangeArrowheads="1"/>
            </p:cNvSpPr>
            <p:nvPr/>
          </p:nvSpPr>
          <p:spPr bwMode="auto">
            <a:xfrm>
              <a:off x="4928464" y="1247403"/>
              <a:ext cx="39275" cy="190589"/>
            </a:xfrm>
            <a:prstGeom prst="rect">
              <a:avLst/>
            </a:prstGeom>
            <a:solidFill>
              <a:srgbClr val="7778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p:cNvSpPr>
            <p:nvPr/>
          </p:nvSpPr>
          <p:spPr bwMode="auto">
            <a:xfrm>
              <a:off x="4980969" y="1247403"/>
              <a:ext cx="96328" cy="190589"/>
            </a:xfrm>
            <a:custGeom>
              <a:avLst/>
              <a:gdLst>
                <a:gd name="T0" fmla="*/ 71 w 233"/>
                <a:gd name="T1" fmla="*/ 85 h 461"/>
                <a:gd name="T2" fmla="*/ 0 w 233"/>
                <a:gd name="T3" fmla="*/ 85 h 461"/>
                <a:gd name="T4" fmla="*/ 0 w 233"/>
                <a:gd name="T5" fmla="*/ 0 h 461"/>
                <a:gd name="T6" fmla="*/ 233 w 233"/>
                <a:gd name="T7" fmla="*/ 0 h 461"/>
                <a:gd name="T8" fmla="*/ 233 w 233"/>
                <a:gd name="T9" fmla="*/ 85 h 461"/>
                <a:gd name="T10" fmla="*/ 164 w 233"/>
                <a:gd name="T11" fmla="*/ 85 h 461"/>
                <a:gd name="T12" fmla="*/ 164 w 233"/>
                <a:gd name="T13" fmla="*/ 461 h 461"/>
                <a:gd name="T14" fmla="*/ 71 w 233"/>
                <a:gd name="T15" fmla="*/ 461 h 461"/>
                <a:gd name="T16" fmla="*/ 71 w 233"/>
                <a:gd name="T17" fmla="*/ 8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461">
                  <a:moveTo>
                    <a:pt x="71" y="85"/>
                  </a:moveTo>
                  <a:lnTo>
                    <a:pt x="0" y="85"/>
                  </a:lnTo>
                  <a:lnTo>
                    <a:pt x="0" y="0"/>
                  </a:lnTo>
                  <a:lnTo>
                    <a:pt x="233" y="0"/>
                  </a:lnTo>
                  <a:lnTo>
                    <a:pt x="233" y="85"/>
                  </a:lnTo>
                  <a:lnTo>
                    <a:pt x="164" y="85"/>
                  </a:lnTo>
                  <a:lnTo>
                    <a:pt x="164" y="461"/>
                  </a:lnTo>
                  <a:lnTo>
                    <a:pt x="71" y="461"/>
                  </a:lnTo>
                  <a:lnTo>
                    <a:pt x="71" y="85"/>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p:nvSpPr>
          <p:spPr bwMode="auto">
            <a:xfrm>
              <a:off x="5090527" y="1247403"/>
              <a:ext cx="119067" cy="190589"/>
            </a:xfrm>
            <a:custGeom>
              <a:avLst/>
              <a:gdLst>
                <a:gd name="T0" fmla="*/ 199 w 288"/>
                <a:gd name="T1" fmla="*/ 0 h 461"/>
                <a:gd name="T2" fmla="*/ 288 w 288"/>
                <a:gd name="T3" fmla="*/ 0 h 461"/>
                <a:gd name="T4" fmla="*/ 288 w 288"/>
                <a:gd name="T5" fmla="*/ 461 h 461"/>
                <a:gd name="T6" fmla="*/ 170 w 288"/>
                <a:gd name="T7" fmla="*/ 461 h 461"/>
                <a:gd name="T8" fmla="*/ 89 w 288"/>
                <a:gd name="T9" fmla="*/ 139 h 461"/>
                <a:gd name="T10" fmla="*/ 89 w 288"/>
                <a:gd name="T11" fmla="*/ 139 h 461"/>
                <a:gd name="T12" fmla="*/ 89 w 288"/>
                <a:gd name="T13" fmla="*/ 461 h 461"/>
                <a:gd name="T14" fmla="*/ 0 w 288"/>
                <a:gd name="T15" fmla="*/ 461 h 461"/>
                <a:gd name="T16" fmla="*/ 0 w 288"/>
                <a:gd name="T17" fmla="*/ 0 h 461"/>
                <a:gd name="T18" fmla="*/ 118 w 288"/>
                <a:gd name="T19" fmla="*/ 0 h 461"/>
                <a:gd name="T20" fmla="*/ 197 w 288"/>
                <a:gd name="T21" fmla="*/ 325 h 461"/>
                <a:gd name="T22" fmla="*/ 199 w 288"/>
                <a:gd name="T23" fmla="*/ 325 h 461"/>
                <a:gd name="T24" fmla="*/ 199 w 288"/>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461">
                  <a:moveTo>
                    <a:pt x="199" y="0"/>
                  </a:moveTo>
                  <a:lnTo>
                    <a:pt x="288" y="0"/>
                  </a:lnTo>
                  <a:lnTo>
                    <a:pt x="288" y="461"/>
                  </a:lnTo>
                  <a:lnTo>
                    <a:pt x="170" y="461"/>
                  </a:lnTo>
                  <a:lnTo>
                    <a:pt x="89" y="139"/>
                  </a:lnTo>
                  <a:lnTo>
                    <a:pt x="89" y="139"/>
                  </a:lnTo>
                  <a:lnTo>
                    <a:pt x="89" y="461"/>
                  </a:lnTo>
                  <a:lnTo>
                    <a:pt x="0" y="461"/>
                  </a:lnTo>
                  <a:lnTo>
                    <a:pt x="0" y="0"/>
                  </a:lnTo>
                  <a:lnTo>
                    <a:pt x="118" y="0"/>
                  </a:lnTo>
                  <a:lnTo>
                    <a:pt x="197" y="325"/>
                  </a:lnTo>
                  <a:lnTo>
                    <a:pt x="199" y="325"/>
                  </a:lnTo>
                  <a:lnTo>
                    <a:pt x="199" y="0"/>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p:cNvSpPr>
            <p:nvPr/>
          </p:nvSpPr>
          <p:spPr bwMode="auto">
            <a:xfrm>
              <a:off x="5233159" y="1247403"/>
              <a:ext cx="79378" cy="190589"/>
            </a:xfrm>
            <a:custGeom>
              <a:avLst/>
              <a:gdLst>
                <a:gd name="T0" fmla="*/ 0 w 192"/>
                <a:gd name="T1" fmla="*/ 0 h 461"/>
                <a:gd name="T2" fmla="*/ 192 w 192"/>
                <a:gd name="T3" fmla="*/ 0 h 461"/>
                <a:gd name="T4" fmla="*/ 192 w 192"/>
                <a:gd name="T5" fmla="*/ 85 h 461"/>
                <a:gd name="T6" fmla="*/ 93 w 192"/>
                <a:gd name="T7" fmla="*/ 85 h 461"/>
                <a:gd name="T8" fmla="*/ 93 w 192"/>
                <a:gd name="T9" fmla="*/ 178 h 461"/>
                <a:gd name="T10" fmla="*/ 188 w 192"/>
                <a:gd name="T11" fmla="*/ 178 h 461"/>
                <a:gd name="T12" fmla="*/ 188 w 192"/>
                <a:gd name="T13" fmla="*/ 261 h 461"/>
                <a:gd name="T14" fmla="*/ 93 w 192"/>
                <a:gd name="T15" fmla="*/ 261 h 461"/>
                <a:gd name="T16" fmla="*/ 93 w 192"/>
                <a:gd name="T17" fmla="*/ 376 h 461"/>
                <a:gd name="T18" fmla="*/ 192 w 192"/>
                <a:gd name="T19" fmla="*/ 376 h 461"/>
                <a:gd name="T20" fmla="*/ 192 w 192"/>
                <a:gd name="T21" fmla="*/ 461 h 461"/>
                <a:gd name="T22" fmla="*/ 0 w 192"/>
                <a:gd name="T23" fmla="*/ 461 h 461"/>
                <a:gd name="T24" fmla="*/ 0 w 192"/>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461">
                  <a:moveTo>
                    <a:pt x="0" y="0"/>
                  </a:moveTo>
                  <a:lnTo>
                    <a:pt x="192" y="0"/>
                  </a:lnTo>
                  <a:lnTo>
                    <a:pt x="192" y="85"/>
                  </a:lnTo>
                  <a:lnTo>
                    <a:pt x="93" y="85"/>
                  </a:lnTo>
                  <a:lnTo>
                    <a:pt x="93" y="178"/>
                  </a:lnTo>
                  <a:lnTo>
                    <a:pt x="188" y="178"/>
                  </a:lnTo>
                  <a:lnTo>
                    <a:pt x="188" y="261"/>
                  </a:lnTo>
                  <a:lnTo>
                    <a:pt x="93" y="261"/>
                  </a:lnTo>
                  <a:lnTo>
                    <a:pt x="93" y="376"/>
                  </a:lnTo>
                  <a:lnTo>
                    <a:pt x="192" y="376"/>
                  </a:lnTo>
                  <a:lnTo>
                    <a:pt x="192" y="461"/>
                  </a:lnTo>
                  <a:lnTo>
                    <a:pt x="0" y="461"/>
                  </a:lnTo>
                  <a:lnTo>
                    <a:pt x="0" y="0"/>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25"/>
            <p:cNvSpPr>
              <a:spLocks/>
            </p:cNvSpPr>
            <p:nvPr/>
          </p:nvSpPr>
          <p:spPr bwMode="auto">
            <a:xfrm>
              <a:off x="5324112" y="1244096"/>
              <a:ext cx="99636" cy="197204"/>
            </a:xfrm>
            <a:custGeom>
              <a:avLst/>
              <a:gdLst>
                <a:gd name="T0" fmla="*/ 75 w 122"/>
                <a:gd name="T1" fmla="*/ 74 h 241"/>
                <a:gd name="T2" fmla="*/ 75 w 122"/>
                <a:gd name="T3" fmla="*/ 61 h 241"/>
                <a:gd name="T4" fmla="*/ 61 w 122"/>
                <a:gd name="T5" fmla="*/ 42 h 241"/>
                <a:gd name="T6" fmla="*/ 51 w 122"/>
                <a:gd name="T7" fmla="*/ 46 h 241"/>
                <a:gd name="T8" fmla="*/ 48 w 122"/>
                <a:gd name="T9" fmla="*/ 61 h 241"/>
                <a:gd name="T10" fmla="*/ 53 w 122"/>
                <a:gd name="T11" fmla="*/ 79 h 241"/>
                <a:gd name="T12" fmla="*/ 67 w 122"/>
                <a:gd name="T13" fmla="*/ 93 h 241"/>
                <a:gd name="T14" fmla="*/ 85 w 122"/>
                <a:gd name="T15" fmla="*/ 106 h 241"/>
                <a:gd name="T16" fmla="*/ 103 w 122"/>
                <a:gd name="T17" fmla="*/ 123 h 241"/>
                <a:gd name="T18" fmla="*/ 117 w 122"/>
                <a:gd name="T19" fmla="*/ 146 h 241"/>
                <a:gd name="T20" fmla="*/ 122 w 122"/>
                <a:gd name="T21" fmla="*/ 178 h 241"/>
                <a:gd name="T22" fmla="*/ 119 w 122"/>
                <a:gd name="T23" fmla="*/ 208 h 241"/>
                <a:gd name="T24" fmla="*/ 109 w 122"/>
                <a:gd name="T25" fmla="*/ 228 h 241"/>
                <a:gd name="T26" fmla="*/ 90 w 122"/>
                <a:gd name="T27" fmla="*/ 238 h 241"/>
                <a:gd name="T28" fmla="*/ 61 w 122"/>
                <a:gd name="T29" fmla="*/ 241 h 241"/>
                <a:gd name="T30" fmla="*/ 33 w 122"/>
                <a:gd name="T31" fmla="*/ 238 h 241"/>
                <a:gd name="T32" fmla="*/ 14 w 122"/>
                <a:gd name="T33" fmla="*/ 229 h 241"/>
                <a:gd name="T34" fmla="*/ 3 w 122"/>
                <a:gd name="T35" fmla="*/ 212 h 241"/>
                <a:gd name="T36" fmla="*/ 0 w 122"/>
                <a:gd name="T37" fmla="*/ 185 h 241"/>
                <a:gd name="T38" fmla="*/ 0 w 122"/>
                <a:gd name="T39" fmla="*/ 163 h 241"/>
                <a:gd name="T40" fmla="*/ 48 w 122"/>
                <a:gd name="T41" fmla="*/ 163 h 241"/>
                <a:gd name="T42" fmla="*/ 48 w 122"/>
                <a:gd name="T43" fmla="*/ 180 h 241"/>
                <a:gd name="T44" fmla="*/ 61 w 122"/>
                <a:gd name="T45" fmla="*/ 199 h 241"/>
                <a:gd name="T46" fmla="*/ 72 w 122"/>
                <a:gd name="T47" fmla="*/ 195 h 241"/>
                <a:gd name="T48" fmla="*/ 75 w 122"/>
                <a:gd name="T49" fmla="*/ 180 h 241"/>
                <a:gd name="T50" fmla="*/ 69 w 122"/>
                <a:gd name="T51" fmla="*/ 159 h 241"/>
                <a:gd name="T52" fmla="*/ 55 w 122"/>
                <a:gd name="T53" fmla="*/ 144 h 241"/>
                <a:gd name="T54" fmla="*/ 37 w 122"/>
                <a:gd name="T55" fmla="*/ 130 h 241"/>
                <a:gd name="T56" fmla="*/ 19 w 122"/>
                <a:gd name="T57" fmla="*/ 114 h 241"/>
                <a:gd name="T58" fmla="*/ 6 w 122"/>
                <a:gd name="T59" fmla="*/ 91 h 241"/>
                <a:gd name="T60" fmla="*/ 0 w 122"/>
                <a:gd name="T61" fmla="*/ 59 h 241"/>
                <a:gd name="T62" fmla="*/ 3 w 122"/>
                <a:gd name="T63" fmla="*/ 32 h 241"/>
                <a:gd name="T64" fmla="*/ 14 w 122"/>
                <a:gd name="T65" fmla="*/ 14 h 241"/>
                <a:gd name="T66" fmla="*/ 32 w 122"/>
                <a:gd name="T67" fmla="*/ 3 h 241"/>
                <a:gd name="T68" fmla="*/ 61 w 122"/>
                <a:gd name="T69" fmla="*/ 0 h 241"/>
                <a:gd name="T70" fmla="*/ 106 w 122"/>
                <a:gd name="T71" fmla="*/ 12 h 241"/>
                <a:gd name="T72" fmla="*/ 121 w 122"/>
                <a:gd name="T73" fmla="*/ 56 h 241"/>
                <a:gd name="T74" fmla="*/ 121 w 122"/>
                <a:gd name="T75" fmla="*/ 74 h 241"/>
                <a:gd name="T76" fmla="*/ 75 w 122"/>
                <a:gd name="T77" fmla="*/ 7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241">
                  <a:moveTo>
                    <a:pt x="75" y="74"/>
                  </a:moveTo>
                  <a:cubicBezTo>
                    <a:pt x="75" y="61"/>
                    <a:pt x="75" y="61"/>
                    <a:pt x="75" y="61"/>
                  </a:cubicBezTo>
                  <a:cubicBezTo>
                    <a:pt x="75" y="48"/>
                    <a:pt x="70" y="42"/>
                    <a:pt x="61" y="42"/>
                  </a:cubicBezTo>
                  <a:cubicBezTo>
                    <a:pt x="56" y="42"/>
                    <a:pt x="53" y="43"/>
                    <a:pt x="51" y="46"/>
                  </a:cubicBezTo>
                  <a:cubicBezTo>
                    <a:pt x="49" y="49"/>
                    <a:pt x="48" y="54"/>
                    <a:pt x="48" y="61"/>
                  </a:cubicBezTo>
                  <a:cubicBezTo>
                    <a:pt x="48" y="68"/>
                    <a:pt x="49" y="74"/>
                    <a:pt x="53" y="79"/>
                  </a:cubicBezTo>
                  <a:cubicBezTo>
                    <a:pt x="57" y="83"/>
                    <a:pt x="61" y="88"/>
                    <a:pt x="67" y="93"/>
                  </a:cubicBezTo>
                  <a:cubicBezTo>
                    <a:pt x="72" y="97"/>
                    <a:pt x="79" y="102"/>
                    <a:pt x="85" y="106"/>
                  </a:cubicBezTo>
                  <a:cubicBezTo>
                    <a:pt x="92" y="111"/>
                    <a:pt x="98" y="116"/>
                    <a:pt x="103" y="123"/>
                  </a:cubicBezTo>
                  <a:cubicBezTo>
                    <a:pt x="109" y="129"/>
                    <a:pt x="113" y="137"/>
                    <a:pt x="117" y="146"/>
                  </a:cubicBezTo>
                  <a:cubicBezTo>
                    <a:pt x="121" y="154"/>
                    <a:pt x="122" y="165"/>
                    <a:pt x="122" y="178"/>
                  </a:cubicBezTo>
                  <a:cubicBezTo>
                    <a:pt x="122" y="190"/>
                    <a:pt x="121" y="200"/>
                    <a:pt x="119" y="208"/>
                  </a:cubicBezTo>
                  <a:cubicBezTo>
                    <a:pt x="117" y="216"/>
                    <a:pt x="114" y="223"/>
                    <a:pt x="109" y="228"/>
                  </a:cubicBezTo>
                  <a:cubicBezTo>
                    <a:pt x="104" y="233"/>
                    <a:pt x="98" y="236"/>
                    <a:pt x="90" y="238"/>
                  </a:cubicBezTo>
                  <a:cubicBezTo>
                    <a:pt x="82" y="240"/>
                    <a:pt x="73" y="241"/>
                    <a:pt x="61" y="241"/>
                  </a:cubicBezTo>
                  <a:cubicBezTo>
                    <a:pt x="50" y="241"/>
                    <a:pt x="41" y="240"/>
                    <a:pt x="33" y="238"/>
                  </a:cubicBezTo>
                  <a:cubicBezTo>
                    <a:pt x="25" y="237"/>
                    <a:pt x="19" y="234"/>
                    <a:pt x="14" y="229"/>
                  </a:cubicBezTo>
                  <a:cubicBezTo>
                    <a:pt x="9" y="225"/>
                    <a:pt x="6" y="219"/>
                    <a:pt x="3" y="212"/>
                  </a:cubicBezTo>
                  <a:cubicBezTo>
                    <a:pt x="1" y="205"/>
                    <a:pt x="0" y="196"/>
                    <a:pt x="0" y="185"/>
                  </a:cubicBezTo>
                  <a:cubicBezTo>
                    <a:pt x="0" y="163"/>
                    <a:pt x="0" y="163"/>
                    <a:pt x="0" y="163"/>
                  </a:cubicBezTo>
                  <a:cubicBezTo>
                    <a:pt x="48" y="163"/>
                    <a:pt x="48" y="163"/>
                    <a:pt x="48" y="163"/>
                  </a:cubicBezTo>
                  <a:cubicBezTo>
                    <a:pt x="48" y="180"/>
                    <a:pt x="48" y="180"/>
                    <a:pt x="48" y="180"/>
                  </a:cubicBezTo>
                  <a:cubicBezTo>
                    <a:pt x="48" y="193"/>
                    <a:pt x="52" y="199"/>
                    <a:pt x="61" y="199"/>
                  </a:cubicBezTo>
                  <a:cubicBezTo>
                    <a:pt x="66" y="199"/>
                    <a:pt x="70" y="197"/>
                    <a:pt x="72" y="195"/>
                  </a:cubicBezTo>
                  <a:cubicBezTo>
                    <a:pt x="74" y="192"/>
                    <a:pt x="75" y="187"/>
                    <a:pt x="75" y="180"/>
                  </a:cubicBezTo>
                  <a:cubicBezTo>
                    <a:pt x="75" y="172"/>
                    <a:pt x="73" y="165"/>
                    <a:pt x="69" y="159"/>
                  </a:cubicBezTo>
                  <a:cubicBezTo>
                    <a:pt x="65" y="154"/>
                    <a:pt x="61" y="149"/>
                    <a:pt x="55" y="144"/>
                  </a:cubicBezTo>
                  <a:cubicBezTo>
                    <a:pt x="50" y="140"/>
                    <a:pt x="44" y="135"/>
                    <a:pt x="37" y="130"/>
                  </a:cubicBezTo>
                  <a:cubicBezTo>
                    <a:pt x="31" y="126"/>
                    <a:pt x="25" y="120"/>
                    <a:pt x="19" y="114"/>
                  </a:cubicBezTo>
                  <a:cubicBezTo>
                    <a:pt x="14" y="108"/>
                    <a:pt x="9" y="100"/>
                    <a:pt x="6" y="91"/>
                  </a:cubicBezTo>
                  <a:cubicBezTo>
                    <a:pt x="2" y="83"/>
                    <a:pt x="0" y="72"/>
                    <a:pt x="0" y="59"/>
                  </a:cubicBezTo>
                  <a:cubicBezTo>
                    <a:pt x="0" y="48"/>
                    <a:pt x="1" y="40"/>
                    <a:pt x="3" y="32"/>
                  </a:cubicBezTo>
                  <a:cubicBezTo>
                    <a:pt x="5" y="25"/>
                    <a:pt x="9" y="18"/>
                    <a:pt x="14" y="14"/>
                  </a:cubicBezTo>
                  <a:cubicBezTo>
                    <a:pt x="18" y="9"/>
                    <a:pt x="25" y="5"/>
                    <a:pt x="32" y="3"/>
                  </a:cubicBezTo>
                  <a:cubicBezTo>
                    <a:pt x="40" y="1"/>
                    <a:pt x="50" y="0"/>
                    <a:pt x="61" y="0"/>
                  </a:cubicBezTo>
                  <a:cubicBezTo>
                    <a:pt x="81" y="0"/>
                    <a:pt x="96" y="4"/>
                    <a:pt x="106" y="12"/>
                  </a:cubicBezTo>
                  <a:cubicBezTo>
                    <a:pt x="116" y="21"/>
                    <a:pt x="121" y="35"/>
                    <a:pt x="121" y="56"/>
                  </a:cubicBezTo>
                  <a:cubicBezTo>
                    <a:pt x="121" y="74"/>
                    <a:pt x="121" y="74"/>
                    <a:pt x="121" y="74"/>
                  </a:cubicBezTo>
                  <a:lnTo>
                    <a:pt x="75" y="74"/>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Freeform 26"/>
            <p:cNvSpPr>
              <a:spLocks/>
            </p:cNvSpPr>
            <p:nvPr/>
          </p:nvSpPr>
          <p:spPr bwMode="auto">
            <a:xfrm>
              <a:off x="5432843" y="1244096"/>
              <a:ext cx="99636" cy="197204"/>
            </a:xfrm>
            <a:custGeom>
              <a:avLst/>
              <a:gdLst>
                <a:gd name="T0" fmla="*/ 74 w 122"/>
                <a:gd name="T1" fmla="*/ 74 h 241"/>
                <a:gd name="T2" fmla="*/ 74 w 122"/>
                <a:gd name="T3" fmla="*/ 61 h 241"/>
                <a:gd name="T4" fmla="*/ 61 w 122"/>
                <a:gd name="T5" fmla="*/ 42 h 241"/>
                <a:gd name="T6" fmla="*/ 50 w 122"/>
                <a:gd name="T7" fmla="*/ 46 h 241"/>
                <a:gd name="T8" fmla="*/ 47 w 122"/>
                <a:gd name="T9" fmla="*/ 61 h 241"/>
                <a:gd name="T10" fmla="*/ 53 w 122"/>
                <a:gd name="T11" fmla="*/ 79 h 241"/>
                <a:gd name="T12" fmla="*/ 66 w 122"/>
                <a:gd name="T13" fmla="*/ 93 h 241"/>
                <a:gd name="T14" fmla="*/ 85 w 122"/>
                <a:gd name="T15" fmla="*/ 106 h 241"/>
                <a:gd name="T16" fmla="*/ 103 w 122"/>
                <a:gd name="T17" fmla="*/ 123 h 241"/>
                <a:gd name="T18" fmla="*/ 116 w 122"/>
                <a:gd name="T19" fmla="*/ 146 h 241"/>
                <a:gd name="T20" fmla="*/ 122 w 122"/>
                <a:gd name="T21" fmla="*/ 178 h 241"/>
                <a:gd name="T22" fmla="*/ 119 w 122"/>
                <a:gd name="T23" fmla="*/ 208 h 241"/>
                <a:gd name="T24" fmla="*/ 109 w 122"/>
                <a:gd name="T25" fmla="*/ 228 h 241"/>
                <a:gd name="T26" fmla="*/ 90 w 122"/>
                <a:gd name="T27" fmla="*/ 238 h 241"/>
                <a:gd name="T28" fmla="*/ 60 w 122"/>
                <a:gd name="T29" fmla="*/ 241 h 241"/>
                <a:gd name="T30" fmla="*/ 33 w 122"/>
                <a:gd name="T31" fmla="*/ 238 h 241"/>
                <a:gd name="T32" fmla="*/ 14 w 122"/>
                <a:gd name="T33" fmla="*/ 229 h 241"/>
                <a:gd name="T34" fmla="*/ 3 w 122"/>
                <a:gd name="T35" fmla="*/ 212 h 241"/>
                <a:gd name="T36" fmla="*/ 0 w 122"/>
                <a:gd name="T37" fmla="*/ 185 h 241"/>
                <a:gd name="T38" fmla="*/ 0 w 122"/>
                <a:gd name="T39" fmla="*/ 163 h 241"/>
                <a:gd name="T40" fmla="*/ 47 w 122"/>
                <a:gd name="T41" fmla="*/ 163 h 241"/>
                <a:gd name="T42" fmla="*/ 47 w 122"/>
                <a:gd name="T43" fmla="*/ 180 h 241"/>
                <a:gd name="T44" fmla="*/ 61 w 122"/>
                <a:gd name="T45" fmla="*/ 199 h 241"/>
                <a:gd name="T46" fmla="*/ 71 w 122"/>
                <a:gd name="T47" fmla="*/ 195 h 241"/>
                <a:gd name="T48" fmla="*/ 74 w 122"/>
                <a:gd name="T49" fmla="*/ 180 h 241"/>
                <a:gd name="T50" fmla="*/ 69 w 122"/>
                <a:gd name="T51" fmla="*/ 159 h 241"/>
                <a:gd name="T52" fmla="*/ 55 w 122"/>
                <a:gd name="T53" fmla="*/ 144 h 241"/>
                <a:gd name="T54" fmla="*/ 37 w 122"/>
                <a:gd name="T55" fmla="*/ 130 h 241"/>
                <a:gd name="T56" fmla="*/ 19 w 122"/>
                <a:gd name="T57" fmla="*/ 114 h 241"/>
                <a:gd name="T58" fmla="*/ 5 w 122"/>
                <a:gd name="T59" fmla="*/ 91 h 241"/>
                <a:gd name="T60" fmla="*/ 0 w 122"/>
                <a:gd name="T61" fmla="*/ 59 h 241"/>
                <a:gd name="T62" fmla="*/ 3 w 122"/>
                <a:gd name="T63" fmla="*/ 32 h 241"/>
                <a:gd name="T64" fmla="*/ 13 w 122"/>
                <a:gd name="T65" fmla="*/ 14 h 241"/>
                <a:gd name="T66" fmla="*/ 32 w 122"/>
                <a:gd name="T67" fmla="*/ 3 h 241"/>
                <a:gd name="T68" fmla="*/ 61 w 122"/>
                <a:gd name="T69" fmla="*/ 0 h 241"/>
                <a:gd name="T70" fmla="*/ 106 w 122"/>
                <a:gd name="T71" fmla="*/ 12 h 241"/>
                <a:gd name="T72" fmla="*/ 121 w 122"/>
                <a:gd name="T73" fmla="*/ 56 h 241"/>
                <a:gd name="T74" fmla="*/ 121 w 122"/>
                <a:gd name="T75" fmla="*/ 74 h 241"/>
                <a:gd name="T76" fmla="*/ 74 w 122"/>
                <a:gd name="T77" fmla="*/ 7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241">
                  <a:moveTo>
                    <a:pt x="74" y="74"/>
                  </a:moveTo>
                  <a:cubicBezTo>
                    <a:pt x="74" y="61"/>
                    <a:pt x="74" y="61"/>
                    <a:pt x="74" y="61"/>
                  </a:cubicBezTo>
                  <a:cubicBezTo>
                    <a:pt x="74" y="48"/>
                    <a:pt x="70" y="42"/>
                    <a:pt x="61" y="42"/>
                  </a:cubicBezTo>
                  <a:cubicBezTo>
                    <a:pt x="56" y="42"/>
                    <a:pt x="52" y="43"/>
                    <a:pt x="50" y="46"/>
                  </a:cubicBezTo>
                  <a:cubicBezTo>
                    <a:pt x="48" y="49"/>
                    <a:pt x="47" y="54"/>
                    <a:pt x="47" y="61"/>
                  </a:cubicBezTo>
                  <a:cubicBezTo>
                    <a:pt x="47" y="68"/>
                    <a:pt x="49" y="74"/>
                    <a:pt x="53" y="79"/>
                  </a:cubicBezTo>
                  <a:cubicBezTo>
                    <a:pt x="56" y="83"/>
                    <a:pt x="61" y="88"/>
                    <a:pt x="66" y="93"/>
                  </a:cubicBezTo>
                  <a:cubicBezTo>
                    <a:pt x="72" y="97"/>
                    <a:pt x="78" y="102"/>
                    <a:pt x="85" y="106"/>
                  </a:cubicBezTo>
                  <a:cubicBezTo>
                    <a:pt x="91" y="111"/>
                    <a:pt x="97" y="116"/>
                    <a:pt x="103" y="123"/>
                  </a:cubicBezTo>
                  <a:cubicBezTo>
                    <a:pt x="108" y="129"/>
                    <a:pt x="113" y="137"/>
                    <a:pt x="116" y="146"/>
                  </a:cubicBezTo>
                  <a:cubicBezTo>
                    <a:pt x="120" y="154"/>
                    <a:pt x="122" y="165"/>
                    <a:pt x="122" y="178"/>
                  </a:cubicBezTo>
                  <a:cubicBezTo>
                    <a:pt x="122" y="190"/>
                    <a:pt x="121" y="200"/>
                    <a:pt x="119" y="208"/>
                  </a:cubicBezTo>
                  <a:cubicBezTo>
                    <a:pt x="117" y="216"/>
                    <a:pt x="113" y="223"/>
                    <a:pt x="109" y="228"/>
                  </a:cubicBezTo>
                  <a:cubicBezTo>
                    <a:pt x="104" y="233"/>
                    <a:pt x="98" y="236"/>
                    <a:pt x="90" y="238"/>
                  </a:cubicBezTo>
                  <a:cubicBezTo>
                    <a:pt x="82" y="240"/>
                    <a:pt x="72" y="241"/>
                    <a:pt x="60" y="241"/>
                  </a:cubicBezTo>
                  <a:cubicBezTo>
                    <a:pt x="50" y="241"/>
                    <a:pt x="40" y="240"/>
                    <a:pt x="33" y="238"/>
                  </a:cubicBezTo>
                  <a:cubicBezTo>
                    <a:pt x="25" y="237"/>
                    <a:pt x="19" y="234"/>
                    <a:pt x="14" y="229"/>
                  </a:cubicBezTo>
                  <a:cubicBezTo>
                    <a:pt x="9" y="225"/>
                    <a:pt x="5" y="219"/>
                    <a:pt x="3" y="212"/>
                  </a:cubicBezTo>
                  <a:cubicBezTo>
                    <a:pt x="1" y="205"/>
                    <a:pt x="0" y="196"/>
                    <a:pt x="0" y="185"/>
                  </a:cubicBezTo>
                  <a:cubicBezTo>
                    <a:pt x="0" y="163"/>
                    <a:pt x="0" y="163"/>
                    <a:pt x="0" y="163"/>
                  </a:cubicBezTo>
                  <a:cubicBezTo>
                    <a:pt x="47" y="163"/>
                    <a:pt x="47" y="163"/>
                    <a:pt x="47" y="163"/>
                  </a:cubicBezTo>
                  <a:cubicBezTo>
                    <a:pt x="47" y="180"/>
                    <a:pt x="47" y="180"/>
                    <a:pt x="47" y="180"/>
                  </a:cubicBezTo>
                  <a:cubicBezTo>
                    <a:pt x="47" y="193"/>
                    <a:pt x="52" y="199"/>
                    <a:pt x="61" y="199"/>
                  </a:cubicBezTo>
                  <a:cubicBezTo>
                    <a:pt x="66" y="199"/>
                    <a:pt x="69" y="197"/>
                    <a:pt x="71" y="195"/>
                  </a:cubicBezTo>
                  <a:cubicBezTo>
                    <a:pt x="73" y="192"/>
                    <a:pt x="74" y="187"/>
                    <a:pt x="74" y="180"/>
                  </a:cubicBezTo>
                  <a:cubicBezTo>
                    <a:pt x="74" y="172"/>
                    <a:pt x="73" y="165"/>
                    <a:pt x="69" y="159"/>
                  </a:cubicBezTo>
                  <a:cubicBezTo>
                    <a:pt x="65" y="154"/>
                    <a:pt x="60" y="149"/>
                    <a:pt x="55" y="144"/>
                  </a:cubicBezTo>
                  <a:cubicBezTo>
                    <a:pt x="49" y="140"/>
                    <a:pt x="43" y="135"/>
                    <a:pt x="37" y="130"/>
                  </a:cubicBezTo>
                  <a:cubicBezTo>
                    <a:pt x="30" y="126"/>
                    <a:pt x="24" y="120"/>
                    <a:pt x="19" y="114"/>
                  </a:cubicBezTo>
                  <a:cubicBezTo>
                    <a:pt x="13" y="108"/>
                    <a:pt x="9" y="100"/>
                    <a:pt x="5" y="91"/>
                  </a:cubicBezTo>
                  <a:cubicBezTo>
                    <a:pt x="1" y="83"/>
                    <a:pt x="0" y="72"/>
                    <a:pt x="0" y="59"/>
                  </a:cubicBezTo>
                  <a:cubicBezTo>
                    <a:pt x="0" y="48"/>
                    <a:pt x="1" y="40"/>
                    <a:pt x="3" y="32"/>
                  </a:cubicBezTo>
                  <a:cubicBezTo>
                    <a:pt x="5" y="25"/>
                    <a:pt x="8" y="18"/>
                    <a:pt x="13" y="14"/>
                  </a:cubicBezTo>
                  <a:cubicBezTo>
                    <a:pt x="18" y="9"/>
                    <a:pt x="24" y="5"/>
                    <a:pt x="32" y="3"/>
                  </a:cubicBezTo>
                  <a:cubicBezTo>
                    <a:pt x="40" y="1"/>
                    <a:pt x="49" y="0"/>
                    <a:pt x="61" y="0"/>
                  </a:cubicBezTo>
                  <a:cubicBezTo>
                    <a:pt x="81" y="0"/>
                    <a:pt x="96" y="4"/>
                    <a:pt x="106" y="12"/>
                  </a:cubicBezTo>
                  <a:cubicBezTo>
                    <a:pt x="116" y="21"/>
                    <a:pt x="121" y="35"/>
                    <a:pt x="121" y="56"/>
                  </a:cubicBezTo>
                  <a:cubicBezTo>
                    <a:pt x="121" y="74"/>
                    <a:pt x="121" y="74"/>
                    <a:pt x="121" y="74"/>
                  </a:cubicBezTo>
                  <a:lnTo>
                    <a:pt x="74" y="74"/>
                  </a:lnTo>
                  <a:close/>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029" name="Group 1028"/>
          <p:cNvGrpSpPr/>
          <p:nvPr/>
        </p:nvGrpSpPr>
        <p:grpSpPr>
          <a:xfrm>
            <a:off x="697016" y="560787"/>
            <a:ext cx="570584" cy="570803"/>
            <a:chOff x="3933761" y="101800"/>
            <a:chExt cx="1078215" cy="1078628"/>
          </a:xfrm>
        </p:grpSpPr>
        <p:sp>
          <p:nvSpPr>
            <p:cNvPr id="13" name="Freeform 6"/>
            <p:cNvSpPr>
              <a:spLocks/>
            </p:cNvSpPr>
            <p:nvPr/>
          </p:nvSpPr>
          <p:spPr bwMode="auto">
            <a:xfrm>
              <a:off x="3933761" y="101800"/>
              <a:ext cx="1078215" cy="1078628"/>
            </a:xfrm>
            <a:custGeom>
              <a:avLst/>
              <a:gdLst>
                <a:gd name="T0" fmla="*/ 1319 w 1319"/>
                <a:gd name="T1" fmla="*/ 1168 h 1319"/>
                <a:gd name="T2" fmla="*/ 1168 w 1319"/>
                <a:gd name="T3" fmla="*/ 1319 h 1319"/>
                <a:gd name="T4" fmla="*/ 150 w 1319"/>
                <a:gd name="T5" fmla="*/ 1319 h 1319"/>
                <a:gd name="T6" fmla="*/ 0 w 1319"/>
                <a:gd name="T7" fmla="*/ 1168 h 1319"/>
                <a:gd name="T8" fmla="*/ 0 w 1319"/>
                <a:gd name="T9" fmla="*/ 150 h 1319"/>
                <a:gd name="T10" fmla="*/ 150 w 1319"/>
                <a:gd name="T11" fmla="*/ 0 h 1319"/>
                <a:gd name="T12" fmla="*/ 1168 w 1319"/>
                <a:gd name="T13" fmla="*/ 0 h 1319"/>
                <a:gd name="T14" fmla="*/ 1319 w 1319"/>
                <a:gd name="T15" fmla="*/ 150 h 1319"/>
                <a:gd name="T16" fmla="*/ 1319 w 1319"/>
                <a:gd name="T17" fmla="*/ 1168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9" h="1319">
                  <a:moveTo>
                    <a:pt x="1319" y="1168"/>
                  </a:moveTo>
                  <a:cubicBezTo>
                    <a:pt x="1319" y="1251"/>
                    <a:pt x="1251" y="1319"/>
                    <a:pt x="1168" y="1319"/>
                  </a:cubicBezTo>
                  <a:cubicBezTo>
                    <a:pt x="150" y="1319"/>
                    <a:pt x="150" y="1319"/>
                    <a:pt x="150" y="1319"/>
                  </a:cubicBezTo>
                  <a:cubicBezTo>
                    <a:pt x="68" y="1319"/>
                    <a:pt x="0" y="1251"/>
                    <a:pt x="0" y="1168"/>
                  </a:cubicBezTo>
                  <a:cubicBezTo>
                    <a:pt x="0" y="150"/>
                    <a:pt x="0" y="150"/>
                    <a:pt x="0" y="150"/>
                  </a:cubicBezTo>
                  <a:cubicBezTo>
                    <a:pt x="0" y="68"/>
                    <a:pt x="68" y="0"/>
                    <a:pt x="150" y="0"/>
                  </a:cubicBezTo>
                  <a:cubicBezTo>
                    <a:pt x="1168" y="0"/>
                    <a:pt x="1168" y="0"/>
                    <a:pt x="1168" y="0"/>
                  </a:cubicBezTo>
                  <a:cubicBezTo>
                    <a:pt x="1251" y="0"/>
                    <a:pt x="1319" y="68"/>
                    <a:pt x="1319" y="150"/>
                  </a:cubicBezTo>
                  <a:lnTo>
                    <a:pt x="1319" y="1168"/>
                  </a:lnTo>
                  <a:close/>
                </a:path>
              </a:pathLst>
            </a:custGeom>
            <a:solidFill>
              <a:srgbClr val="13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Freeform 27"/>
            <p:cNvSpPr>
              <a:spLocks noEditPoints="1"/>
            </p:cNvSpPr>
            <p:nvPr/>
          </p:nvSpPr>
          <p:spPr bwMode="auto">
            <a:xfrm>
              <a:off x="4083421" y="251460"/>
              <a:ext cx="788817" cy="789230"/>
            </a:xfrm>
            <a:custGeom>
              <a:avLst/>
              <a:gdLst>
                <a:gd name="T0" fmla="*/ 860 w 965"/>
                <a:gd name="T1" fmla="*/ 356 h 965"/>
                <a:gd name="T2" fmla="*/ 708 w 965"/>
                <a:gd name="T3" fmla="*/ 328 h 965"/>
                <a:gd name="T4" fmla="*/ 708 w 965"/>
                <a:gd name="T5" fmla="*/ 287 h 965"/>
                <a:gd name="T6" fmla="*/ 444 w 965"/>
                <a:gd name="T7" fmla="*/ 136 h 965"/>
                <a:gd name="T8" fmla="*/ 112 w 965"/>
                <a:gd name="T9" fmla="*/ 136 h 965"/>
                <a:gd name="T10" fmla="*/ 112 w 965"/>
                <a:gd name="T11" fmla="*/ 41 h 965"/>
                <a:gd name="T12" fmla="*/ 71 w 965"/>
                <a:gd name="T13" fmla="*/ 0 h 965"/>
                <a:gd name="T14" fmla="*/ 22 w 965"/>
                <a:gd name="T15" fmla="*/ 4 h 965"/>
                <a:gd name="T16" fmla="*/ 0 w 965"/>
                <a:gd name="T17" fmla="*/ 41 h 965"/>
                <a:gd name="T18" fmla="*/ 0 w 965"/>
                <a:gd name="T19" fmla="*/ 469 h 965"/>
                <a:gd name="T20" fmla="*/ 101 w 965"/>
                <a:gd name="T21" fmla="*/ 588 h 965"/>
                <a:gd name="T22" fmla="*/ 265 w 965"/>
                <a:gd name="T23" fmla="*/ 620 h 965"/>
                <a:gd name="T24" fmla="*/ 265 w 965"/>
                <a:gd name="T25" fmla="*/ 661 h 965"/>
                <a:gd name="T26" fmla="*/ 367 w 965"/>
                <a:gd name="T27" fmla="*/ 786 h 965"/>
                <a:gd name="T28" fmla="*/ 545 w 965"/>
                <a:gd name="T29" fmla="*/ 812 h 965"/>
                <a:gd name="T30" fmla="*/ 851 w 965"/>
                <a:gd name="T31" fmla="*/ 812 h 965"/>
                <a:gd name="T32" fmla="*/ 849 w 965"/>
                <a:gd name="T33" fmla="*/ 832 h 965"/>
                <a:gd name="T34" fmla="*/ 788 w 965"/>
                <a:gd name="T35" fmla="*/ 860 h 965"/>
                <a:gd name="T36" fmla="*/ 709 w 965"/>
                <a:gd name="T37" fmla="*/ 875 h 965"/>
                <a:gd name="T38" fmla="*/ 628 w 965"/>
                <a:gd name="T39" fmla="*/ 875 h 965"/>
                <a:gd name="T40" fmla="*/ 586 w 965"/>
                <a:gd name="T41" fmla="*/ 915 h 965"/>
                <a:gd name="T42" fmla="*/ 628 w 965"/>
                <a:gd name="T43" fmla="*/ 965 h 965"/>
                <a:gd name="T44" fmla="*/ 675 w 965"/>
                <a:gd name="T45" fmla="*/ 965 h 965"/>
                <a:gd name="T46" fmla="*/ 858 w 965"/>
                <a:gd name="T47" fmla="*/ 937 h 965"/>
                <a:gd name="T48" fmla="*/ 955 w 965"/>
                <a:gd name="T49" fmla="*/ 863 h 965"/>
                <a:gd name="T50" fmla="*/ 965 w 965"/>
                <a:gd name="T51" fmla="*/ 799 h 965"/>
                <a:gd name="T52" fmla="*/ 965 w 965"/>
                <a:gd name="T53" fmla="*/ 747 h 965"/>
                <a:gd name="T54" fmla="*/ 965 w 965"/>
                <a:gd name="T55" fmla="*/ 480 h 965"/>
                <a:gd name="T56" fmla="*/ 860 w 965"/>
                <a:gd name="T57" fmla="*/ 356 h 965"/>
                <a:gd name="T58" fmla="*/ 235 w 965"/>
                <a:gd name="T59" fmla="*/ 527 h 965"/>
                <a:gd name="T60" fmla="*/ 184 w 965"/>
                <a:gd name="T61" fmla="*/ 519 h 965"/>
                <a:gd name="T62" fmla="*/ 112 w 965"/>
                <a:gd name="T63" fmla="*/ 469 h 965"/>
                <a:gd name="T64" fmla="*/ 112 w 965"/>
                <a:gd name="T65" fmla="*/ 226 h 965"/>
                <a:gd name="T66" fmla="*/ 446 w 965"/>
                <a:gd name="T67" fmla="*/ 226 h 965"/>
                <a:gd name="T68" fmla="*/ 597 w 965"/>
                <a:gd name="T69" fmla="*/ 289 h 965"/>
                <a:gd name="T70" fmla="*/ 597 w 965"/>
                <a:gd name="T71" fmla="*/ 326 h 965"/>
                <a:gd name="T72" fmla="*/ 580 w 965"/>
                <a:gd name="T73" fmla="*/ 325 h 965"/>
                <a:gd name="T74" fmla="*/ 265 w 965"/>
                <a:gd name="T75" fmla="*/ 479 h 965"/>
                <a:gd name="T76" fmla="*/ 265 w 965"/>
                <a:gd name="T77" fmla="*/ 530 h 965"/>
                <a:gd name="T78" fmla="*/ 235 w 965"/>
                <a:gd name="T79" fmla="*/ 527 h 965"/>
                <a:gd name="T80" fmla="*/ 597 w 965"/>
                <a:gd name="T81" fmla="*/ 417 h 965"/>
                <a:gd name="T82" fmla="*/ 597 w 965"/>
                <a:gd name="T83" fmla="*/ 463 h 965"/>
                <a:gd name="T84" fmla="*/ 541 w 965"/>
                <a:gd name="T85" fmla="*/ 525 h 965"/>
                <a:gd name="T86" fmla="*/ 505 w 965"/>
                <a:gd name="T87" fmla="*/ 529 h 965"/>
                <a:gd name="T88" fmla="*/ 445 w 965"/>
                <a:gd name="T89" fmla="*/ 530 h 965"/>
                <a:gd name="T90" fmla="*/ 377 w 965"/>
                <a:gd name="T91" fmla="*/ 530 h 965"/>
                <a:gd name="T92" fmla="*/ 377 w 965"/>
                <a:gd name="T93" fmla="*/ 477 h 965"/>
                <a:gd name="T94" fmla="*/ 432 w 965"/>
                <a:gd name="T95" fmla="*/ 423 h 965"/>
                <a:gd name="T96" fmla="*/ 521 w 965"/>
                <a:gd name="T97" fmla="*/ 417 h 965"/>
                <a:gd name="T98" fmla="*/ 597 w 965"/>
                <a:gd name="T99" fmla="*/ 417 h 965"/>
                <a:gd name="T100" fmla="*/ 853 w 965"/>
                <a:gd name="T101" fmla="*/ 722 h 965"/>
                <a:gd name="T102" fmla="*/ 543 w 965"/>
                <a:gd name="T103" fmla="*/ 722 h 965"/>
                <a:gd name="T104" fmla="*/ 377 w 965"/>
                <a:gd name="T105" fmla="*/ 659 h 965"/>
                <a:gd name="T106" fmla="*/ 377 w 965"/>
                <a:gd name="T107" fmla="*/ 621 h 965"/>
                <a:gd name="T108" fmla="*/ 444 w 965"/>
                <a:gd name="T109" fmla="*/ 621 h 965"/>
                <a:gd name="T110" fmla="*/ 708 w 965"/>
                <a:gd name="T111" fmla="*/ 467 h 965"/>
                <a:gd name="T112" fmla="*/ 708 w 965"/>
                <a:gd name="T113" fmla="*/ 418 h 965"/>
                <a:gd name="T114" fmla="*/ 791 w 965"/>
                <a:gd name="T115" fmla="*/ 430 h 965"/>
                <a:gd name="T116" fmla="*/ 853 w 965"/>
                <a:gd name="T117" fmla="*/ 485 h 965"/>
                <a:gd name="T118" fmla="*/ 853 w 965"/>
                <a:gd name="T119" fmla="*/ 72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5" h="965">
                  <a:moveTo>
                    <a:pt x="860" y="356"/>
                  </a:moveTo>
                  <a:cubicBezTo>
                    <a:pt x="814" y="339"/>
                    <a:pt x="763" y="330"/>
                    <a:pt x="708" y="328"/>
                  </a:cubicBezTo>
                  <a:cubicBezTo>
                    <a:pt x="708" y="287"/>
                    <a:pt x="708" y="287"/>
                    <a:pt x="708" y="287"/>
                  </a:cubicBezTo>
                  <a:cubicBezTo>
                    <a:pt x="708" y="186"/>
                    <a:pt x="620" y="136"/>
                    <a:pt x="444" y="136"/>
                  </a:cubicBezTo>
                  <a:cubicBezTo>
                    <a:pt x="112" y="136"/>
                    <a:pt x="112" y="136"/>
                    <a:pt x="112" y="136"/>
                  </a:cubicBezTo>
                  <a:cubicBezTo>
                    <a:pt x="112" y="41"/>
                    <a:pt x="112" y="41"/>
                    <a:pt x="112" y="41"/>
                  </a:cubicBezTo>
                  <a:cubicBezTo>
                    <a:pt x="112" y="14"/>
                    <a:pt x="98" y="0"/>
                    <a:pt x="71" y="0"/>
                  </a:cubicBezTo>
                  <a:cubicBezTo>
                    <a:pt x="43" y="0"/>
                    <a:pt x="27" y="1"/>
                    <a:pt x="22" y="4"/>
                  </a:cubicBezTo>
                  <a:cubicBezTo>
                    <a:pt x="8" y="9"/>
                    <a:pt x="0" y="21"/>
                    <a:pt x="0" y="41"/>
                  </a:cubicBezTo>
                  <a:cubicBezTo>
                    <a:pt x="0" y="469"/>
                    <a:pt x="0" y="469"/>
                    <a:pt x="0" y="469"/>
                  </a:cubicBezTo>
                  <a:cubicBezTo>
                    <a:pt x="0" y="521"/>
                    <a:pt x="34" y="561"/>
                    <a:pt x="101" y="588"/>
                  </a:cubicBezTo>
                  <a:cubicBezTo>
                    <a:pt x="151" y="609"/>
                    <a:pt x="206" y="619"/>
                    <a:pt x="265" y="620"/>
                  </a:cubicBezTo>
                  <a:cubicBezTo>
                    <a:pt x="265" y="661"/>
                    <a:pt x="265" y="661"/>
                    <a:pt x="265" y="661"/>
                  </a:cubicBezTo>
                  <a:cubicBezTo>
                    <a:pt x="265" y="719"/>
                    <a:pt x="299" y="761"/>
                    <a:pt x="367" y="786"/>
                  </a:cubicBezTo>
                  <a:cubicBezTo>
                    <a:pt x="413" y="803"/>
                    <a:pt x="473" y="812"/>
                    <a:pt x="545" y="812"/>
                  </a:cubicBezTo>
                  <a:cubicBezTo>
                    <a:pt x="851" y="812"/>
                    <a:pt x="851" y="812"/>
                    <a:pt x="851" y="812"/>
                  </a:cubicBezTo>
                  <a:cubicBezTo>
                    <a:pt x="850" y="814"/>
                    <a:pt x="852" y="824"/>
                    <a:pt x="849" y="832"/>
                  </a:cubicBezTo>
                  <a:cubicBezTo>
                    <a:pt x="846" y="840"/>
                    <a:pt x="821" y="851"/>
                    <a:pt x="788" y="860"/>
                  </a:cubicBezTo>
                  <a:cubicBezTo>
                    <a:pt x="749" y="870"/>
                    <a:pt x="723" y="875"/>
                    <a:pt x="709" y="875"/>
                  </a:cubicBezTo>
                  <a:cubicBezTo>
                    <a:pt x="628" y="875"/>
                    <a:pt x="628" y="875"/>
                    <a:pt x="628" y="875"/>
                  </a:cubicBezTo>
                  <a:cubicBezTo>
                    <a:pt x="600" y="875"/>
                    <a:pt x="586" y="888"/>
                    <a:pt x="586" y="915"/>
                  </a:cubicBezTo>
                  <a:cubicBezTo>
                    <a:pt x="586" y="949"/>
                    <a:pt x="600" y="965"/>
                    <a:pt x="628" y="965"/>
                  </a:cubicBezTo>
                  <a:cubicBezTo>
                    <a:pt x="675" y="965"/>
                    <a:pt x="675" y="965"/>
                    <a:pt x="675" y="965"/>
                  </a:cubicBezTo>
                  <a:cubicBezTo>
                    <a:pt x="749" y="965"/>
                    <a:pt x="810" y="956"/>
                    <a:pt x="858" y="937"/>
                  </a:cubicBezTo>
                  <a:cubicBezTo>
                    <a:pt x="907" y="920"/>
                    <a:pt x="936" y="898"/>
                    <a:pt x="955" y="863"/>
                  </a:cubicBezTo>
                  <a:cubicBezTo>
                    <a:pt x="965" y="836"/>
                    <a:pt x="965" y="799"/>
                    <a:pt x="965" y="799"/>
                  </a:cubicBezTo>
                  <a:cubicBezTo>
                    <a:pt x="965" y="747"/>
                    <a:pt x="965" y="747"/>
                    <a:pt x="965" y="747"/>
                  </a:cubicBezTo>
                  <a:cubicBezTo>
                    <a:pt x="965" y="480"/>
                    <a:pt x="965" y="480"/>
                    <a:pt x="965" y="480"/>
                  </a:cubicBezTo>
                  <a:cubicBezTo>
                    <a:pt x="965" y="424"/>
                    <a:pt x="930" y="382"/>
                    <a:pt x="860" y="356"/>
                  </a:cubicBezTo>
                  <a:close/>
                  <a:moveTo>
                    <a:pt x="235" y="527"/>
                  </a:moveTo>
                  <a:cubicBezTo>
                    <a:pt x="218" y="525"/>
                    <a:pt x="201" y="522"/>
                    <a:pt x="184" y="519"/>
                  </a:cubicBezTo>
                  <a:cubicBezTo>
                    <a:pt x="136" y="507"/>
                    <a:pt x="112" y="491"/>
                    <a:pt x="112" y="469"/>
                  </a:cubicBezTo>
                  <a:cubicBezTo>
                    <a:pt x="112" y="226"/>
                    <a:pt x="112" y="226"/>
                    <a:pt x="112" y="226"/>
                  </a:cubicBezTo>
                  <a:cubicBezTo>
                    <a:pt x="446" y="226"/>
                    <a:pt x="446" y="226"/>
                    <a:pt x="446" y="226"/>
                  </a:cubicBezTo>
                  <a:cubicBezTo>
                    <a:pt x="547" y="226"/>
                    <a:pt x="597" y="247"/>
                    <a:pt x="597" y="289"/>
                  </a:cubicBezTo>
                  <a:cubicBezTo>
                    <a:pt x="597" y="326"/>
                    <a:pt x="597" y="326"/>
                    <a:pt x="597" y="326"/>
                  </a:cubicBezTo>
                  <a:cubicBezTo>
                    <a:pt x="590" y="326"/>
                    <a:pt x="585" y="325"/>
                    <a:pt x="580" y="325"/>
                  </a:cubicBezTo>
                  <a:cubicBezTo>
                    <a:pt x="370" y="325"/>
                    <a:pt x="265" y="377"/>
                    <a:pt x="265" y="479"/>
                  </a:cubicBezTo>
                  <a:cubicBezTo>
                    <a:pt x="265" y="530"/>
                    <a:pt x="265" y="530"/>
                    <a:pt x="265" y="530"/>
                  </a:cubicBezTo>
                  <a:cubicBezTo>
                    <a:pt x="255" y="529"/>
                    <a:pt x="245" y="528"/>
                    <a:pt x="235" y="527"/>
                  </a:cubicBezTo>
                  <a:close/>
                  <a:moveTo>
                    <a:pt x="597" y="417"/>
                  </a:moveTo>
                  <a:cubicBezTo>
                    <a:pt x="597" y="463"/>
                    <a:pt x="597" y="463"/>
                    <a:pt x="597" y="463"/>
                  </a:cubicBezTo>
                  <a:cubicBezTo>
                    <a:pt x="597" y="496"/>
                    <a:pt x="578" y="516"/>
                    <a:pt x="541" y="525"/>
                  </a:cubicBezTo>
                  <a:cubicBezTo>
                    <a:pt x="533" y="526"/>
                    <a:pt x="521" y="528"/>
                    <a:pt x="505" y="529"/>
                  </a:cubicBezTo>
                  <a:cubicBezTo>
                    <a:pt x="489" y="530"/>
                    <a:pt x="469" y="530"/>
                    <a:pt x="445" y="530"/>
                  </a:cubicBezTo>
                  <a:cubicBezTo>
                    <a:pt x="377" y="530"/>
                    <a:pt x="377" y="530"/>
                    <a:pt x="377" y="530"/>
                  </a:cubicBezTo>
                  <a:cubicBezTo>
                    <a:pt x="377" y="477"/>
                    <a:pt x="377" y="477"/>
                    <a:pt x="377" y="477"/>
                  </a:cubicBezTo>
                  <a:cubicBezTo>
                    <a:pt x="377" y="450"/>
                    <a:pt x="395" y="432"/>
                    <a:pt x="432" y="423"/>
                  </a:cubicBezTo>
                  <a:cubicBezTo>
                    <a:pt x="450" y="419"/>
                    <a:pt x="480" y="417"/>
                    <a:pt x="521" y="417"/>
                  </a:cubicBezTo>
                  <a:lnTo>
                    <a:pt x="597" y="417"/>
                  </a:lnTo>
                  <a:close/>
                  <a:moveTo>
                    <a:pt x="853" y="722"/>
                  </a:moveTo>
                  <a:cubicBezTo>
                    <a:pt x="543" y="722"/>
                    <a:pt x="543" y="722"/>
                    <a:pt x="543" y="722"/>
                  </a:cubicBezTo>
                  <a:cubicBezTo>
                    <a:pt x="432" y="722"/>
                    <a:pt x="377" y="701"/>
                    <a:pt x="377" y="659"/>
                  </a:cubicBezTo>
                  <a:cubicBezTo>
                    <a:pt x="377" y="621"/>
                    <a:pt x="377" y="621"/>
                    <a:pt x="377" y="621"/>
                  </a:cubicBezTo>
                  <a:cubicBezTo>
                    <a:pt x="444" y="621"/>
                    <a:pt x="444" y="621"/>
                    <a:pt x="444" y="621"/>
                  </a:cubicBezTo>
                  <a:cubicBezTo>
                    <a:pt x="620" y="621"/>
                    <a:pt x="708" y="569"/>
                    <a:pt x="708" y="467"/>
                  </a:cubicBezTo>
                  <a:cubicBezTo>
                    <a:pt x="708" y="418"/>
                    <a:pt x="708" y="418"/>
                    <a:pt x="708" y="418"/>
                  </a:cubicBezTo>
                  <a:cubicBezTo>
                    <a:pt x="734" y="419"/>
                    <a:pt x="761" y="423"/>
                    <a:pt x="791" y="430"/>
                  </a:cubicBezTo>
                  <a:cubicBezTo>
                    <a:pt x="832" y="443"/>
                    <a:pt x="853" y="461"/>
                    <a:pt x="853" y="485"/>
                  </a:cubicBezTo>
                  <a:lnTo>
                    <a:pt x="853"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5" name="Rectangle 34"/>
          <p:cNvSpPr/>
          <p:nvPr/>
        </p:nvSpPr>
        <p:spPr>
          <a:xfrm>
            <a:off x="685800" y="2316817"/>
            <a:ext cx="4894312" cy="830997"/>
          </a:xfrm>
          <a:prstGeom prst="rect">
            <a:avLst/>
          </a:prstGeom>
        </p:spPr>
        <p:txBody>
          <a:bodyPr wrap="square" lIns="0" tIns="0" rIns="0" bIns="0">
            <a:spAutoFit/>
          </a:bodyPr>
          <a:lstStyle/>
          <a:p>
            <a:r>
              <a:rPr lang="en-GB" dirty="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t>Want </a:t>
            </a:r>
            <a:r>
              <a:rPr lang="en-GB" dirty="0" smtClean="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t>all resources</a:t>
            </a:r>
            <a:r>
              <a:rPr lang="en-GB" dirty="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t>, </a:t>
            </a:r>
            <a:r>
              <a:rPr lang="en-GB" dirty="0" smtClean="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t>links </a:t>
            </a:r>
            <a:r>
              <a:rPr lang="en-GB" dirty="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t>&amp; </a:t>
            </a:r>
            <a:r>
              <a:rPr lang="en-GB" dirty="0" smtClean="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t>goodies </a:t>
            </a:r>
            <a:br>
              <a:rPr lang="en-GB" dirty="0" smtClean="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br>
            <a:r>
              <a:rPr lang="en-GB" dirty="0" smtClean="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t>for this presentation</a:t>
            </a:r>
            <a:r>
              <a:rPr lang="en-GB" dirty="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t>? </a:t>
            </a:r>
            <a:r>
              <a:rPr lang="en-GB" dirty="0" smtClean="0">
                <a:solidFill>
                  <a:schemeClr val="bg1"/>
                </a:solidFill>
                <a:latin typeface="Source Sans Pro Black" panose="020B0803030403020204" pitchFamily="34" charset="0"/>
                <a:ea typeface="Open Sans Semibold" panose="020B0706030804020204" pitchFamily="34" charset="0"/>
                <a:cs typeface="Open Sans Semibold" panose="020B0706030804020204" pitchFamily="34" charset="0"/>
              </a:rPr>
              <a:t>Visit </a:t>
            </a:r>
            <a:r>
              <a:rPr lang="en-GB" dirty="0" smtClean="0">
                <a:solidFill>
                  <a:schemeClr val="accent1"/>
                </a:solidFill>
                <a:latin typeface="Source Sans Pro Black" panose="020B0803030403020204" pitchFamily="34" charset="0"/>
                <a:ea typeface="Open Sans Semibold" panose="020B0706030804020204" pitchFamily="34" charset="0"/>
                <a:cs typeface="Open Sans Semibold" panose="020B0706030804020204" pitchFamily="34" charset="0"/>
              </a:rPr>
              <a:t>bengreenfieldfitness.com/unbeatable15</a:t>
            </a:r>
            <a:endParaRPr lang="en-GB" dirty="0">
              <a:solidFill>
                <a:schemeClr val="accent1"/>
              </a:solidFill>
              <a:latin typeface="Source Sans Pro Black" panose="020B0803030403020204" pitchFamily="34" charset="0"/>
              <a:ea typeface="Open Sans Semibold" panose="020B0706030804020204" pitchFamily="34" charset="0"/>
              <a:cs typeface="Open Sans Semibold" panose="020B0706030804020204" pitchFamily="34" charset="0"/>
            </a:endParaRPr>
          </a:p>
        </p:txBody>
      </p:sp>
      <p:sp>
        <p:nvSpPr>
          <p:cNvPr id="36" name="Title 1"/>
          <p:cNvSpPr txBox="1">
            <a:spLocks/>
          </p:cNvSpPr>
          <p:nvPr/>
        </p:nvSpPr>
        <p:spPr>
          <a:xfrm>
            <a:off x="571216" y="1565046"/>
            <a:ext cx="4894312" cy="598463"/>
          </a:xfrm>
          <a:prstGeom prst="rect">
            <a:avLst/>
          </a:prstGeom>
          <a:effectLst>
            <a:outerShdw blurRad="50800" dist="50800" dir="2700000" algn="ctr" rotWithShape="0">
              <a:srgbClr val="000000">
                <a:alpha val="10000"/>
              </a:srgbClr>
            </a:outerShdw>
          </a:effectLst>
        </p:spPr>
        <p:txBody>
          <a:bodyPr>
            <a:noAutofit/>
          </a:bodyPr>
          <a:lstStyle>
            <a:lvl1pPr algn="l" defTabSz="914400" rtl="0" eaLnBrk="1" latinLnBrk="0" hangingPunct="1">
              <a:spcBef>
                <a:spcPct val="0"/>
              </a:spcBef>
              <a:buNone/>
              <a:defRPr sz="4000" kern="1200">
                <a:solidFill>
                  <a:schemeClr val="tx1"/>
                </a:solidFill>
                <a:latin typeface="Source Sans Pro" panose="020B0503030403020204" pitchFamily="34" charset="0"/>
                <a:ea typeface="+mj-ea"/>
                <a:cs typeface="+mj-cs"/>
              </a:defRPr>
            </a:lvl1pPr>
          </a:lstStyle>
          <a:p>
            <a:r>
              <a:rPr lang="en-GB" dirty="0" smtClean="0">
                <a:solidFill>
                  <a:srgbClr val="FFFFFF"/>
                </a:solidFill>
                <a:latin typeface="Source Sans Pro Black" panose="020B0803030403020204" pitchFamily="34" charset="0"/>
              </a:rPr>
              <a:t>Q &amp; A</a:t>
            </a:r>
            <a:endParaRPr lang="en-GB" sz="3600" dirty="0">
              <a:solidFill>
                <a:srgbClr val="FFFFFF"/>
              </a:solidFill>
              <a:latin typeface="Source Sans Pro Black" panose="020B0803030403020204" pitchFamily="34" charset="0"/>
            </a:endParaRPr>
          </a:p>
        </p:txBody>
      </p:sp>
    </p:spTree>
    <p:extLst>
      <p:ext uri="{BB962C8B-B14F-4D97-AF65-F5344CB8AC3E}">
        <p14:creationId xmlns:p14="http://schemas.microsoft.com/office/powerpoint/2010/main" val="308834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par>
                                <p:cTn id="8" presetID="35" presetClass="path" presetSubtype="0" decel="100000" fill="hold" grpId="1" nodeType="withEffect">
                                  <p:stCondLst>
                                    <p:cond delay="0"/>
                                  </p:stCondLst>
                                  <p:childTnLst>
                                    <p:animMotion origin="layout" path="M 0 0 L -0.25 0 E" pathEditMode="relative" ptsTypes="">
                                      <p:cBhvr>
                                        <p:cTn id="9" dur="1000" spd="-100000" fill="hold"/>
                                        <p:tgtEl>
                                          <p:spTgt spid="36"/>
                                        </p:tgtEl>
                                        <p:attrNameLst>
                                          <p:attrName>ppt_x</p:attrName>
                                          <p:attrName>ppt_y</p:attrName>
                                        </p:attrNameLst>
                                      </p:cBhvr>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childTnLst>
                                </p:cTn>
                              </p:par>
                              <p:par>
                                <p:cTn id="14" presetID="63" presetClass="path" presetSubtype="0" decel="100000" fill="hold" grpId="1" nodeType="withEffect">
                                  <p:stCondLst>
                                    <p:cond delay="0"/>
                                  </p:stCondLst>
                                  <p:childTnLst>
                                    <p:animMotion origin="layout" path="M 0 0 L 0.25 0 E" pathEditMode="relative" ptsTypes="">
                                      <p:cBhvr>
                                        <p:cTn id="15" dur="1000" spd="-100000" fill="hold"/>
                                        <p:tgtEl>
                                          <p:spTgt spid="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6" grpId="0"/>
      <p:bldP spid="3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a:spLocks noGrp="1"/>
          </p:cNvSpPr>
          <p:nvPr>
            <p:ph type="title"/>
          </p:nvPr>
        </p:nvSpPr>
        <p:spPr>
          <a:xfrm>
            <a:off x="540000" y="432000"/>
            <a:ext cx="8229600" cy="857250"/>
          </a:xfrm>
          <a:effectLst>
            <a:outerShdw blurRad="50800" dist="25400" dir="2700000" algn="ctr" rotWithShape="0">
              <a:srgbClr val="000000">
                <a:alpha val="10000"/>
              </a:srgbClr>
            </a:outerShdw>
          </a:effectLst>
        </p:spPr>
        <p:txBody>
          <a:bodyPr lIns="0" tIns="0" rIns="0" bIns="0" anchor="t" anchorCtr="0">
            <a:normAutofit/>
          </a:bodyPr>
          <a:lstStyle/>
          <a:p>
            <a:r>
              <a:rPr lang="en-GB" sz="2800" dirty="0">
                <a:latin typeface="Source Sans Pro Black" panose="020B0803030403020204" pitchFamily="34" charset="0"/>
              </a:rPr>
              <a:t>DECISION-MAKING FATIGUE</a:t>
            </a:r>
          </a:p>
        </p:txBody>
      </p:sp>
      <p:grpSp>
        <p:nvGrpSpPr>
          <p:cNvPr id="2" name="Group 1"/>
          <p:cNvGrpSpPr/>
          <p:nvPr/>
        </p:nvGrpSpPr>
        <p:grpSpPr>
          <a:xfrm>
            <a:off x="577466" y="1817576"/>
            <a:ext cx="1762286" cy="1762286"/>
            <a:chOff x="577466" y="1817576"/>
            <a:chExt cx="1762286" cy="1762286"/>
          </a:xfrm>
        </p:grpSpPr>
        <p:sp>
          <p:nvSpPr>
            <p:cNvPr id="23" name="Round Diagonal Corner Rectangle 22"/>
            <p:cNvSpPr/>
            <p:nvPr/>
          </p:nvSpPr>
          <p:spPr>
            <a:xfrm>
              <a:off x="577466" y="1817576"/>
              <a:ext cx="1762286" cy="1762286"/>
            </a:xfrm>
            <a:prstGeom prst="round2DiagRect">
              <a:avLst/>
            </a:prstGeom>
            <a:solidFill>
              <a:schemeClr val="tx2"/>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38609" y="1817576"/>
              <a:ext cx="1440000" cy="1762286"/>
            </a:xfrm>
            <a:prstGeom prst="rect">
              <a:avLst/>
            </a:prstGeom>
          </p:spPr>
          <p:txBody>
            <a:bodyPr wrap="square" anchor="ctr" anchorCtr="0">
              <a:noAutofit/>
            </a:bodyPr>
            <a:lstStyle/>
            <a:p>
              <a:pPr algn="ctr"/>
              <a:r>
                <a:rPr lang="en-GB" sz="1400" dirty="0">
                  <a:solidFill>
                    <a:schemeClr val="bg1"/>
                  </a:solidFill>
                  <a:latin typeface="Source Sans Pro Semibold" panose="020B0603030403020204" pitchFamily="34" charset="0"/>
                </a:rPr>
                <a:t>Fatigue </a:t>
              </a:r>
              <a:br>
                <a:rPr lang="en-GB" sz="1400" dirty="0">
                  <a:solidFill>
                    <a:schemeClr val="bg1"/>
                  </a:solidFill>
                  <a:latin typeface="Source Sans Pro Semibold" panose="020B0603030403020204" pitchFamily="34" charset="0"/>
                </a:rPr>
              </a:br>
              <a:r>
                <a:rPr lang="en-GB" sz="1400" dirty="0">
                  <a:solidFill>
                    <a:schemeClr val="bg1"/>
                  </a:solidFill>
                  <a:latin typeface="Source Sans Pro Semibold" panose="020B0603030403020204" pitchFamily="34" charset="0"/>
                </a:rPr>
                <a:t>can be compounded if </a:t>
              </a:r>
              <a:r>
                <a:rPr lang="en-GB" sz="1400" dirty="0" smtClean="0">
                  <a:solidFill>
                    <a:schemeClr val="bg1"/>
                  </a:solidFill>
                  <a:latin typeface="Source Sans Pro Semibold" panose="020B0603030403020204" pitchFamily="34" charset="0"/>
                </a:rPr>
                <a:t>distracted</a:t>
              </a:r>
              <a:endParaRPr lang="en-GB" sz="1400" dirty="0">
                <a:solidFill>
                  <a:schemeClr val="bg1"/>
                </a:solidFill>
                <a:latin typeface="Source Sans Pro Semibold" panose="020B0603030403020204" pitchFamily="34" charset="0"/>
              </a:endParaRPr>
            </a:p>
          </p:txBody>
        </p:sp>
      </p:grpSp>
      <p:grpSp>
        <p:nvGrpSpPr>
          <p:cNvPr id="3" name="Group 2"/>
          <p:cNvGrpSpPr/>
          <p:nvPr/>
        </p:nvGrpSpPr>
        <p:grpSpPr>
          <a:xfrm>
            <a:off x="2408507" y="1817576"/>
            <a:ext cx="1762286" cy="1762286"/>
            <a:chOff x="2408507" y="1817576"/>
            <a:chExt cx="1762286" cy="1762286"/>
          </a:xfrm>
        </p:grpSpPr>
        <p:sp>
          <p:nvSpPr>
            <p:cNvPr id="31" name="Round Diagonal Corner Rectangle 30"/>
            <p:cNvSpPr/>
            <p:nvPr/>
          </p:nvSpPr>
          <p:spPr>
            <a:xfrm rot="16200000">
              <a:off x="2408507" y="1817576"/>
              <a:ext cx="1762286" cy="1762286"/>
            </a:xfrm>
            <a:prstGeom prst="round2DiagRect">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sp>
          <p:nvSpPr>
            <p:cNvPr id="26" name="Rectangle 25"/>
            <p:cNvSpPr/>
            <p:nvPr/>
          </p:nvSpPr>
          <p:spPr>
            <a:xfrm>
              <a:off x="2569649" y="1822842"/>
              <a:ext cx="1440000" cy="1757019"/>
            </a:xfrm>
            <a:prstGeom prst="rect">
              <a:avLst/>
            </a:prstGeom>
          </p:spPr>
          <p:txBody>
            <a:bodyPr wrap="square" anchor="ctr" anchorCtr="0">
              <a:noAutofit/>
            </a:bodyPr>
            <a:lstStyle/>
            <a:p>
              <a:pPr algn="ctr"/>
              <a:r>
                <a:rPr lang="en-GB" sz="1400" dirty="0">
                  <a:latin typeface="Source Sans Pro Semibold" panose="020B0603030403020204" pitchFamily="34" charset="0"/>
                </a:rPr>
                <a:t>More a state of </a:t>
              </a:r>
              <a:r>
                <a:rPr lang="en-GB" sz="1400" dirty="0" smtClean="0">
                  <a:latin typeface="Source Sans Pro Semibold" panose="020B0603030403020204" pitchFamily="34" charset="0"/>
                </a:rPr>
                <a:t>mind than physiological state</a:t>
              </a:r>
              <a:endParaRPr lang="en-GB" sz="1400" dirty="0">
                <a:latin typeface="Source Sans Pro Semibold" panose="020B0603030403020204" pitchFamily="34" charset="0"/>
              </a:endParaRPr>
            </a:p>
          </p:txBody>
        </p:sp>
      </p:grpSp>
      <p:grpSp>
        <p:nvGrpSpPr>
          <p:cNvPr id="4" name="Group 3"/>
          <p:cNvGrpSpPr/>
          <p:nvPr/>
        </p:nvGrpSpPr>
        <p:grpSpPr>
          <a:xfrm>
            <a:off x="4239548" y="1817576"/>
            <a:ext cx="1762286" cy="1762286"/>
            <a:chOff x="4239548" y="1817576"/>
            <a:chExt cx="1762286" cy="1762286"/>
          </a:xfrm>
        </p:grpSpPr>
        <p:sp>
          <p:nvSpPr>
            <p:cNvPr id="33" name="Round Diagonal Corner Rectangle 32"/>
            <p:cNvSpPr/>
            <p:nvPr/>
          </p:nvSpPr>
          <p:spPr>
            <a:xfrm>
              <a:off x="4239548" y="1817576"/>
              <a:ext cx="1762286" cy="1762286"/>
            </a:xfrm>
            <a:prstGeom prst="round2DiagRect">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35" name="Rectangle 34"/>
            <p:cNvSpPr/>
            <p:nvPr/>
          </p:nvSpPr>
          <p:spPr>
            <a:xfrm>
              <a:off x="4400691" y="1822842"/>
              <a:ext cx="1440000" cy="1757019"/>
            </a:xfrm>
            <a:prstGeom prst="rect">
              <a:avLst/>
            </a:prstGeom>
          </p:spPr>
          <p:txBody>
            <a:bodyPr wrap="square" anchor="ctr" anchorCtr="0">
              <a:noAutofit/>
            </a:bodyPr>
            <a:lstStyle/>
            <a:p>
              <a:pPr algn="ctr"/>
              <a:r>
                <a:rPr lang="en-GB" sz="1400" dirty="0">
                  <a:latin typeface="Source Sans Pro Semibold" panose="020B0603030403020204" pitchFamily="34" charset="0"/>
                </a:rPr>
                <a:t> Conflict resolution</a:t>
              </a:r>
            </a:p>
          </p:txBody>
        </p:sp>
      </p:grpSp>
      <p:grpSp>
        <p:nvGrpSpPr>
          <p:cNvPr id="5" name="Group 4"/>
          <p:cNvGrpSpPr/>
          <p:nvPr/>
        </p:nvGrpSpPr>
        <p:grpSpPr>
          <a:xfrm>
            <a:off x="6070590" y="1816118"/>
            <a:ext cx="1762286" cy="1763744"/>
            <a:chOff x="6070590" y="1816118"/>
            <a:chExt cx="1762286" cy="1763744"/>
          </a:xfrm>
        </p:grpSpPr>
        <p:sp>
          <p:nvSpPr>
            <p:cNvPr id="34" name="Round Diagonal Corner Rectangle 33"/>
            <p:cNvSpPr/>
            <p:nvPr/>
          </p:nvSpPr>
          <p:spPr>
            <a:xfrm rot="16200000">
              <a:off x="6070590" y="1817576"/>
              <a:ext cx="1762286" cy="1762286"/>
            </a:xfrm>
            <a:prstGeom prst="round2DiagRect">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dirty="0">
                <a:latin typeface="Source Sans Pro" panose="020B0503030403020204" pitchFamily="34" charset="0"/>
              </a:endParaRPr>
            </a:p>
          </p:txBody>
        </p:sp>
        <p:sp>
          <p:nvSpPr>
            <p:cNvPr id="36" name="Rectangle 35"/>
            <p:cNvSpPr/>
            <p:nvPr/>
          </p:nvSpPr>
          <p:spPr>
            <a:xfrm>
              <a:off x="6231733" y="1816118"/>
              <a:ext cx="1440000" cy="1757019"/>
            </a:xfrm>
            <a:prstGeom prst="rect">
              <a:avLst/>
            </a:prstGeom>
          </p:spPr>
          <p:txBody>
            <a:bodyPr wrap="square" anchor="ctr" anchorCtr="0">
              <a:noAutofit/>
            </a:bodyPr>
            <a:lstStyle/>
            <a:p>
              <a:pPr algn="ctr"/>
              <a:r>
                <a:rPr lang="en-GB" sz="1400" dirty="0">
                  <a:latin typeface="Source Sans Pro Semibold" panose="020B0603030403020204" pitchFamily="34" charset="0"/>
                </a:rPr>
                <a:t>Example: runners shifting </a:t>
              </a:r>
              <a:r>
                <a:rPr lang="en-GB" sz="1400" dirty="0" smtClean="0">
                  <a:latin typeface="Source Sans Pro Semibold" panose="020B0603030403020204" pitchFamily="34" charset="0"/>
                </a:rPr>
                <a:t>gears</a:t>
              </a:r>
              <a:endParaRPr lang="en-GB" sz="1400" dirty="0">
                <a:latin typeface="Source Sans Pro Semibold" panose="020B0603030403020204" pitchFamily="34" charset="0"/>
              </a:endParaRPr>
            </a:p>
          </p:txBody>
        </p:sp>
      </p:grpSp>
    </p:spTree>
    <p:extLst>
      <p:ext uri="{BB962C8B-B14F-4D97-AF65-F5344CB8AC3E}">
        <p14:creationId xmlns:p14="http://schemas.microsoft.com/office/powerpoint/2010/main" val="88024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latin typeface="Source Sans Pro Black" panose="020B0803030403020204" pitchFamily="34" charset="0"/>
              </a:rPr>
              <a:t>SHOCKING THE BRAIN INTO SUBMISSION</a:t>
            </a:r>
            <a:endParaRPr lang="en-GB" sz="2800" dirty="0">
              <a:latin typeface="Source Sans Pro Black" panose="020B0803030403020204" pitchFamily="34" charset="0"/>
            </a:endParaRPr>
          </a:p>
        </p:txBody>
      </p:sp>
      <p:grpSp>
        <p:nvGrpSpPr>
          <p:cNvPr id="2" name="Group 1"/>
          <p:cNvGrpSpPr/>
          <p:nvPr/>
        </p:nvGrpSpPr>
        <p:grpSpPr>
          <a:xfrm>
            <a:off x="611560" y="2715766"/>
            <a:ext cx="2448272" cy="1920979"/>
            <a:chOff x="611560" y="2715766"/>
            <a:chExt cx="2448272" cy="1920979"/>
          </a:xfrm>
        </p:grpSpPr>
        <p:sp>
          <p:nvSpPr>
            <p:cNvPr id="20" name="Rounded Rectangle 19"/>
            <p:cNvSpPr/>
            <p:nvPr/>
          </p:nvSpPr>
          <p:spPr>
            <a:xfrm>
              <a:off x="611560" y="2715766"/>
              <a:ext cx="2448272" cy="1823436"/>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4" name="Content Placeholder 2"/>
            <p:cNvSpPr txBox="1">
              <a:spLocks/>
            </p:cNvSpPr>
            <p:nvPr/>
          </p:nvSpPr>
          <p:spPr>
            <a:xfrm>
              <a:off x="611560" y="3441498"/>
              <a:ext cx="2448272" cy="1195247"/>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Font typeface="Arial" panose="020B0604020202020204" pitchFamily="34" charset="0"/>
                <a:buNone/>
              </a:pPr>
              <a:r>
                <a:rPr lang="en-GB" sz="1400" dirty="0" smtClean="0">
                  <a:latin typeface="Source Sans Pro Semibold" panose="020B0603030403020204" pitchFamily="34" charset="0"/>
                </a:rPr>
                <a:t>Study on cyclists using transcranial direct-current stimulation (</a:t>
              </a:r>
              <a:r>
                <a:rPr lang="en-GB" sz="1400" dirty="0" err="1" smtClean="0">
                  <a:latin typeface="Source Sans Pro Semibold" panose="020B0603030403020204" pitchFamily="34" charset="0"/>
                </a:rPr>
                <a:t>tDCS</a:t>
              </a:r>
              <a:r>
                <a:rPr lang="en-GB" sz="1400" dirty="0" smtClean="0">
                  <a:latin typeface="Source Sans Pro Semibold" panose="020B0603030403020204" pitchFamily="34" charset="0"/>
                </a:rPr>
                <a:t>) </a:t>
              </a:r>
            </a:p>
          </p:txBody>
        </p:sp>
      </p:grpSp>
      <p:grpSp>
        <p:nvGrpSpPr>
          <p:cNvPr id="4" name="Group 3"/>
          <p:cNvGrpSpPr/>
          <p:nvPr/>
        </p:nvGrpSpPr>
        <p:grpSpPr>
          <a:xfrm>
            <a:off x="3347864" y="2715766"/>
            <a:ext cx="2448272" cy="1920979"/>
            <a:chOff x="3347864" y="2715766"/>
            <a:chExt cx="2448272" cy="1920979"/>
          </a:xfrm>
        </p:grpSpPr>
        <p:sp>
          <p:nvSpPr>
            <p:cNvPr id="42" name="Rounded Rectangle 41"/>
            <p:cNvSpPr/>
            <p:nvPr/>
          </p:nvSpPr>
          <p:spPr>
            <a:xfrm>
              <a:off x="3347864" y="2715766"/>
              <a:ext cx="2448272" cy="1823436"/>
            </a:xfrm>
            <a:prstGeom prst="roundRect">
              <a:avLst>
                <a:gd name="adj" fmla="val 5516"/>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41" name="Content Placeholder 2"/>
            <p:cNvSpPr txBox="1">
              <a:spLocks/>
            </p:cNvSpPr>
            <p:nvPr/>
          </p:nvSpPr>
          <p:spPr>
            <a:xfrm>
              <a:off x="3347864" y="3441498"/>
              <a:ext cx="2448272" cy="1195247"/>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smtClean="0">
                  <a:latin typeface="Source Sans Pro Semibold" panose="020B0603030403020204" pitchFamily="34" charset="0"/>
                </a:rPr>
                <a:t>The results </a:t>
              </a:r>
              <a:br>
                <a:rPr lang="en-GB" sz="1400" dirty="0" smtClean="0">
                  <a:latin typeface="Source Sans Pro Semibold" panose="020B0603030403020204" pitchFamily="34" charset="0"/>
                </a:rPr>
              </a:br>
              <a:r>
                <a:rPr lang="en-GB" sz="1400" dirty="0" smtClean="0">
                  <a:latin typeface="Source Sans Pro Semibold" panose="020B0603030403020204" pitchFamily="34" charset="0"/>
                </a:rPr>
                <a:t>of this brain </a:t>
              </a:r>
              <a:br>
                <a:rPr lang="en-GB" sz="1400" dirty="0" smtClean="0">
                  <a:latin typeface="Source Sans Pro Semibold" panose="020B0603030403020204" pitchFamily="34" charset="0"/>
                </a:rPr>
              </a:br>
              <a:r>
                <a:rPr lang="en-GB" sz="1400" dirty="0" smtClean="0">
                  <a:latin typeface="Source Sans Pro Semibold" panose="020B0603030403020204" pitchFamily="34" charset="0"/>
                </a:rPr>
                <a:t>tweaking?</a:t>
              </a:r>
              <a:endParaRPr lang="en-GB" sz="1400" dirty="0">
                <a:latin typeface="Source Sans Pro Semibold" panose="020B0603030403020204" pitchFamily="34" charset="0"/>
              </a:endParaRPr>
            </a:p>
          </p:txBody>
        </p:sp>
      </p:grpSp>
      <p:grpSp>
        <p:nvGrpSpPr>
          <p:cNvPr id="6" name="Group 5"/>
          <p:cNvGrpSpPr/>
          <p:nvPr/>
        </p:nvGrpSpPr>
        <p:grpSpPr>
          <a:xfrm>
            <a:off x="6084168" y="2715766"/>
            <a:ext cx="2448272" cy="1920979"/>
            <a:chOff x="6084168" y="2715766"/>
            <a:chExt cx="2448272" cy="1920979"/>
          </a:xfrm>
        </p:grpSpPr>
        <p:sp>
          <p:nvSpPr>
            <p:cNvPr id="47" name="Rounded Rectangle 46"/>
            <p:cNvSpPr/>
            <p:nvPr/>
          </p:nvSpPr>
          <p:spPr>
            <a:xfrm>
              <a:off x="6084168" y="2715766"/>
              <a:ext cx="2448272" cy="1823436"/>
            </a:xfrm>
            <a:prstGeom prst="roundRect">
              <a:avLst>
                <a:gd name="adj" fmla="val 5148"/>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46" name="Content Placeholder 2"/>
            <p:cNvSpPr txBox="1">
              <a:spLocks/>
            </p:cNvSpPr>
            <p:nvPr/>
          </p:nvSpPr>
          <p:spPr>
            <a:xfrm>
              <a:off x="6084168" y="3441498"/>
              <a:ext cx="2448272" cy="1195247"/>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None/>
              </a:pPr>
              <a:r>
                <a:rPr lang="en-GB" sz="1400" dirty="0">
                  <a:latin typeface="Source Sans Pro Semibold" panose="020B0603030403020204" pitchFamily="34" charset="0"/>
                </a:rPr>
                <a:t>Increased performance </a:t>
              </a:r>
              <a:r>
                <a:rPr lang="en-GB" sz="1400" dirty="0" smtClean="0">
                  <a:latin typeface="Source Sans Pro Semibold" panose="020B0603030403020204" pitchFamily="34" charset="0"/>
                </a:rPr>
                <a:t/>
              </a:r>
              <a:br>
                <a:rPr lang="en-GB" sz="1400" dirty="0" smtClean="0">
                  <a:latin typeface="Source Sans Pro Semibold" panose="020B0603030403020204" pitchFamily="34" charset="0"/>
                </a:rPr>
              </a:br>
              <a:r>
                <a:rPr lang="en-GB" sz="1400" dirty="0" smtClean="0">
                  <a:latin typeface="Source Sans Pro Semibold" panose="020B0603030403020204" pitchFamily="34" charset="0"/>
                </a:rPr>
                <a:t>may go beyond </a:t>
              </a:r>
              <a:br>
                <a:rPr lang="en-GB" sz="1400" dirty="0" smtClean="0">
                  <a:latin typeface="Source Sans Pro Semibold" panose="020B0603030403020204" pitchFamily="34" charset="0"/>
                </a:rPr>
              </a:br>
              <a:r>
                <a:rPr lang="en-GB" sz="1400" dirty="0" smtClean="0">
                  <a:latin typeface="Source Sans Pro Semibold" panose="020B0603030403020204" pitchFamily="34" charset="0"/>
                </a:rPr>
                <a:t>mere distraction</a:t>
              </a:r>
              <a:endParaRPr lang="en-GB" sz="1400" dirty="0">
                <a:latin typeface="Source Sans Pro Semibold" panose="020B0603030403020204" pitchFamily="34" charset="0"/>
              </a:endParaRPr>
            </a:p>
          </p:txBody>
        </p:sp>
      </p:grpSp>
      <p:pic>
        <p:nvPicPr>
          <p:cNvPr id="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488" y="1203598"/>
            <a:ext cx="1410417" cy="18722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reeform 5"/>
          <p:cNvSpPr>
            <a:spLocks noEditPoints="1"/>
          </p:cNvSpPr>
          <p:nvPr/>
        </p:nvSpPr>
        <p:spPr bwMode="auto">
          <a:xfrm>
            <a:off x="3527884" y="1563041"/>
            <a:ext cx="2088232" cy="1442212"/>
          </a:xfrm>
          <a:custGeom>
            <a:avLst/>
            <a:gdLst>
              <a:gd name="T0" fmla="*/ 1762 w 2948"/>
              <a:gd name="T1" fmla="*/ 0 h 2036"/>
              <a:gd name="T2" fmla="*/ 548 w 2948"/>
              <a:gd name="T3" fmla="*/ 312 h 2036"/>
              <a:gd name="T4" fmla="*/ 64 w 2948"/>
              <a:gd name="T5" fmla="*/ 1382 h 2036"/>
              <a:gd name="T6" fmla="*/ 1698 w 2948"/>
              <a:gd name="T7" fmla="*/ 1968 h 2036"/>
              <a:gd name="T8" fmla="*/ 2824 w 2948"/>
              <a:gd name="T9" fmla="*/ 1604 h 2036"/>
              <a:gd name="T10" fmla="*/ 2110 w 2948"/>
              <a:gd name="T11" fmla="*/ 224 h 2036"/>
              <a:gd name="T12" fmla="*/ 1734 w 2948"/>
              <a:gd name="T13" fmla="*/ 674 h 2036"/>
              <a:gd name="T14" fmla="*/ 1476 w 2948"/>
              <a:gd name="T15" fmla="*/ 544 h 2036"/>
              <a:gd name="T16" fmla="*/ 1658 w 2948"/>
              <a:gd name="T17" fmla="*/ 94 h 2036"/>
              <a:gd name="T18" fmla="*/ 1872 w 2948"/>
              <a:gd name="T19" fmla="*/ 266 h 2036"/>
              <a:gd name="T20" fmla="*/ 1422 w 2948"/>
              <a:gd name="T21" fmla="*/ 432 h 2036"/>
              <a:gd name="T22" fmla="*/ 1490 w 2948"/>
              <a:gd name="T23" fmla="*/ 1104 h 2036"/>
              <a:gd name="T24" fmla="*/ 1020 w 2948"/>
              <a:gd name="T25" fmla="*/ 526 h 2036"/>
              <a:gd name="T26" fmla="*/ 1314 w 2948"/>
              <a:gd name="T27" fmla="*/ 290 h 2036"/>
              <a:gd name="T28" fmla="*/ 1236 w 2948"/>
              <a:gd name="T29" fmla="*/ 704 h 2036"/>
              <a:gd name="T30" fmla="*/ 432 w 2948"/>
              <a:gd name="T31" fmla="*/ 878 h 2036"/>
              <a:gd name="T32" fmla="*/ 916 w 2948"/>
              <a:gd name="T33" fmla="*/ 1294 h 2036"/>
              <a:gd name="T34" fmla="*/ 666 w 2948"/>
              <a:gd name="T35" fmla="*/ 996 h 2036"/>
              <a:gd name="T36" fmla="*/ 532 w 2948"/>
              <a:gd name="T37" fmla="*/ 890 h 2036"/>
              <a:gd name="T38" fmla="*/ 588 w 2948"/>
              <a:gd name="T39" fmla="*/ 604 h 2036"/>
              <a:gd name="T40" fmla="*/ 940 w 2948"/>
              <a:gd name="T41" fmla="*/ 666 h 2036"/>
              <a:gd name="T42" fmla="*/ 568 w 2948"/>
              <a:gd name="T43" fmla="*/ 534 h 2036"/>
              <a:gd name="T44" fmla="*/ 1084 w 2948"/>
              <a:gd name="T45" fmla="*/ 1190 h 2036"/>
              <a:gd name="T46" fmla="*/ 1048 w 2948"/>
              <a:gd name="T47" fmla="*/ 184 h 2036"/>
              <a:gd name="T48" fmla="*/ 936 w 2948"/>
              <a:gd name="T49" fmla="*/ 418 h 2036"/>
              <a:gd name="T50" fmla="*/ 1016 w 2948"/>
              <a:gd name="T51" fmla="*/ 184 h 2036"/>
              <a:gd name="T52" fmla="*/ 872 w 2948"/>
              <a:gd name="T53" fmla="*/ 332 h 2036"/>
              <a:gd name="T54" fmla="*/ 446 w 2948"/>
              <a:gd name="T55" fmla="*/ 588 h 2036"/>
              <a:gd name="T56" fmla="*/ 198 w 2948"/>
              <a:gd name="T57" fmla="*/ 1036 h 2036"/>
              <a:gd name="T58" fmla="*/ 236 w 2948"/>
              <a:gd name="T59" fmla="*/ 1218 h 2036"/>
              <a:gd name="T60" fmla="*/ 282 w 2948"/>
              <a:gd name="T61" fmla="*/ 1360 h 2036"/>
              <a:gd name="T62" fmla="*/ 148 w 2948"/>
              <a:gd name="T63" fmla="*/ 1380 h 2036"/>
              <a:gd name="T64" fmla="*/ 594 w 2948"/>
              <a:gd name="T65" fmla="*/ 1696 h 2036"/>
              <a:gd name="T66" fmla="*/ 846 w 2948"/>
              <a:gd name="T67" fmla="*/ 1338 h 2036"/>
              <a:gd name="T68" fmla="*/ 576 w 2948"/>
              <a:gd name="T69" fmla="*/ 1574 h 2036"/>
              <a:gd name="T70" fmla="*/ 1596 w 2948"/>
              <a:gd name="T71" fmla="*/ 1672 h 2036"/>
              <a:gd name="T72" fmla="*/ 1730 w 2948"/>
              <a:gd name="T73" fmla="*/ 1852 h 2036"/>
              <a:gd name="T74" fmla="*/ 1396 w 2948"/>
              <a:gd name="T75" fmla="*/ 1848 h 2036"/>
              <a:gd name="T76" fmla="*/ 926 w 2948"/>
              <a:gd name="T77" fmla="*/ 1400 h 2036"/>
              <a:gd name="T78" fmla="*/ 1568 w 2948"/>
              <a:gd name="T79" fmla="*/ 1108 h 2036"/>
              <a:gd name="T80" fmla="*/ 2006 w 2948"/>
              <a:gd name="T81" fmla="*/ 1074 h 2036"/>
              <a:gd name="T82" fmla="*/ 2126 w 2948"/>
              <a:gd name="T83" fmla="*/ 570 h 2036"/>
              <a:gd name="T84" fmla="*/ 1832 w 2948"/>
              <a:gd name="T85" fmla="*/ 960 h 2036"/>
              <a:gd name="T86" fmla="*/ 2000 w 2948"/>
              <a:gd name="T87" fmla="*/ 614 h 2036"/>
              <a:gd name="T88" fmla="*/ 2156 w 2948"/>
              <a:gd name="T89" fmla="*/ 398 h 2036"/>
              <a:gd name="T90" fmla="*/ 2244 w 2948"/>
              <a:gd name="T91" fmla="*/ 356 h 2036"/>
              <a:gd name="T92" fmla="*/ 2272 w 2948"/>
              <a:gd name="T93" fmla="*/ 666 h 2036"/>
              <a:gd name="T94" fmla="*/ 2400 w 2948"/>
              <a:gd name="T95" fmla="*/ 642 h 2036"/>
              <a:gd name="T96" fmla="*/ 2696 w 2948"/>
              <a:gd name="T97" fmla="*/ 922 h 2036"/>
              <a:gd name="T98" fmla="*/ 2530 w 2948"/>
              <a:gd name="T99" fmla="*/ 878 h 2036"/>
              <a:gd name="T100" fmla="*/ 2230 w 2948"/>
              <a:gd name="T101" fmla="*/ 1128 h 2036"/>
              <a:gd name="T102" fmla="*/ 1978 w 2948"/>
              <a:gd name="T103" fmla="*/ 1346 h 2036"/>
              <a:gd name="T104" fmla="*/ 1536 w 2948"/>
              <a:gd name="T105" fmla="*/ 1418 h 2036"/>
              <a:gd name="T106" fmla="*/ 1152 w 2948"/>
              <a:gd name="T107" fmla="*/ 1592 h 2036"/>
              <a:gd name="T108" fmla="*/ 1088 w 2948"/>
              <a:gd name="T109" fmla="*/ 1684 h 2036"/>
              <a:gd name="T110" fmla="*/ 1974 w 2948"/>
              <a:gd name="T111" fmla="*/ 1784 h 2036"/>
              <a:gd name="T112" fmla="*/ 1904 w 2948"/>
              <a:gd name="T113" fmla="*/ 1470 h 2036"/>
              <a:gd name="T114" fmla="*/ 2362 w 2948"/>
              <a:gd name="T115" fmla="*/ 1444 h 2036"/>
              <a:gd name="T116" fmla="*/ 2404 w 2948"/>
              <a:gd name="T117" fmla="*/ 1414 h 2036"/>
              <a:gd name="T118" fmla="*/ 2622 w 2948"/>
              <a:gd name="T119" fmla="*/ 1240 h 2036"/>
              <a:gd name="T120" fmla="*/ 2530 w 2948"/>
              <a:gd name="T121" fmla="*/ 1064 h 2036"/>
              <a:gd name="T122" fmla="*/ 2782 w 2948"/>
              <a:gd name="T123" fmla="*/ 1162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8" h="2036">
                <a:moveTo>
                  <a:pt x="2896" y="948"/>
                </a:moveTo>
                <a:lnTo>
                  <a:pt x="2896" y="948"/>
                </a:lnTo>
                <a:lnTo>
                  <a:pt x="2886" y="906"/>
                </a:lnTo>
                <a:lnTo>
                  <a:pt x="2874" y="868"/>
                </a:lnTo>
                <a:lnTo>
                  <a:pt x="2862" y="834"/>
                </a:lnTo>
                <a:lnTo>
                  <a:pt x="2850" y="804"/>
                </a:lnTo>
                <a:lnTo>
                  <a:pt x="2836" y="778"/>
                </a:lnTo>
                <a:lnTo>
                  <a:pt x="2822" y="754"/>
                </a:lnTo>
                <a:lnTo>
                  <a:pt x="2808" y="734"/>
                </a:lnTo>
                <a:lnTo>
                  <a:pt x="2796" y="718"/>
                </a:lnTo>
                <a:lnTo>
                  <a:pt x="2782" y="704"/>
                </a:lnTo>
                <a:lnTo>
                  <a:pt x="2770" y="694"/>
                </a:lnTo>
                <a:lnTo>
                  <a:pt x="2750" y="678"/>
                </a:lnTo>
                <a:lnTo>
                  <a:pt x="2738" y="670"/>
                </a:lnTo>
                <a:lnTo>
                  <a:pt x="2732" y="668"/>
                </a:lnTo>
                <a:lnTo>
                  <a:pt x="2732" y="668"/>
                </a:lnTo>
                <a:lnTo>
                  <a:pt x="2712" y="632"/>
                </a:lnTo>
                <a:lnTo>
                  <a:pt x="2694" y="598"/>
                </a:lnTo>
                <a:lnTo>
                  <a:pt x="2674" y="570"/>
                </a:lnTo>
                <a:lnTo>
                  <a:pt x="2656" y="544"/>
                </a:lnTo>
                <a:lnTo>
                  <a:pt x="2622" y="500"/>
                </a:lnTo>
                <a:lnTo>
                  <a:pt x="2592" y="466"/>
                </a:lnTo>
                <a:lnTo>
                  <a:pt x="2562" y="436"/>
                </a:lnTo>
                <a:lnTo>
                  <a:pt x="2536" y="412"/>
                </a:lnTo>
                <a:lnTo>
                  <a:pt x="2510" y="388"/>
                </a:lnTo>
                <a:lnTo>
                  <a:pt x="2488" y="360"/>
                </a:lnTo>
                <a:lnTo>
                  <a:pt x="2488" y="360"/>
                </a:lnTo>
                <a:lnTo>
                  <a:pt x="2468" y="332"/>
                </a:lnTo>
                <a:lnTo>
                  <a:pt x="2444" y="304"/>
                </a:lnTo>
                <a:lnTo>
                  <a:pt x="2420" y="276"/>
                </a:lnTo>
                <a:lnTo>
                  <a:pt x="2394" y="250"/>
                </a:lnTo>
                <a:lnTo>
                  <a:pt x="2368" y="228"/>
                </a:lnTo>
                <a:lnTo>
                  <a:pt x="2338" y="210"/>
                </a:lnTo>
                <a:lnTo>
                  <a:pt x="2324" y="202"/>
                </a:lnTo>
                <a:lnTo>
                  <a:pt x="2308" y="196"/>
                </a:lnTo>
                <a:lnTo>
                  <a:pt x="2292" y="192"/>
                </a:lnTo>
                <a:lnTo>
                  <a:pt x="2276" y="188"/>
                </a:lnTo>
                <a:lnTo>
                  <a:pt x="2276" y="188"/>
                </a:lnTo>
                <a:lnTo>
                  <a:pt x="2260" y="186"/>
                </a:lnTo>
                <a:lnTo>
                  <a:pt x="2246" y="182"/>
                </a:lnTo>
                <a:lnTo>
                  <a:pt x="2222" y="172"/>
                </a:lnTo>
                <a:lnTo>
                  <a:pt x="2202" y="160"/>
                </a:lnTo>
                <a:lnTo>
                  <a:pt x="2182" y="146"/>
                </a:lnTo>
                <a:lnTo>
                  <a:pt x="2146" y="116"/>
                </a:lnTo>
                <a:lnTo>
                  <a:pt x="2126" y="102"/>
                </a:lnTo>
                <a:lnTo>
                  <a:pt x="2100" y="88"/>
                </a:lnTo>
                <a:lnTo>
                  <a:pt x="2100" y="88"/>
                </a:lnTo>
                <a:lnTo>
                  <a:pt x="2072" y="78"/>
                </a:lnTo>
                <a:lnTo>
                  <a:pt x="2038" y="68"/>
                </a:lnTo>
                <a:lnTo>
                  <a:pt x="2004" y="60"/>
                </a:lnTo>
                <a:lnTo>
                  <a:pt x="1972" y="52"/>
                </a:lnTo>
                <a:lnTo>
                  <a:pt x="1918" y="44"/>
                </a:lnTo>
                <a:lnTo>
                  <a:pt x="1896" y="40"/>
                </a:lnTo>
                <a:lnTo>
                  <a:pt x="1896" y="40"/>
                </a:lnTo>
                <a:lnTo>
                  <a:pt x="1876" y="28"/>
                </a:lnTo>
                <a:lnTo>
                  <a:pt x="1858" y="18"/>
                </a:lnTo>
                <a:lnTo>
                  <a:pt x="1838" y="10"/>
                </a:lnTo>
                <a:lnTo>
                  <a:pt x="1818" y="6"/>
                </a:lnTo>
                <a:lnTo>
                  <a:pt x="1798" y="2"/>
                </a:lnTo>
                <a:lnTo>
                  <a:pt x="1780" y="0"/>
                </a:lnTo>
                <a:lnTo>
                  <a:pt x="1762" y="0"/>
                </a:lnTo>
                <a:lnTo>
                  <a:pt x="1746" y="2"/>
                </a:lnTo>
                <a:lnTo>
                  <a:pt x="1716" y="6"/>
                </a:lnTo>
                <a:lnTo>
                  <a:pt x="1692" y="12"/>
                </a:lnTo>
                <a:lnTo>
                  <a:pt x="1672" y="20"/>
                </a:lnTo>
                <a:lnTo>
                  <a:pt x="1672" y="20"/>
                </a:lnTo>
                <a:lnTo>
                  <a:pt x="1634" y="14"/>
                </a:lnTo>
                <a:lnTo>
                  <a:pt x="1600" y="10"/>
                </a:lnTo>
                <a:lnTo>
                  <a:pt x="1572" y="10"/>
                </a:lnTo>
                <a:lnTo>
                  <a:pt x="1546" y="10"/>
                </a:lnTo>
                <a:lnTo>
                  <a:pt x="1524" y="14"/>
                </a:lnTo>
                <a:lnTo>
                  <a:pt x="1504" y="18"/>
                </a:lnTo>
                <a:lnTo>
                  <a:pt x="1488" y="22"/>
                </a:lnTo>
                <a:lnTo>
                  <a:pt x="1474" y="28"/>
                </a:lnTo>
                <a:lnTo>
                  <a:pt x="1450" y="42"/>
                </a:lnTo>
                <a:lnTo>
                  <a:pt x="1432" y="56"/>
                </a:lnTo>
                <a:lnTo>
                  <a:pt x="1412" y="66"/>
                </a:lnTo>
                <a:lnTo>
                  <a:pt x="1404" y="70"/>
                </a:lnTo>
                <a:lnTo>
                  <a:pt x="1392" y="72"/>
                </a:lnTo>
                <a:lnTo>
                  <a:pt x="1392" y="72"/>
                </a:lnTo>
                <a:lnTo>
                  <a:pt x="1382" y="74"/>
                </a:lnTo>
                <a:lnTo>
                  <a:pt x="1370" y="72"/>
                </a:lnTo>
                <a:lnTo>
                  <a:pt x="1350" y="68"/>
                </a:lnTo>
                <a:lnTo>
                  <a:pt x="1330" y="60"/>
                </a:lnTo>
                <a:lnTo>
                  <a:pt x="1308" y="50"/>
                </a:lnTo>
                <a:lnTo>
                  <a:pt x="1286" y="42"/>
                </a:lnTo>
                <a:lnTo>
                  <a:pt x="1260" y="36"/>
                </a:lnTo>
                <a:lnTo>
                  <a:pt x="1248" y="36"/>
                </a:lnTo>
                <a:lnTo>
                  <a:pt x="1232" y="36"/>
                </a:lnTo>
                <a:lnTo>
                  <a:pt x="1218" y="38"/>
                </a:lnTo>
                <a:lnTo>
                  <a:pt x="1200" y="40"/>
                </a:lnTo>
                <a:lnTo>
                  <a:pt x="1200" y="40"/>
                </a:lnTo>
                <a:lnTo>
                  <a:pt x="1166" y="52"/>
                </a:lnTo>
                <a:lnTo>
                  <a:pt x="1132" y="66"/>
                </a:lnTo>
                <a:lnTo>
                  <a:pt x="1098" y="82"/>
                </a:lnTo>
                <a:lnTo>
                  <a:pt x="1068" y="98"/>
                </a:lnTo>
                <a:lnTo>
                  <a:pt x="1022" y="124"/>
                </a:lnTo>
                <a:lnTo>
                  <a:pt x="1004" y="136"/>
                </a:lnTo>
                <a:lnTo>
                  <a:pt x="1004" y="136"/>
                </a:lnTo>
                <a:lnTo>
                  <a:pt x="968" y="136"/>
                </a:lnTo>
                <a:lnTo>
                  <a:pt x="938" y="140"/>
                </a:lnTo>
                <a:lnTo>
                  <a:pt x="914" y="144"/>
                </a:lnTo>
                <a:lnTo>
                  <a:pt x="892" y="150"/>
                </a:lnTo>
                <a:lnTo>
                  <a:pt x="876" y="156"/>
                </a:lnTo>
                <a:lnTo>
                  <a:pt x="862" y="164"/>
                </a:lnTo>
                <a:lnTo>
                  <a:pt x="852" y="172"/>
                </a:lnTo>
                <a:lnTo>
                  <a:pt x="844" y="182"/>
                </a:lnTo>
                <a:lnTo>
                  <a:pt x="830" y="198"/>
                </a:lnTo>
                <a:lnTo>
                  <a:pt x="820" y="214"/>
                </a:lnTo>
                <a:lnTo>
                  <a:pt x="814" y="220"/>
                </a:lnTo>
                <a:lnTo>
                  <a:pt x="806" y="224"/>
                </a:lnTo>
                <a:lnTo>
                  <a:pt x="796" y="228"/>
                </a:lnTo>
                <a:lnTo>
                  <a:pt x="784" y="228"/>
                </a:lnTo>
                <a:lnTo>
                  <a:pt x="784" y="228"/>
                </a:lnTo>
                <a:lnTo>
                  <a:pt x="754" y="230"/>
                </a:lnTo>
                <a:lnTo>
                  <a:pt x="718" y="238"/>
                </a:lnTo>
                <a:lnTo>
                  <a:pt x="678" y="248"/>
                </a:lnTo>
                <a:lnTo>
                  <a:pt x="638" y="262"/>
                </a:lnTo>
                <a:lnTo>
                  <a:pt x="598" y="280"/>
                </a:lnTo>
                <a:lnTo>
                  <a:pt x="580" y="290"/>
                </a:lnTo>
                <a:lnTo>
                  <a:pt x="564" y="302"/>
                </a:lnTo>
                <a:lnTo>
                  <a:pt x="548" y="312"/>
                </a:lnTo>
                <a:lnTo>
                  <a:pt x="536" y="326"/>
                </a:lnTo>
                <a:lnTo>
                  <a:pt x="524" y="338"/>
                </a:lnTo>
                <a:lnTo>
                  <a:pt x="516" y="352"/>
                </a:lnTo>
                <a:lnTo>
                  <a:pt x="516" y="352"/>
                </a:lnTo>
                <a:lnTo>
                  <a:pt x="510" y="366"/>
                </a:lnTo>
                <a:lnTo>
                  <a:pt x="502" y="376"/>
                </a:lnTo>
                <a:lnTo>
                  <a:pt x="496" y="384"/>
                </a:lnTo>
                <a:lnTo>
                  <a:pt x="488" y="392"/>
                </a:lnTo>
                <a:lnTo>
                  <a:pt x="470" y="402"/>
                </a:lnTo>
                <a:lnTo>
                  <a:pt x="452" y="412"/>
                </a:lnTo>
                <a:lnTo>
                  <a:pt x="430" y="420"/>
                </a:lnTo>
                <a:lnTo>
                  <a:pt x="406" y="434"/>
                </a:lnTo>
                <a:lnTo>
                  <a:pt x="394" y="444"/>
                </a:lnTo>
                <a:lnTo>
                  <a:pt x="380" y="454"/>
                </a:lnTo>
                <a:lnTo>
                  <a:pt x="364" y="468"/>
                </a:lnTo>
                <a:lnTo>
                  <a:pt x="348" y="484"/>
                </a:lnTo>
                <a:lnTo>
                  <a:pt x="348" y="484"/>
                </a:lnTo>
                <a:lnTo>
                  <a:pt x="318" y="520"/>
                </a:lnTo>
                <a:lnTo>
                  <a:pt x="294" y="550"/>
                </a:lnTo>
                <a:lnTo>
                  <a:pt x="276" y="578"/>
                </a:lnTo>
                <a:lnTo>
                  <a:pt x="262" y="602"/>
                </a:lnTo>
                <a:lnTo>
                  <a:pt x="252" y="622"/>
                </a:lnTo>
                <a:lnTo>
                  <a:pt x="246" y="636"/>
                </a:lnTo>
                <a:lnTo>
                  <a:pt x="240" y="648"/>
                </a:lnTo>
                <a:lnTo>
                  <a:pt x="240" y="648"/>
                </a:lnTo>
                <a:lnTo>
                  <a:pt x="234" y="670"/>
                </a:lnTo>
                <a:lnTo>
                  <a:pt x="224" y="686"/>
                </a:lnTo>
                <a:lnTo>
                  <a:pt x="214" y="702"/>
                </a:lnTo>
                <a:lnTo>
                  <a:pt x="204" y="714"/>
                </a:lnTo>
                <a:lnTo>
                  <a:pt x="188" y="728"/>
                </a:lnTo>
                <a:lnTo>
                  <a:pt x="180" y="732"/>
                </a:lnTo>
                <a:lnTo>
                  <a:pt x="180" y="732"/>
                </a:lnTo>
                <a:lnTo>
                  <a:pt x="158" y="760"/>
                </a:lnTo>
                <a:lnTo>
                  <a:pt x="138" y="788"/>
                </a:lnTo>
                <a:lnTo>
                  <a:pt x="122" y="816"/>
                </a:lnTo>
                <a:lnTo>
                  <a:pt x="108" y="842"/>
                </a:lnTo>
                <a:lnTo>
                  <a:pt x="96" y="868"/>
                </a:lnTo>
                <a:lnTo>
                  <a:pt x="86" y="894"/>
                </a:lnTo>
                <a:lnTo>
                  <a:pt x="78" y="918"/>
                </a:lnTo>
                <a:lnTo>
                  <a:pt x="72" y="940"/>
                </a:lnTo>
                <a:lnTo>
                  <a:pt x="64" y="980"/>
                </a:lnTo>
                <a:lnTo>
                  <a:pt x="62" y="1010"/>
                </a:lnTo>
                <a:lnTo>
                  <a:pt x="60" y="1036"/>
                </a:lnTo>
                <a:lnTo>
                  <a:pt x="60" y="1036"/>
                </a:lnTo>
                <a:lnTo>
                  <a:pt x="44" y="1056"/>
                </a:lnTo>
                <a:lnTo>
                  <a:pt x="30" y="1074"/>
                </a:lnTo>
                <a:lnTo>
                  <a:pt x="20" y="1094"/>
                </a:lnTo>
                <a:lnTo>
                  <a:pt x="12" y="1112"/>
                </a:lnTo>
                <a:lnTo>
                  <a:pt x="6" y="1130"/>
                </a:lnTo>
                <a:lnTo>
                  <a:pt x="4" y="1148"/>
                </a:lnTo>
                <a:lnTo>
                  <a:pt x="2" y="1166"/>
                </a:lnTo>
                <a:lnTo>
                  <a:pt x="0" y="1182"/>
                </a:lnTo>
                <a:lnTo>
                  <a:pt x="2" y="1210"/>
                </a:lnTo>
                <a:lnTo>
                  <a:pt x="6" y="1232"/>
                </a:lnTo>
                <a:lnTo>
                  <a:pt x="12" y="1252"/>
                </a:lnTo>
                <a:lnTo>
                  <a:pt x="12" y="1252"/>
                </a:lnTo>
                <a:lnTo>
                  <a:pt x="24" y="1270"/>
                </a:lnTo>
                <a:lnTo>
                  <a:pt x="32" y="1288"/>
                </a:lnTo>
                <a:lnTo>
                  <a:pt x="46" y="1320"/>
                </a:lnTo>
                <a:lnTo>
                  <a:pt x="56" y="1352"/>
                </a:lnTo>
                <a:lnTo>
                  <a:pt x="64" y="1382"/>
                </a:lnTo>
                <a:lnTo>
                  <a:pt x="66" y="1406"/>
                </a:lnTo>
                <a:lnTo>
                  <a:pt x="68" y="1424"/>
                </a:lnTo>
                <a:lnTo>
                  <a:pt x="68" y="1440"/>
                </a:lnTo>
                <a:lnTo>
                  <a:pt x="68" y="1440"/>
                </a:lnTo>
                <a:lnTo>
                  <a:pt x="78" y="1468"/>
                </a:lnTo>
                <a:lnTo>
                  <a:pt x="90" y="1496"/>
                </a:lnTo>
                <a:lnTo>
                  <a:pt x="104" y="1520"/>
                </a:lnTo>
                <a:lnTo>
                  <a:pt x="118" y="1544"/>
                </a:lnTo>
                <a:lnTo>
                  <a:pt x="132" y="1564"/>
                </a:lnTo>
                <a:lnTo>
                  <a:pt x="148" y="1584"/>
                </a:lnTo>
                <a:lnTo>
                  <a:pt x="164" y="1604"/>
                </a:lnTo>
                <a:lnTo>
                  <a:pt x="182" y="1620"/>
                </a:lnTo>
                <a:lnTo>
                  <a:pt x="200" y="1636"/>
                </a:lnTo>
                <a:lnTo>
                  <a:pt x="218" y="1650"/>
                </a:lnTo>
                <a:lnTo>
                  <a:pt x="256" y="1674"/>
                </a:lnTo>
                <a:lnTo>
                  <a:pt x="296" y="1696"/>
                </a:lnTo>
                <a:lnTo>
                  <a:pt x="334" y="1712"/>
                </a:lnTo>
                <a:lnTo>
                  <a:pt x="374" y="1726"/>
                </a:lnTo>
                <a:lnTo>
                  <a:pt x="410" y="1736"/>
                </a:lnTo>
                <a:lnTo>
                  <a:pt x="446" y="1744"/>
                </a:lnTo>
                <a:lnTo>
                  <a:pt x="478" y="1750"/>
                </a:lnTo>
                <a:lnTo>
                  <a:pt x="532" y="1758"/>
                </a:lnTo>
                <a:lnTo>
                  <a:pt x="550" y="1762"/>
                </a:lnTo>
                <a:lnTo>
                  <a:pt x="564" y="1764"/>
                </a:lnTo>
                <a:lnTo>
                  <a:pt x="564" y="1764"/>
                </a:lnTo>
                <a:lnTo>
                  <a:pt x="588" y="1772"/>
                </a:lnTo>
                <a:lnTo>
                  <a:pt x="612" y="1776"/>
                </a:lnTo>
                <a:lnTo>
                  <a:pt x="660" y="1782"/>
                </a:lnTo>
                <a:lnTo>
                  <a:pt x="698" y="1784"/>
                </a:lnTo>
                <a:lnTo>
                  <a:pt x="712" y="1784"/>
                </a:lnTo>
                <a:lnTo>
                  <a:pt x="712" y="1784"/>
                </a:lnTo>
                <a:lnTo>
                  <a:pt x="726" y="1812"/>
                </a:lnTo>
                <a:lnTo>
                  <a:pt x="742" y="1836"/>
                </a:lnTo>
                <a:lnTo>
                  <a:pt x="760" y="1860"/>
                </a:lnTo>
                <a:lnTo>
                  <a:pt x="778" y="1882"/>
                </a:lnTo>
                <a:lnTo>
                  <a:pt x="808" y="1912"/>
                </a:lnTo>
                <a:lnTo>
                  <a:pt x="820" y="1924"/>
                </a:lnTo>
                <a:lnTo>
                  <a:pt x="820" y="1924"/>
                </a:lnTo>
                <a:lnTo>
                  <a:pt x="836" y="1926"/>
                </a:lnTo>
                <a:lnTo>
                  <a:pt x="856" y="1930"/>
                </a:lnTo>
                <a:lnTo>
                  <a:pt x="906" y="1942"/>
                </a:lnTo>
                <a:lnTo>
                  <a:pt x="966" y="1960"/>
                </a:lnTo>
                <a:lnTo>
                  <a:pt x="1032" y="1980"/>
                </a:lnTo>
                <a:lnTo>
                  <a:pt x="1100" y="2002"/>
                </a:lnTo>
                <a:lnTo>
                  <a:pt x="1162" y="2020"/>
                </a:lnTo>
                <a:lnTo>
                  <a:pt x="1216" y="2032"/>
                </a:lnTo>
                <a:lnTo>
                  <a:pt x="1238" y="2036"/>
                </a:lnTo>
                <a:lnTo>
                  <a:pt x="1256" y="2036"/>
                </a:lnTo>
                <a:lnTo>
                  <a:pt x="1256" y="2036"/>
                </a:lnTo>
                <a:lnTo>
                  <a:pt x="1290" y="2034"/>
                </a:lnTo>
                <a:lnTo>
                  <a:pt x="1324" y="2030"/>
                </a:lnTo>
                <a:lnTo>
                  <a:pt x="1358" y="2022"/>
                </a:lnTo>
                <a:lnTo>
                  <a:pt x="1390" y="2012"/>
                </a:lnTo>
                <a:lnTo>
                  <a:pt x="1440" y="1996"/>
                </a:lnTo>
                <a:lnTo>
                  <a:pt x="1460" y="1988"/>
                </a:lnTo>
                <a:lnTo>
                  <a:pt x="1460" y="1988"/>
                </a:lnTo>
                <a:lnTo>
                  <a:pt x="1516" y="1990"/>
                </a:lnTo>
                <a:lnTo>
                  <a:pt x="1568" y="1988"/>
                </a:lnTo>
                <a:lnTo>
                  <a:pt x="1616" y="1984"/>
                </a:lnTo>
                <a:lnTo>
                  <a:pt x="1658" y="1976"/>
                </a:lnTo>
                <a:lnTo>
                  <a:pt x="1698" y="1968"/>
                </a:lnTo>
                <a:lnTo>
                  <a:pt x="1734" y="1958"/>
                </a:lnTo>
                <a:lnTo>
                  <a:pt x="1766" y="1946"/>
                </a:lnTo>
                <a:lnTo>
                  <a:pt x="1794" y="1934"/>
                </a:lnTo>
                <a:lnTo>
                  <a:pt x="1818" y="1922"/>
                </a:lnTo>
                <a:lnTo>
                  <a:pt x="1840" y="1910"/>
                </a:lnTo>
                <a:lnTo>
                  <a:pt x="1872" y="1890"/>
                </a:lnTo>
                <a:lnTo>
                  <a:pt x="1890" y="1874"/>
                </a:lnTo>
                <a:lnTo>
                  <a:pt x="1896" y="1868"/>
                </a:lnTo>
                <a:lnTo>
                  <a:pt x="1896" y="1868"/>
                </a:lnTo>
                <a:lnTo>
                  <a:pt x="1930" y="1872"/>
                </a:lnTo>
                <a:lnTo>
                  <a:pt x="1958" y="1874"/>
                </a:lnTo>
                <a:lnTo>
                  <a:pt x="1980" y="1874"/>
                </a:lnTo>
                <a:lnTo>
                  <a:pt x="2000" y="1872"/>
                </a:lnTo>
                <a:lnTo>
                  <a:pt x="2018" y="1868"/>
                </a:lnTo>
                <a:lnTo>
                  <a:pt x="2030" y="1864"/>
                </a:lnTo>
                <a:lnTo>
                  <a:pt x="2042" y="1858"/>
                </a:lnTo>
                <a:lnTo>
                  <a:pt x="2052" y="1854"/>
                </a:lnTo>
                <a:lnTo>
                  <a:pt x="2066" y="1842"/>
                </a:lnTo>
                <a:lnTo>
                  <a:pt x="2080" y="1832"/>
                </a:lnTo>
                <a:lnTo>
                  <a:pt x="2088" y="1828"/>
                </a:lnTo>
                <a:lnTo>
                  <a:pt x="2096" y="1824"/>
                </a:lnTo>
                <a:lnTo>
                  <a:pt x="2104" y="1822"/>
                </a:lnTo>
                <a:lnTo>
                  <a:pt x="2116" y="1820"/>
                </a:lnTo>
                <a:lnTo>
                  <a:pt x="2116" y="1820"/>
                </a:lnTo>
                <a:lnTo>
                  <a:pt x="2144" y="1820"/>
                </a:lnTo>
                <a:lnTo>
                  <a:pt x="2174" y="1816"/>
                </a:lnTo>
                <a:lnTo>
                  <a:pt x="2204" y="1810"/>
                </a:lnTo>
                <a:lnTo>
                  <a:pt x="2234" y="1800"/>
                </a:lnTo>
                <a:lnTo>
                  <a:pt x="2264" y="1790"/>
                </a:lnTo>
                <a:lnTo>
                  <a:pt x="2290" y="1776"/>
                </a:lnTo>
                <a:lnTo>
                  <a:pt x="2312" y="1762"/>
                </a:lnTo>
                <a:lnTo>
                  <a:pt x="2322" y="1754"/>
                </a:lnTo>
                <a:lnTo>
                  <a:pt x="2328" y="1744"/>
                </a:lnTo>
                <a:lnTo>
                  <a:pt x="2328" y="1744"/>
                </a:lnTo>
                <a:lnTo>
                  <a:pt x="2342" y="1728"/>
                </a:lnTo>
                <a:lnTo>
                  <a:pt x="2358" y="1716"/>
                </a:lnTo>
                <a:lnTo>
                  <a:pt x="2374" y="1704"/>
                </a:lnTo>
                <a:lnTo>
                  <a:pt x="2392" y="1696"/>
                </a:lnTo>
                <a:lnTo>
                  <a:pt x="2430" y="1678"/>
                </a:lnTo>
                <a:lnTo>
                  <a:pt x="2450" y="1666"/>
                </a:lnTo>
                <a:lnTo>
                  <a:pt x="2472" y="1652"/>
                </a:lnTo>
                <a:lnTo>
                  <a:pt x="2472" y="1652"/>
                </a:lnTo>
                <a:lnTo>
                  <a:pt x="2520" y="1622"/>
                </a:lnTo>
                <a:lnTo>
                  <a:pt x="2546" y="1608"/>
                </a:lnTo>
                <a:lnTo>
                  <a:pt x="2572" y="1596"/>
                </a:lnTo>
                <a:lnTo>
                  <a:pt x="2600" y="1588"/>
                </a:lnTo>
                <a:lnTo>
                  <a:pt x="2614" y="1586"/>
                </a:lnTo>
                <a:lnTo>
                  <a:pt x="2630" y="1586"/>
                </a:lnTo>
                <a:lnTo>
                  <a:pt x="2644" y="1588"/>
                </a:lnTo>
                <a:lnTo>
                  <a:pt x="2660" y="1590"/>
                </a:lnTo>
                <a:lnTo>
                  <a:pt x="2676" y="1594"/>
                </a:lnTo>
                <a:lnTo>
                  <a:pt x="2692" y="1600"/>
                </a:lnTo>
                <a:lnTo>
                  <a:pt x="2692" y="1600"/>
                </a:lnTo>
                <a:lnTo>
                  <a:pt x="2708" y="1608"/>
                </a:lnTo>
                <a:lnTo>
                  <a:pt x="2724" y="1612"/>
                </a:lnTo>
                <a:lnTo>
                  <a:pt x="2750" y="1618"/>
                </a:lnTo>
                <a:lnTo>
                  <a:pt x="2774" y="1620"/>
                </a:lnTo>
                <a:lnTo>
                  <a:pt x="2792" y="1618"/>
                </a:lnTo>
                <a:lnTo>
                  <a:pt x="2806" y="1614"/>
                </a:lnTo>
                <a:lnTo>
                  <a:pt x="2816" y="1610"/>
                </a:lnTo>
                <a:lnTo>
                  <a:pt x="2824" y="1604"/>
                </a:lnTo>
                <a:lnTo>
                  <a:pt x="2824" y="1604"/>
                </a:lnTo>
                <a:lnTo>
                  <a:pt x="2856" y="1566"/>
                </a:lnTo>
                <a:lnTo>
                  <a:pt x="2882" y="1528"/>
                </a:lnTo>
                <a:lnTo>
                  <a:pt x="2902" y="1488"/>
                </a:lnTo>
                <a:lnTo>
                  <a:pt x="2920" y="1450"/>
                </a:lnTo>
                <a:lnTo>
                  <a:pt x="2932" y="1410"/>
                </a:lnTo>
                <a:lnTo>
                  <a:pt x="2940" y="1370"/>
                </a:lnTo>
                <a:lnTo>
                  <a:pt x="2946" y="1330"/>
                </a:lnTo>
                <a:lnTo>
                  <a:pt x="2948" y="1290"/>
                </a:lnTo>
                <a:lnTo>
                  <a:pt x="2948" y="1250"/>
                </a:lnTo>
                <a:lnTo>
                  <a:pt x="2944" y="1208"/>
                </a:lnTo>
                <a:lnTo>
                  <a:pt x="2940" y="1166"/>
                </a:lnTo>
                <a:lnTo>
                  <a:pt x="2932" y="1124"/>
                </a:lnTo>
                <a:lnTo>
                  <a:pt x="2916" y="1038"/>
                </a:lnTo>
                <a:lnTo>
                  <a:pt x="2896" y="948"/>
                </a:lnTo>
                <a:lnTo>
                  <a:pt x="2896" y="948"/>
                </a:lnTo>
                <a:close/>
                <a:moveTo>
                  <a:pt x="1918" y="152"/>
                </a:moveTo>
                <a:lnTo>
                  <a:pt x="1918" y="152"/>
                </a:lnTo>
                <a:lnTo>
                  <a:pt x="1914" y="146"/>
                </a:lnTo>
                <a:lnTo>
                  <a:pt x="1912" y="138"/>
                </a:lnTo>
                <a:lnTo>
                  <a:pt x="1912" y="132"/>
                </a:lnTo>
                <a:lnTo>
                  <a:pt x="1912" y="128"/>
                </a:lnTo>
                <a:lnTo>
                  <a:pt x="1916" y="124"/>
                </a:lnTo>
                <a:lnTo>
                  <a:pt x="1920" y="122"/>
                </a:lnTo>
                <a:lnTo>
                  <a:pt x="1926" y="122"/>
                </a:lnTo>
                <a:lnTo>
                  <a:pt x="1946" y="120"/>
                </a:lnTo>
                <a:lnTo>
                  <a:pt x="1976" y="126"/>
                </a:lnTo>
                <a:lnTo>
                  <a:pt x="1976" y="126"/>
                </a:lnTo>
                <a:lnTo>
                  <a:pt x="2010" y="134"/>
                </a:lnTo>
                <a:lnTo>
                  <a:pt x="2038" y="142"/>
                </a:lnTo>
                <a:lnTo>
                  <a:pt x="2064" y="152"/>
                </a:lnTo>
                <a:lnTo>
                  <a:pt x="2086" y="162"/>
                </a:lnTo>
                <a:lnTo>
                  <a:pt x="2106" y="172"/>
                </a:lnTo>
                <a:lnTo>
                  <a:pt x="2126" y="186"/>
                </a:lnTo>
                <a:lnTo>
                  <a:pt x="2168" y="214"/>
                </a:lnTo>
                <a:lnTo>
                  <a:pt x="2168" y="214"/>
                </a:lnTo>
                <a:lnTo>
                  <a:pt x="2190" y="228"/>
                </a:lnTo>
                <a:lnTo>
                  <a:pt x="2210" y="236"/>
                </a:lnTo>
                <a:lnTo>
                  <a:pt x="2226" y="242"/>
                </a:lnTo>
                <a:lnTo>
                  <a:pt x="2242" y="244"/>
                </a:lnTo>
                <a:lnTo>
                  <a:pt x="2254" y="246"/>
                </a:lnTo>
                <a:lnTo>
                  <a:pt x="2264" y="244"/>
                </a:lnTo>
                <a:lnTo>
                  <a:pt x="2278" y="244"/>
                </a:lnTo>
                <a:lnTo>
                  <a:pt x="2278" y="244"/>
                </a:lnTo>
                <a:lnTo>
                  <a:pt x="2282" y="244"/>
                </a:lnTo>
                <a:lnTo>
                  <a:pt x="2284" y="246"/>
                </a:lnTo>
                <a:lnTo>
                  <a:pt x="2284" y="250"/>
                </a:lnTo>
                <a:lnTo>
                  <a:pt x="2282" y="254"/>
                </a:lnTo>
                <a:lnTo>
                  <a:pt x="2280" y="258"/>
                </a:lnTo>
                <a:lnTo>
                  <a:pt x="2274" y="262"/>
                </a:lnTo>
                <a:lnTo>
                  <a:pt x="2264" y="266"/>
                </a:lnTo>
                <a:lnTo>
                  <a:pt x="2254" y="268"/>
                </a:lnTo>
                <a:lnTo>
                  <a:pt x="2254" y="268"/>
                </a:lnTo>
                <a:lnTo>
                  <a:pt x="2228" y="270"/>
                </a:lnTo>
                <a:lnTo>
                  <a:pt x="2214" y="270"/>
                </a:lnTo>
                <a:lnTo>
                  <a:pt x="2196" y="268"/>
                </a:lnTo>
                <a:lnTo>
                  <a:pt x="2178" y="264"/>
                </a:lnTo>
                <a:lnTo>
                  <a:pt x="2158" y="256"/>
                </a:lnTo>
                <a:lnTo>
                  <a:pt x="2136" y="242"/>
                </a:lnTo>
                <a:lnTo>
                  <a:pt x="2110" y="224"/>
                </a:lnTo>
                <a:lnTo>
                  <a:pt x="2110" y="224"/>
                </a:lnTo>
                <a:lnTo>
                  <a:pt x="2096" y="216"/>
                </a:lnTo>
                <a:lnTo>
                  <a:pt x="2084" y="208"/>
                </a:lnTo>
                <a:lnTo>
                  <a:pt x="2072" y="202"/>
                </a:lnTo>
                <a:lnTo>
                  <a:pt x="2062" y="198"/>
                </a:lnTo>
                <a:lnTo>
                  <a:pt x="2052" y="196"/>
                </a:lnTo>
                <a:lnTo>
                  <a:pt x="2042" y="194"/>
                </a:lnTo>
                <a:lnTo>
                  <a:pt x="2032" y="196"/>
                </a:lnTo>
                <a:lnTo>
                  <a:pt x="2024" y="196"/>
                </a:lnTo>
                <a:lnTo>
                  <a:pt x="2010" y="204"/>
                </a:lnTo>
                <a:lnTo>
                  <a:pt x="1998" y="212"/>
                </a:lnTo>
                <a:lnTo>
                  <a:pt x="1988" y="224"/>
                </a:lnTo>
                <a:lnTo>
                  <a:pt x="1982" y="236"/>
                </a:lnTo>
                <a:lnTo>
                  <a:pt x="1982" y="236"/>
                </a:lnTo>
                <a:lnTo>
                  <a:pt x="1978" y="248"/>
                </a:lnTo>
                <a:lnTo>
                  <a:pt x="1976" y="264"/>
                </a:lnTo>
                <a:lnTo>
                  <a:pt x="1974" y="294"/>
                </a:lnTo>
                <a:lnTo>
                  <a:pt x="1972" y="308"/>
                </a:lnTo>
                <a:lnTo>
                  <a:pt x="1966" y="318"/>
                </a:lnTo>
                <a:lnTo>
                  <a:pt x="1964" y="322"/>
                </a:lnTo>
                <a:lnTo>
                  <a:pt x="1958" y="326"/>
                </a:lnTo>
                <a:lnTo>
                  <a:pt x="1954" y="328"/>
                </a:lnTo>
                <a:lnTo>
                  <a:pt x="1948" y="328"/>
                </a:lnTo>
                <a:lnTo>
                  <a:pt x="1948" y="328"/>
                </a:lnTo>
                <a:lnTo>
                  <a:pt x="1934" y="328"/>
                </a:lnTo>
                <a:lnTo>
                  <a:pt x="1924" y="326"/>
                </a:lnTo>
                <a:lnTo>
                  <a:pt x="1914" y="322"/>
                </a:lnTo>
                <a:lnTo>
                  <a:pt x="1910" y="318"/>
                </a:lnTo>
                <a:lnTo>
                  <a:pt x="1906" y="310"/>
                </a:lnTo>
                <a:lnTo>
                  <a:pt x="1908" y="300"/>
                </a:lnTo>
                <a:lnTo>
                  <a:pt x="1914" y="288"/>
                </a:lnTo>
                <a:lnTo>
                  <a:pt x="1924" y="272"/>
                </a:lnTo>
                <a:lnTo>
                  <a:pt x="1924" y="272"/>
                </a:lnTo>
                <a:lnTo>
                  <a:pt x="1926" y="262"/>
                </a:lnTo>
                <a:lnTo>
                  <a:pt x="1930" y="234"/>
                </a:lnTo>
                <a:lnTo>
                  <a:pt x="1930" y="216"/>
                </a:lnTo>
                <a:lnTo>
                  <a:pt x="1928" y="194"/>
                </a:lnTo>
                <a:lnTo>
                  <a:pt x="1926" y="174"/>
                </a:lnTo>
                <a:lnTo>
                  <a:pt x="1918" y="152"/>
                </a:lnTo>
                <a:lnTo>
                  <a:pt x="1918" y="152"/>
                </a:lnTo>
                <a:close/>
                <a:moveTo>
                  <a:pt x="1908" y="544"/>
                </a:moveTo>
                <a:lnTo>
                  <a:pt x="1908" y="544"/>
                </a:lnTo>
                <a:lnTo>
                  <a:pt x="1910" y="548"/>
                </a:lnTo>
                <a:lnTo>
                  <a:pt x="1912" y="552"/>
                </a:lnTo>
                <a:lnTo>
                  <a:pt x="1912" y="558"/>
                </a:lnTo>
                <a:lnTo>
                  <a:pt x="1908" y="566"/>
                </a:lnTo>
                <a:lnTo>
                  <a:pt x="1902" y="574"/>
                </a:lnTo>
                <a:lnTo>
                  <a:pt x="1888" y="588"/>
                </a:lnTo>
                <a:lnTo>
                  <a:pt x="1880" y="592"/>
                </a:lnTo>
                <a:lnTo>
                  <a:pt x="1880" y="592"/>
                </a:lnTo>
                <a:lnTo>
                  <a:pt x="1858" y="596"/>
                </a:lnTo>
                <a:lnTo>
                  <a:pt x="1848" y="600"/>
                </a:lnTo>
                <a:lnTo>
                  <a:pt x="1838" y="604"/>
                </a:lnTo>
                <a:lnTo>
                  <a:pt x="1826" y="612"/>
                </a:lnTo>
                <a:lnTo>
                  <a:pt x="1814" y="620"/>
                </a:lnTo>
                <a:lnTo>
                  <a:pt x="1782" y="648"/>
                </a:lnTo>
                <a:lnTo>
                  <a:pt x="1782" y="648"/>
                </a:lnTo>
                <a:lnTo>
                  <a:pt x="1772" y="656"/>
                </a:lnTo>
                <a:lnTo>
                  <a:pt x="1762" y="664"/>
                </a:lnTo>
                <a:lnTo>
                  <a:pt x="1754" y="668"/>
                </a:lnTo>
                <a:lnTo>
                  <a:pt x="1744" y="672"/>
                </a:lnTo>
                <a:lnTo>
                  <a:pt x="1734" y="674"/>
                </a:lnTo>
                <a:lnTo>
                  <a:pt x="1724" y="676"/>
                </a:lnTo>
                <a:lnTo>
                  <a:pt x="1706" y="674"/>
                </a:lnTo>
                <a:lnTo>
                  <a:pt x="1690" y="668"/>
                </a:lnTo>
                <a:lnTo>
                  <a:pt x="1674" y="660"/>
                </a:lnTo>
                <a:lnTo>
                  <a:pt x="1662" y="648"/>
                </a:lnTo>
                <a:lnTo>
                  <a:pt x="1652" y="636"/>
                </a:lnTo>
                <a:lnTo>
                  <a:pt x="1652" y="636"/>
                </a:lnTo>
                <a:lnTo>
                  <a:pt x="1642" y="624"/>
                </a:lnTo>
                <a:lnTo>
                  <a:pt x="1634" y="614"/>
                </a:lnTo>
                <a:lnTo>
                  <a:pt x="1628" y="608"/>
                </a:lnTo>
                <a:lnTo>
                  <a:pt x="1622" y="606"/>
                </a:lnTo>
                <a:lnTo>
                  <a:pt x="1614" y="602"/>
                </a:lnTo>
                <a:lnTo>
                  <a:pt x="1612" y="604"/>
                </a:lnTo>
                <a:lnTo>
                  <a:pt x="1612" y="604"/>
                </a:lnTo>
                <a:lnTo>
                  <a:pt x="1608" y="606"/>
                </a:lnTo>
                <a:lnTo>
                  <a:pt x="1604" y="610"/>
                </a:lnTo>
                <a:lnTo>
                  <a:pt x="1604" y="614"/>
                </a:lnTo>
                <a:lnTo>
                  <a:pt x="1602" y="620"/>
                </a:lnTo>
                <a:lnTo>
                  <a:pt x="1606" y="628"/>
                </a:lnTo>
                <a:lnTo>
                  <a:pt x="1610" y="638"/>
                </a:lnTo>
                <a:lnTo>
                  <a:pt x="1624" y="654"/>
                </a:lnTo>
                <a:lnTo>
                  <a:pt x="1630" y="662"/>
                </a:lnTo>
                <a:lnTo>
                  <a:pt x="1630" y="662"/>
                </a:lnTo>
                <a:lnTo>
                  <a:pt x="1646" y="672"/>
                </a:lnTo>
                <a:lnTo>
                  <a:pt x="1654" y="678"/>
                </a:lnTo>
                <a:lnTo>
                  <a:pt x="1660" y="686"/>
                </a:lnTo>
                <a:lnTo>
                  <a:pt x="1668" y="698"/>
                </a:lnTo>
                <a:lnTo>
                  <a:pt x="1674" y="714"/>
                </a:lnTo>
                <a:lnTo>
                  <a:pt x="1676" y="734"/>
                </a:lnTo>
                <a:lnTo>
                  <a:pt x="1678" y="760"/>
                </a:lnTo>
                <a:lnTo>
                  <a:pt x="1678" y="760"/>
                </a:lnTo>
                <a:lnTo>
                  <a:pt x="1676" y="776"/>
                </a:lnTo>
                <a:lnTo>
                  <a:pt x="1672" y="790"/>
                </a:lnTo>
                <a:lnTo>
                  <a:pt x="1666" y="806"/>
                </a:lnTo>
                <a:lnTo>
                  <a:pt x="1658" y="818"/>
                </a:lnTo>
                <a:lnTo>
                  <a:pt x="1648" y="832"/>
                </a:lnTo>
                <a:lnTo>
                  <a:pt x="1638" y="844"/>
                </a:lnTo>
                <a:lnTo>
                  <a:pt x="1626" y="852"/>
                </a:lnTo>
                <a:lnTo>
                  <a:pt x="1614" y="860"/>
                </a:lnTo>
                <a:lnTo>
                  <a:pt x="1602" y="866"/>
                </a:lnTo>
                <a:lnTo>
                  <a:pt x="1590" y="870"/>
                </a:lnTo>
                <a:lnTo>
                  <a:pt x="1578" y="870"/>
                </a:lnTo>
                <a:lnTo>
                  <a:pt x="1568" y="868"/>
                </a:lnTo>
                <a:lnTo>
                  <a:pt x="1558" y="862"/>
                </a:lnTo>
                <a:lnTo>
                  <a:pt x="1550" y="852"/>
                </a:lnTo>
                <a:lnTo>
                  <a:pt x="1544" y="838"/>
                </a:lnTo>
                <a:lnTo>
                  <a:pt x="1540" y="820"/>
                </a:lnTo>
                <a:lnTo>
                  <a:pt x="1540" y="820"/>
                </a:lnTo>
                <a:lnTo>
                  <a:pt x="1532" y="782"/>
                </a:lnTo>
                <a:lnTo>
                  <a:pt x="1522" y="754"/>
                </a:lnTo>
                <a:lnTo>
                  <a:pt x="1512" y="732"/>
                </a:lnTo>
                <a:lnTo>
                  <a:pt x="1502" y="712"/>
                </a:lnTo>
                <a:lnTo>
                  <a:pt x="1490" y="694"/>
                </a:lnTo>
                <a:lnTo>
                  <a:pt x="1480" y="674"/>
                </a:lnTo>
                <a:lnTo>
                  <a:pt x="1472" y="652"/>
                </a:lnTo>
                <a:lnTo>
                  <a:pt x="1468" y="622"/>
                </a:lnTo>
                <a:lnTo>
                  <a:pt x="1468" y="622"/>
                </a:lnTo>
                <a:lnTo>
                  <a:pt x="1466" y="604"/>
                </a:lnTo>
                <a:lnTo>
                  <a:pt x="1468" y="586"/>
                </a:lnTo>
                <a:lnTo>
                  <a:pt x="1470" y="566"/>
                </a:lnTo>
                <a:lnTo>
                  <a:pt x="1476" y="544"/>
                </a:lnTo>
                <a:lnTo>
                  <a:pt x="1482" y="522"/>
                </a:lnTo>
                <a:lnTo>
                  <a:pt x="1492" y="500"/>
                </a:lnTo>
                <a:lnTo>
                  <a:pt x="1502" y="478"/>
                </a:lnTo>
                <a:lnTo>
                  <a:pt x="1514" y="454"/>
                </a:lnTo>
                <a:lnTo>
                  <a:pt x="1526" y="434"/>
                </a:lnTo>
                <a:lnTo>
                  <a:pt x="1542" y="412"/>
                </a:lnTo>
                <a:lnTo>
                  <a:pt x="1556" y="394"/>
                </a:lnTo>
                <a:lnTo>
                  <a:pt x="1574" y="376"/>
                </a:lnTo>
                <a:lnTo>
                  <a:pt x="1592" y="360"/>
                </a:lnTo>
                <a:lnTo>
                  <a:pt x="1610" y="346"/>
                </a:lnTo>
                <a:lnTo>
                  <a:pt x="1630" y="334"/>
                </a:lnTo>
                <a:lnTo>
                  <a:pt x="1652" y="326"/>
                </a:lnTo>
                <a:lnTo>
                  <a:pt x="1652" y="326"/>
                </a:lnTo>
                <a:lnTo>
                  <a:pt x="1672" y="320"/>
                </a:lnTo>
                <a:lnTo>
                  <a:pt x="1696" y="316"/>
                </a:lnTo>
                <a:lnTo>
                  <a:pt x="1718" y="314"/>
                </a:lnTo>
                <a:lnTo>
                  <a:pt x="1740" y="314"/>
                </a:lnTo>
                <a:lnTo>
                  <a:pt x="1762" y="314"/>
                </a:lnTo>
                <a:lnTo>
                  <a:pt x="1784" y="316"/>
                </a:lnTo>
                <a:lnTo>
                  <a:pt x="1806" y="320"/>
                </a:lnTo>
                <a:lnTo>
                  <a:pt x="1826" y="324"/>
                </a:lnTo>
                <a:lnTo>
                  <a:pt x="1844" y="330"/>
                </a:lnTo>
                <a:lnTo>
                  <a:pt x="1858" y="336"/>
                </a:lnTo>
                <a:lnTo>
                  <a:pt x="1872" y="342"/>
                </a:lnTo>
                <a:lnTo>
                  <a:pt x="1884" y="350"/>
                </a:lnTo>
                <a:lnTo>
                  <a:pt x="1890" y="358"/>
                </a:lnTo>
                <a:lnTo>
                  <a:pt x="1894" y="364"/>
                </a:lnTo>
                <a:lnTo>
                  <a:pt x="1896" y="372"/>
                </a:lnTo>
                <a:lnTo>
                  <a:pt x="1892" y="380"/>
                </a:lnTo>
                <a:lnTo>
                  <a:pt x="1892" y="380"/>
                </a:lnTo>
                <a:lnTo>
                  <a:pt x="1886" y="388"/>
                </a:lnTo>
                <a:lnTo>
                  <a:pt x="1882" y="396"/>
                </a:lnTo>
                <a:lnTo>
                  <a:pt x="1880" y="406"/>
                </a:lnTo>
                <a:lnTo>
                  <a:pt x="1878" y="418"/>
                </a:lnTo>
                <a:lnTo>
                  <a:pt x="1876" y="444"/>
                </a:lnTo>
                <a:lnTo>
                  <a:pt x="1880" y="470"/>
                </a:lnTo>
                <a:lnTo>
                  <a:pt x="1884" y="496"/>
                </a:lnTo>
                <a:lnTo>
                  <a:pt x="1892" y="518"/>
                </a:lnTo>
                <a:lnTo>
                  <a:pt x="1900" y="534"/>
                </a:lnTo>
                <a:lnTo>
                  <a:pt x="1904" y="540"/>
                </a:lnTo>
                <a:lnTo>
                  <a:pt x="1908" y="544"/>
                </a:lnTo>
                <a:lnTo>
                  <a:pt x="1908" y="544"/>
                </a:lnTo>
                <a:close/>
                <a:moveTo>
                  <a:pt x="1388" y="184"/>
                </a:moveTo>
                <a:lnTo>
                  <a:pt x="1388" y="184"/>
                </a:lnTo>
                <a:lnTo>
                  <a:pt x="1396" y="178"/>
                </a:lnTo>
                <a:lnTo>
                  <a:pt x="1404" y="170"/>
                </a:lnTo>
                <a:lnTo>
                  <a:pt x="1422" y="152"/>
                </a:lnTo>
                <a:lnTo>
                  <a:pt x="1442" y="132"/>
                </a:lnTo>
                <a:lnTo>
                  <a:pt x="1454" y="122"/>
                </a:lnTo>
                <a:lnTo>
                  <a:pt x="1466" y="112"/>
                </a:lnTo>
                <a:lnTo>
                  <a:pt x="1480" y="102"/>
                </a:lnTo>
                <a:lnTo>
                  <a:pt x="1496" y="94"/>
                </a:lnTo>
                <a:lnTo>
                  <a:pt x="1512" y="88"/>
                </a:lnTo>
                <a:lnTo>
                  <a:pt x="1532" y="82"/>
                </a:lnTo>
                <a:lnTo>
                  <a:pt x="1554" y="80"/>
                </a:lnTo>
                <a:lnTo>
                  <a:pt x="1580" y="78"/>
                </a:lnTo>
                <a:lnTo>
                  <a:pt x="1608" y="80"/>
                </a:lnTo>
                <a:lnTo>
                  <a:pt x="1638" y="86"/>
                </a:lnTo>
                <a:lnTo>
                  <a:pt x="1638" y="86"/>
                </a:lnTo>
                <a:lnTo>
                  <a:pt x="1648" y="90"/>
                </a:lnTo>
                <a:lnTo>
                  <a:pt x="1658" y="94"/>
                </a:lnTo>
                <a:lnTo>
                  <a:pt x="1670" y="102"/>
                </a:lnTo>
                <a:lnTo>
                  <a:pt x="1680" y="112"/>
                </a:lnTo>
                <a:lnTo>
                  <a:pt x="1686" y="118"/>
                </a:lnTo>
                <a:lnTo>
                  <a:pt x="1688" y="126"/>
                </a:lnTo>
                <a:lnTo>
                  <a:pt x="1690" y="134"/>
                </a:lnTo>
                <a:lnTo>
                  <a:pt x="1692" y="144"/>
                </a:lnTo>
                <a:lnTo>
                  <a:pt x="1692" y="154"/>
                </a:lnTo>
                <a:lnTo>
                  <a:pt x="1688" y="166"/>
                </a:lnTo>
                <a:lnTo>
                  <a:pt x="1688" y="166"/>
                </a:lnTo>
                <a:lnTo>
                  <a:pt x="1684" y="174"/>
                </a:lnTo>
                <a:lnTo>
                  <a:pt x="1680" y="182"/>
                </a:lnTo>
                <a:lnTo>
                  <a:pt x="1678" y="192"/>
                </a:lnTo>
                <a:lnTo>
                  <a:pt x="1678" y="202"/>
                </a:lnTo>
                <a:lnTo>
                  <a:pt x="1680" y="210"/>
                </a:lnTo>
                <a:lnTo>
                  <a:pt x="1684" y="214"/>
                </a:lnTo>
                <a:lnTo>
                  <a:pt x="1688" y="216"/>
                </a:lnTo>
                <a:lnTo>
                  <a:pt x="1694" y="218"/>
                </a:lnTo>
                <a:lnTo>
                  <a:pt x="1702" y="220"/>
                </a:lnTo>
                <a:lnTo>
                  <a:pt x="1702" y="220"/>
                </a:lnTo>
                <a:lnTo>
                  <a:pt x="1710" y="218"/>
                </a:lnTo>
                <a:lnTo>
                  <a:pt x="1718" y="216"/>
                </a:lnTo>
                <a:lnTo>
                  <a:pt x="1726" y="214"/>
                </a:lnTo>
                <a:lnTo>
                  <a:pt x="1734" y="210"/>
                </a:lnTo>
                <a:lnTo>
                  <a:pt x="1746" y="198"/>
                </a:lnTo>
                <a:lnTo>
                  <a:pt x="1756" y="184"/>
                </a:lnTo>
                <a:lnTo>
                  <a:pt x="1758" y="176"/>
                </a:lnTo>
                <a:lnTo>
                  <a:pt x="1760" y="166"/>
                </a:lnTo>
                <a:lnTo>
                  <a:pt x="1762" y="158"/>
                </a:lnTo>
                <a:lnTo>
                  <a:pt x="1762" y="148"/>
                </a:lnTo>
                <a:lnTo>
                  <a:pt x="1760" y="138"/>
                </a:lnTo>
                <a:lnTo>
                  <a:pt x="1756" y="130"/>
                </a:lnTo>
                <a:lnTo>
                  <a:pt x="1752" y="120"/>
                </a:lnTo>
                <a:lnTo>
                  <a:pt x="1744" y="110"/>
                </a:lnTo>
                <a:lnTo>
                  <a:pt x="1744" y="110"/>
                </a:lnTo>
                <a:lnTo>
                  <a:pt x="1740" y="104"/>
                </a:lnTo>
                <a:lnTo>
                  <a:pt x="1738" y="98"/>
                </a:lnTo>
                <a:lnTo>
                  <a:pt x="1738" y="90"/>
                </a:lnTo>
                <a:lnTo>
                  <a:pt x="1740" y="84"/>
                </a:lnTo>
                <a:lnTo>
                  <a:pt x="1742" y="80"/>
                </a:lnTo>
                <a:lnTo>
                  <a:pt x="1746" y="78"/>
                </a:lnTo>
                <a:lnTo>
                  <a:pt x="1758" y="74"/>
                </a:lnTo>
                <a:lnTo>
                  <a:pt x="1776" y="72"/>
                </a:lnTo>
                <a:lnTo>
                  <a:pt x="1776" y="72"/>
                </a:lnTo>
                <a:lnTo>
                  <a:pt x="1788" y="74"/>
                </a:lnTo>
                <a:lnTo>
                  <a:pt x="1798" y="76"/>
                </a:lnTo>
                <a:lnTo>
                  <a:pt x="1810" y="80"/>
                </a:lnTo>
                <a:lnTo>
                  <a:pt x="1820" y="84"/>
                </a:lnTo>
                <a:lnTo>
                  <a:pt x="1830" y="90"/>
                </a:lnTo>
                <a:lnTo>
                  <a:pt x="1838" y="98"/>
                </a:lnTo>
                <a:lnTo>
                  <a:pt x="1854" y="114"/>
                </a:lnTo>
                <a:lnTo>
                  <a:pt x="1868" y="136"/>
                </a:lnTo>
                <a:lnTo>
                  <a:pt x="1878" y="160"/>
                </a:lnTo>
                <a:lnTo>
                  <a:pt x="1884" y="188"/>
                </a:lnTo>
                <a:lnTo>
                  <a:pt x="1886" y="220"/>
                </a:lnTo>
                <a:lnTo>
                  <a:pt x="1886" y="220"/>
                </a:lnTo>
                <a:lnTo>
                  <a:pt x="1888" y="230"/>
                </a:lnTo>
                <a:lnTo>
                  <a:pt x="1888" y="242"/>
                </a:lnTo>
                <a:lnTo>
                  <a:pt x="1886" y="254"/>
                </a:lnTo>
                <a:lnTo>
                  <a:pt x="1882" y="258"/>
                </a:lnTo>
                <a:lnTo>
                  <a:pt x="1878" y="262"/>
                </a:lnTo>
                <a:lnTo>
                  <a:pt x="1872" y="266"/>
                </a:lnTo>
                <a:lnTo>
                  <a:pt x="1866" y="268"/>
                </a:lnTo>
                <a:lnTo>
                  <a:pt x="1856" y="270"/>
                </a:lnTo>
                <a:lnTo>
                  <a:pt x="1846" y="268"/>
                </a:lnTo>
                <a:lnTo>
                  <a:pt x="1832" y="264"/>
                </a:lnTo>
                <a:lnTo>
                  <a:pt x="1816" y="260"/>
                </a:lnTo>
                <a:lnTo>
                  <a:pt x="1816" y="260"/>
                </a:lnTo>
                <a:lnTo>
                  <a:pt x="1800" y="254"/>
                </a:lnTo>
                <a:lnTo>
                  <a:pt x="1782" y="252"/>
                </a:lnTo>
                <a:lnTo>
                  <a:pt x="1760" y="248"/>
                </a:lnTo>
                <a:lnTo>
                  <a:pt x="1734" y="246"/>
                </a:lnTo>
                <a:lnTo>
                  <a:pt x="1708" y="248"/>
                </a:lnTo>
                <a:lnTo>
                  <a:pt x="1696" y="250"/>
                </a:lnTo>
                <a:lnTo>
                  <a:pt x="1682" y="254"/>
                </a:lnTo>
                <a:lnTo>
                  <a:pt x="1670" y="258"/>
                </a:lnTo>
                <a:lnTo>
                  <a:pt x="1660" y="264"/>
                </a:lnTo>
                <a:lnTo>
                  <a:pt x="1660" y="264"/>
                </a:lnTo>
                <a:lnTo>
                  <a:pt x="1638" y="276"/>
                </a:lnTo>
                <a:lnTo>
                  <a:pt x="1618" y="286"/>
                </a:lnTo>
                <a:lnTo>
                  <a:pt x="1598" y="292"/>
                </a:lnTo>
                <a:lnTo>
                  <a:pt x="1580" y="296"/>
                </a:lnTo>
                <a:lnTo>
                  <a:pt x="1562" y="296"/>
                </a:lnTo>
                <a:lnTo>
                  <a:pt x="1544" y="296"/>
                </a:lnTo>
                <a:lnTo>
                  <a:pt x="1526" y="292"/>
                </a:lnTo>
                <a:lnTo>
                  <a:pt x="1508" y="288"/>
                </a:lnTo>
                <a:lnTo>
                  <a:pt x="1508" y="288"/>
                </a:lnTo>
                <a:lnTo>
                  <a:pt x="1504" y="292"/>
                </a:lnTo>
                <a:lnTo>
                  <a:pt x="1502" y="296"/>
                </a:lnTo>
                <a:lnTo>
                  <a:pt x="1500" y="302"/>
                </a:lnTo>
                <a:lnTo>
                  <a:pt x="1500" y="306"/>
                </a:lnTo>
                <a:lnTo>
                  <a:pt x="1502" y="312"/>
                </a:lnTo>
                <a:lnTo>
                  <a:pt x="1510" y="316"/>
                </a:lnTo>
                <a:lnTo>
                  <a:pt x="1520" y="320"/>
                </a:lnTo>
                <a:lnTo>
                  <a:pt x="1520" y="320"/>
                </a:lnTo>
                <a:lnTo>
                  <a:pt x="1530" y="324"/>
                </a:lnTo>
                <a:lnTo>
                  <a:pt x="1546" y="334"/>
                </a:lnTo>
                <a:lnTo>
                  <a:pt x="1554" y="340"/>
                </a:lnTo>
                <a:lnTo>
                  <a:pt x="1558" y="346"/>
                </a:lnTo>
                <a:lnTo>
                  <a:pt x="1558" y="350"/>
                </a:lnTo>
                <a:lnTo>
                  <a:pt x="1556" y="352"/>
                </a:lnTo>
                <a:lnTo>
                  <a:pt x="1548" y="356"/>
                </a:lnTo>
                <a:lnTo>
                  <a:pt x="1548" y="356"/>
                </a:lnTo>
                <a:lnTo>
                  <a:pt x="1534" y="358"/>
                </a:lnTo>
                <a:lnTo>
                  <a:pt x="1520" y="362"/>
                </a:lnTo>
                <a:lnTo>
                  <a:pt x="1506" y="370"/>
                </a:lnTo>
                <a:lnTo>
                  <a:pt x="1494" y="378"/>
                </a:lnTo>
                <a:lnTo>
                  <a:pt x="1490" y="386"/>
                </a:lnTo>
                <a:lnTo>
                  <a:pt x="1486" y="392"/>
                </a:lnTo>
                <a:lnTo>
                  <a:pt x="1482" y="400"/>
                </a:lnTo>
                <a:lnTo>
                  <a:pt x="1480" y="410"/>
                </a:lnTo>
                <a:lnTo>
                  <a:pt x="1478" y="422"/>
                </a:lnTo>
                <a:lnTo>
                  <a:pt x="1478" y="434"/>
                </a:lnTo>
                <a:lnTo>
                  <a:pt x="1478" y="448"/>
                </a:lnTo>
                <a:lnTo>
                  <a:pt x="1480" y="464"/>
                </a:lnTo>
                <a:lnTo>
                  <a:pt x="1480" y="464"/>
                </a:lnTo>
                <a:lnTo>
                  <a:pt x="1476" y="468"/>
                </a:lnTo>
                <a:lnTo>
                  <a:pt x="1470" y="472"/>
                </a:lnTo>
                <a:lnTo>
                  <a:pt x="1462" y="472"/>
                </a:lnTo>
                <a:lnTo>
                  <a:pt x="1452" y="470"/>
                </a:lnTo>
                <a:lnTo>
                  <a:pt x="1442" y="464"/>
                </a:lnTo>
                <a:lnTo>
                  <a:pt x="1432" y="452"/>
                </a:lnTo>
                <a:lnTo>
                  <a:pt x="1422" y="432"/>
                </a:lnTo>
                <a:lnTo>
                  <a:pt x="1422" y="432"/>
                </a:lnTo>
                <a:lnTo>
                  <a:pt x="1422" y="426"/>
                </a:lnTo>
                <a:lnTo>
                  <a:pt x="1418" y="412"/>
                </a:lnTo>
                <a:lnTo>
                  <a:pt x="1412" y="396"/>
                </a:lnTo>
                <a:lnTo>
                  <a:pt x="1408" y="388"/>
                </a:lnTo>
                <a:lnTo>
                  <a:pt x="1404" y="382"/>
                </a:lnTo>
                <a:lnTo>
                  <a:pt x="1404" y="382"/>
                </a:lnTo>
                <a:lnTo>
                  <a:pt x="1398" y="378"/>
                </a:lnTo>
                <a:lnTo>
                  <a:pt x="1392" y="380"/>
                </a:lnTo>
                <a:lnTo>
                  <a:pt x="1386" y="384"/>
                </a:lnTo>
                <a:lnTo>
                  <a:pt x="1382" y="390"/>
                </a:lnTo>
                <a:lnTo>
                  <a:pt x="1378" y="402"/>
                </a:lnTo>
                <a:lnTo>
                  <a:pt x="1378" y="414"/>
                </a:lnTo>
                <a:lnTo>
                  <a:pt x="1382" y="428"/>
                </a:lnTo>
                <a:lnTo>
                  <a:pt x="1388" y="446"/>
                </a:lnTo>
                <a:lnTo>
                  <a:pt x="1388" y="446"/>
                </a:lnTo>
                <a:lnTo>
                  <a:pt x="1402" y="476"/>
                </a:lnTo>
                <a:lnTo>
                  <a:pt x="1414" y="498"/>
                </a:lnTo>
                <a:lnTo>
                  <a:pt x="1420" y="508"/>
                </a:lnTo>
                <a:lnTo>
                  <a:pt x="1422" y="520"/>
                </a:lnTo>
                <a:lnTo>
                  <a:pt x="1424" y="534"/>
                </a:lnTo>
                <a:lnTo>
                  <a:pt x="1424" y="552"/>
                </a:lnTo>
                <a:lnTo>
                  <a:pt x="1424" y="552"/>
                </a:lnTo>
                <a:lnTo>
                  <a:pt x="1424" y="574"/>
                </a:lnTo>
                <a:lnTo>
                  <a:pt x="1426" y="596"/>
                </a:lnTo>
                <a:lnTo>
                  <a:pt x="1428" y="620"/>
                </a:lnTo>
                <a:lnTo>
                  <a:pt x="1432" y="644"/>
                </a:lnTo>
                <a:lnTo>
                  <a:pt x="1438" y="668"/>
                </a:lnTo>
                <a:lnTo>
                  <a:pt x="1446" y="692"/>
                </a:lnTo>
                <a:lnTo>
                  <a:pt x="1456" y="714"/>
                </a:lnTo>
                <a:lnTo>
                  <a:pt x="1468" y="736"/>
                </a:lnTo>
                <a:lnTo>
                  <a:pt x="1468" y="736"/>
                </a:lnTo>
                <a:lnTo>
                  <a:pt x="1478" y="756"/>
                </a:lnTo>
                <a:lnTo>
                  <a:pt x="1486" y="774"/>
                </a:lnTo>
                <a:lnTo>
                  <a:pt x="1490" y="790"/>
                </a:lnTo>
                <a:lnTo>
                  <a:pt x="1492" y="806"/>
                </a:lnTo>
                <a:lnTo>
                  <a:pt x="1494" y="830"/>
                </a:lnTo>
                <a:lnTo>
                  <a:pt x="1496" y="840"/>
                </a:lnTo>
                <a:lnTo>
                  <a:pt x="1500" y="848"/>
                </a:lnTo>
                <a:lnTo>
                  <a:pt x="1500" y="848"/>
                </a:lnTo>
                <a:lnTo>
                  <a:pt x="1508" y="858"/>
                </a:lnTo>
                <a:lnTo>
                  <a:pt x="1520" y="870"/>
                </a:lnTo>
                <a:lnTo>
                  <a:pt x="1534" y="884"/>
                </a:lnTo>
                <a:lnTo>
                  <a:pt x="1548" y="900"/>
                </a:lnTo>
                <a:lnTo>
                  <a:pt x="1562" y="920"/>
                </a:lnTo>
                <a:lnTo>
                  <a:pt x="1568" y="928"/>
                </a:lnTo>
                <a:lnTo>
                  <a:pt x="1574" y="940"/>
                </a:lnTo>
                <a:lnTo>
                  <a:pt x="1576" y="950"/>
                </a:lnTo>
                <a:lnTo>
                  <a:pt x="1578" y="962"/>
                </a:lnTo>
                <a:lnTo>
                  <a:pt x="1578" y="972"/>
                </a:lnTo>
                <a:lnTo>
                  <a:pt x="1576" y="984"/>
                </a:lnTo>
                <a:lnTo>
                  <a:pt x="1576" y="984"/>
                </a:lnTo>
                <a:lnTo>
                  <a:pt x="1570" y="1008"/>
                </a:lnTo>
                <a:lnTo>
                  <a:pt x="1562" y="1032"/>
                </a:lnTo>
                <a:lnTo>
                  <a:pt x="1550" y="1052"/>
                </a:lnTo>
                <a:lnTo>
                  <a:pt x="1538" y="1072"/>
                </a:lnTo>
                <a:lnTo>
                  <a:pt x="1530" y="1080"/>
                </a:lnTo>
                <a:lnTo>
                  <a:pt x="1522" y="1088"/>
                </a:lnTo>
                <a:lnTo>
                  <a:pt x="1512" y="1094"/>
                </a:lnTo>
                <a:lnTo>
                  <a:pt x="1502" y="1100"/>
                </a:lnTo>
                <a:lnTo>
                  <a:pt x="1490" y="1104"/>
                </a:lnTo>
                <a:lnTo>
                  <a:pt x="1478" y="1108"/>
                </a:lnTo>
                <a:lnTo>
                  <a:pt x="1464" y="1110"/>
                </a:lnTo>
                <a:lnTo>
                  <a:pt x="1448" y="1110"/>
                </a:lnTo>
                <a:lnTo>
                  <a:pt x="1448" y="1110"/>
                </a:lnTo>
                <a:lnTo>
                  <a:pt x="1420" y="1112"/>
                </a:lnTo>
                <a:lnTo>
                  <a:pt x="1396" y="1116"/>
                </a:lnTo>
                <a:lnTo>
                  <a:pt x="1374" y="1124"/>
                </a:lnTo>
                <a:lnTo>
                  <a:pt x="1356" y="1132"/>
                </a:lnTo>
                <a:lnTo>
                  <a:pt x="1322" y="1152"/>
                </a:lnTo>
                <a:lnTo>
                  <a:pt x="1304" y="1160"/>
                </a:lnTo>
                <a:lnTo>
                  <a:pt x="1286" y="1166"/>
                </a:lnTo>
                <a:lnTo>
                  <a:pt x="1286" y="1166"/>
                </a:lnTo>
                <a:lnTo>
                  <a:pt x="1276" y="1168"/>
                </a:lnTo>
                <a:lnTo>
                  <a:pt x="1262" y="1168"/>
                </a:lnTo>
                <a:lnTo>
                  <a:pt x="1248" y="1168"/>
                </a:lnTo>
                <a:lnTo>
                  <a:pt x="1234" y="1164"/>
                </a:lnTo>
                <a:lnTo>
                  <a:pt x="1220" y="1160"/>
                </a:lnTo>
                <a:lnTo>
                  <a:pt x="1204" y="1152"/>
                </a:lnTo>
                <a:lnTo>
                  <a:pt x="1188" y="1144"/>
                </a:lnTo>
                <a:lnTo>
                  <a:pt x="1172" y="1132"/>
                </a:lnTo>
                <a:lnTo>
                  <a:pt x="1158" y="1116"/>
                </a:lnTo>
                <a:lnTo>
                  <a:pt x="1144" y="1098"/>
                </a:lnTo>
                <a:lnTo>
                  <a:pt x="1132" y="1076"/>
                </a:lnTo>
                <a:lnTo>
                  <a:pt x="1122" y="1052"/>
                </a:lnTo>
                <a:lnTo>
                  <a:pt x="1114" y="1024"/>
                </a:lnTo>
                <a:lnTo>
                  <a:pt x="1106" y="990"/>
                </a:lnTo>
                <a:lnTo>
                  <a:pt x="1102" y="954"/>
                </a:lnTo>
                <a:lnTo>
                  <a:pt x="1102" y="912"/>
                </a:lnTo>
                <a:lnTo>
                  <a:pt x="1102" y="912"/>
                </a:lnTo>
                <a:lnTo>
                  <a:pt x="1102" y="896"/>
                </a:lnTo>
                <a:lnTo>
                  <a:pt x="1100" y="878"/>
                </a:lnTo>
                <a:lnTo>
                  <a:pt x="1096" y="852"/>
                </a:lnTo>
                <a:lnTo>
                  <a:pt x="1088" y="820"/>
                </a:lnTo>
                <a:lnTo>
                  <a:pt x="1078" y="780"/>
                </a:lnTo>
                <a:lnTo>
                  <a:pt x="1060" y="738"/>
                </a:lnTo>
                <a:lnTo>
                  <a:pt x="1038" y="688"/>
                </a:lnTo>
                <a:lnTo>
                  <a:pt x="1038" y="688"/>
                </a:lnTo>
                <a:lnTo>
                  <a:pt x="1036" y="674"/>
                </a:lnTo>
                <a:lnTo>
                  <a:pt x="1036" y="642"/>
                </a:lnTo>
                <a:lnTo>
                  <a:pt x="1038" y="624"/>
                </a:lnTo>
                <a:lnTo>
                  <a:pt x="1042" y="606"/>
                </a:lnTo>
                <a:lnTo>
                  <a:pt x="1050" y="592"/>
                </a:lnTo>
                <a:lnTo>
                  <a:pt x="1054" y="586"/>
                </a:lnTo>
                <a:lnTo>
                  <a:pt x="1060" y="582"/>
                </a:lnTo>
                <a:lnTo>
                  <a:pt x="1060" y="582"/>
                </a:lnTo>
                <a:lnTo>
                  <a:pt x="1060" y="568"/>
                </a:lnTo>
                <a:lnTo>
                  <a:pt x="1062" y="554"/>
                </a:lnTo>
                <a:lnTo>
                  <a:pt x="1060" y="536"/>
                </a:lnTo>
                <a:lnTo>
                  <a:pt x="1058" y="520"/>
                </a:lnTo>
                <a:lnTo>
                  <a:pt x="1052" y="504"/>
                </a:lnTo>
                <a:lnTo>
                  <a:pt x="1046" y="498"/>
                </a:lnTo>
                <a:lnTo>
                  <a:pt x="1040" y="492"/>
                </a:lnTo>
                <a:lnTo>
                  <a:pt x="1034" y="488"/>
                </a:lnTo>
                <a:lnTo>
                  <a:pt x="1024" y="486"/>
                </a:lnTo>
                <a:lnTo>
                  <a:pt x="1024" y="486"/>
                </a:lnTo>
                <a:lnTo>
                  <a:pt x="1022" y="490"/>
                </a:lnTo>
                <a:lnTo>
                  <a:pt x="1016" y="498"/>
                </a:lnTo>
                <a:lnTo>
                  <a:pt x="1016" y="506"/>
                </a:lnTo>
                <a:lnTo>
                  <a:pt x="1014" y="512"/>
                </a:lnTo>
                <a:lnTo>
                  <a:pt x="1016" y="518"/>
                </a:lnTo>
                <a:lnTo>
                  <a:pt x="1020" y="526"/>
                </a:lnTo>
                <a:lnTo>
                  <a:pt x="1020" y="526"/>
                </a:lnTo>
                <a:lnTo>
                  <a:pt x="1024" y="534"/>
                </a:lnTo>
                <a:lnTo>
                  <a:pt x="1026" y="540"/>
                </a:lnTo>
                <a:lnTo>
                  <a:pt x="1026" y="548"/>
                </a:lnTo>
                <a:lnTo>
                  <a:pt x="1026" y="556"/>
                </a:lnTo>
                <a:lnTo>
                  <a:pt x="1024" y="564"/>
                </a:lnTo>
                <a:lnTo>
                  <a:pt x="1020" y="572"/>
                </a:lnTo>
                <a:lnTo>
                  <a:pt x="1014" y="578"/>
                </a:lnTo>
                <a:lnTo>
                  <a:pt x="1008" y="584"/>
                </a:lnTo>
                <a:lnTo>
                  <a:pt x="1008" y="584"/>
                </a:lnTo>
                <a:lnTo>
                  <a:pt x="1002" y="592"/>
                </a:lnTo>
                <a:lnTo>
                  <a:pt x="1000" y="600"/>
                </a:lnTo>
                <a:lnTo>
                  <a:pt x="998" y="610"/>
                </a:lnTo>
                <a:lnTo>
                  <a:pt x="998" y="622"/>
                </a:lnTo>
                <a:lnTo>
                  <a:pt x="996" y="638"/>
                </a:lnTo>
                <a:lnTo>
                  <a:pt x="996" y="644"/>
                </a:lnTo>
                <a:lnTo>
                  <a:pt x="992" y="646"/>
                </a:lnTo>
                <a:lnTo>
                  <a:pt x="992" y="646"/>
                </a:lnTo>
                <a:lnTo>
                  <a:pt x="986" y="646"/>
                </a:lnTo>
                <a:lnTo>
                  <a:pt x="980" y="642"/>
                </a:lnTo>
                <a:lnTo>
                  <a:pt x="974" y="636"/>
                </a:lnTo>
                <a:lnTo>
                  <a:pt x="968" y="626"/>
                </a:lnTo>
                <a:lnTo>
                  <a:pt x="966" y="608"/>
                </a:lnTo>
                <a:lnTo>
                  <a:pt x="968" y="582"/>
                </a:lnTo>
                <a:lnTo>
                  <a:pt x="976" y="548"/>
                </a:lnTo>
                <a:lnTo>
                  <a:pt x="976" y="548"/>
                </a:lnTo>
                <a:lnTo>
                  <a:pt x="974" y="532"/>
                </a:lnTo>
                <a:lnTo>
                  <a:pt x="974" y="514"/>
                </a:lnTo>
                <a:lnTo>
                  <a:pt x="974" y="494"/>
                </a:lnTo>
                <a:lnTo>
                  <a:pt x="978" y="472"/>
                </a:lnTo>
                <a:lnTo>
                  <a:pt x="984" y="452"/>
                </a:lnTo>
                <a:lnTo>
                  <a:pt x="990" y="444"/>
                </a:lnTo>
                <a:lnTo>
                  <a:pt x="996" y="436"/>
                </a:lnTo>
                <a:lnTo>
                  <a:pt x="1002" y="430"/>
                </a:lnTo>
                <a:lnTo>
                  <a:pt x="1012" y="424"/>
                </a:lnTo>
                <a:lnTo>
                  <a:pt x="1012" y="424"/>
                </a:lnTo>
                <a:lnTo>
                  <a:pt x="1030" y="416"/>
                </a:lnTo>
                <a:lnTo>
                  <a:pt x="1050" y="406"/>
                </a:lnTo>
                <a:lnTo>
                  <a:pt x="1070" y="392"/>
                </a:lnTo>
                <a:lnTo>
                  <a:pt x="1090" y="376"/>
                </a:lnTo>
                <a:lnTo>
                  <a:pt x="1110" y="354"/>
                </a:lnTo>
                <a:lnTo>
                  <a:pt x="1130" y="328"/>
                </a:lnTo>
                <a:lnTo>
                  <a:pt x="1150" y="294"/>
                </a:lnTo>
                <a:lnTo>
                  <a:pt x="1172" y="254"/>
                </a:lnTo>
                <a:lnTo>
                  <a:pt x="1172" y="254"/>
                </a:lnTo>
                <a:lnTo>
                  <a:pt x="1188" y="240"/>
                </a:lnTo>
                <a:lnTo>
                  <a:pt x="1204" y="230"/>
                </a:lnTo>
                <a:lnTo>
                  <a:pt x="1226" y="218"/>
                </a:lnTo>
                <a:lnTo>
                  <a:pt x="1236" y="214"/>
                </a:lnTo>
                <a:lnTo>
                  <a:pt x="1248" y="212"/>
                </a:lnTo>
                <a:lnTo>
                  <a:pt x="1260" y="210"/>
                </a:lnTo>
                <a:lnTo>
                  <a:pt x="1272" y="212"/>
                </a:lnTo>
                <a:lnTo>
                  <a:pt x="1282" y="214"/>
                </a:lnTo>
                <a:lnTo>
                  <a:pt x="1292" y="220"/>
                </a:lnTo>
                <a:lnTo>
                  <a:pt x="1302" y="230"/>
                </a:lnTo>
                <a:lnTo>
                  <a:pt x="1310" y="244"/>
                </a:lnTo>
                <a:lnTo>
                  <a:pt x="1310" y="244"/>
                </a:lnTo>
                <a:lnTo>
                  <a:pt x="1312" y="252"/>
                </a:lnTo>
                <a:lnTo>
                  <a:pt x="1314" y="262"/>
                </a:lnTo>
                <a:lnTo>
                  <a:pt x="1314" y="274"/>
                </a:lnTo>
                <a:lnTo>
                  <a:pt x="1314" y="290"/>
                </a:lnTo>
                <a:lnTo>
                  <a:pt x="1308" y="310"/>
                </a:lnTo>
                <a:lnTo>
                  <a:pt x="1300" y="332"/>
                </a:lnTo>
                <a:lnTo>
                  <a:pt x="1286" y="356"/>
                </a:lnTo>
                <a:lnTo>
                  <a:pt x="1286" y="356"/>
                </a:lnTo>
                <a:lnTo>
                  <a:pt x="1272" y="378"/>
                </a:lnTo>
                <a:lnTo>
                  <a:pt x="1260" y="396"/>
                </a:lnTo>
                <a:lnTo>
                  <a:pt x="1254" y="412"/>
                </a:lnTo>
                <a:lnTo>
                  <a:pt x="1250" y="426"/>
                </a:lnTo>
                <a:lnTo>
                  <a:pt x="1248" y="438"/>
                </a:lnTo>
                <a:lnTo>
                  <a:pt x="1246" y="450"/>
                </a:lnTo>
                <a:lnTo>
                  <a:pt x="1248" y="478"/>
                </a:lnTo>
                <a:lnTo>
                  <a:pt x="1248" y="478"/>
                </a:lnTo>
                <a:lnTo>
                  <a:pt x="1236" y="488"/>
                </a:lnTo>
                <a:lnTo>
                  <a:pt x="1210" y="514"/>
                </a:lnTo>
                <a:lnTo>
                  <a:pt x="1196" y="530"/>
                </a:lnTo>
                <a:lnTo>
                  <a:pt x="1184" y="546"/>
                </a:lnTo>
                <a:lnTo>
                  <a:pt x="1176" y="562"/>
                </a:lnTo>
                <a:lnTo>
                  <a:pt x="1172" y="570"/>
                </a:lnTo>
                <a:lnTo>
                  <a:pt x="1172" y="576"/>
                </a:lnTo>
                <a:lnTo>
                  <a:pt x="1172" y="576"/>
                </a:lnTo>
                <a:lnTo>
                  <a:pt x="1170" y="608"/>
                </a:lnTo>
                <a:lnTo>
                  <a:pt x="1172" y="628"/>
                </a:lnTo>
                <a:lnTo>
                  <a:pt x="1174" y="648"/>
                </a:lnTo>
                <a:lnTo>
                  <a:pt x="1178" y="668"/>
                </a:lnTo>
                <a:lnTo>
                  <a:pt x="1184" y="688"/>
                </a:lnTo>
                <a:lnTo>
                  <a:pt x="1194" y="706"/>
                </a:lnTo>
                <a:lnTo>
                  <a:pt x="1206" y="720"/>
                </a:lnTo>
                <a:lnTo>
                  <a:pt x="1206" y="720"/>
                </a:lnTo>
                <a:lnTo>
                  <a:pt x="1208" y="742"/>
                </a:lnTo>
                <a:lnTo>
                  <a:pt x="1212" y="794"/>
                </a:lnTo>
                <a:lnTo>
                  <a:pt x="1218" y="826"/>
                </a:lnTo>
                <a:lnTo>
                  <a:pt x="1224" y="858"/>
                </a:lnTo>
                <a:lnTo>
                  <a:pt x="1232" y="890"/>
                </a:lnTo>
                <a:lnTo>
                  <a:pt x="1244" y="916"/>
                </a:lnTo>
                <a:lnTo>
                  <a:pt x="1244" y="916"/>
                </a:lnTo>
                <a:lnTo>
                  <a:pt x="1264" y="956"/>
                </a:lnTo>
                <a:lnTo>
                  <a:pt x="1274" y="972"/>
                </a:lnTo>
                <a:lnTo>
                  <a:pt x="1284" y="984"/>
                </a:lnTo>
                <a:lnTo>
                  <a:pt x="1294" y="994"/>
                </a:lnTo>
                <a:lnTo>
                  <a:pt x="1306" y="1002"/>
                </a:lnTo>
                <a:lnTo>
                  <a:pt x="1322" y="1006"/>
                </a:lnTo>
                <a:lnTo>
                  <a:pt x="1340" y="1006"/>
                </a:lnTo>
                <a:lnTo>
                  <a:pt x="1340" y="1006"/>
                </a:lnTo>
                <a:lnTo>
                  <a:pt x="1342" y="1004"/>
                </a:lnTo>
                <a:lnTo>
                  <a:pt x="1342" y="1000"/>
                </a:lnTo>
                <a:lnTo>
                  <a:pt x="1340" y="994"/>
                </a:lnTo>
                <a:lnTo>
                  <a:pt x="1338" y="988"/>
                </a:lnTo>
                <a:lnTo>
                  <a:pt x="1330" y="978"/>
                </a:lnTo>
                <a:lnTo>
                  <a:pt x="1316" y="966"/>
                </a:lnTo>
                <a:lnTo>
                  <a:pt x="1296" y="950"/>
                </a:lnTo>
                <a:lnTo>
                  <a:pt x="1296" y="950"/>
                </a:lnTo>
                <a:lnTo>
                  <a:pt x="1294" y="948"/>
                </a:lnTo>
                <a:lnTo>
                  <a:pt x="1290" y="944"/>
                </a:lnTo>
                <a:lnTo>
                  <a:pt x="1284" y="932"/>
                </a:lnTo>
                <a:lnTo>
                  <a:pt x="1276" y="914"/>
                </a:lnTo>
                <a:lnTo>
                  <a:pt x="1268" y="886"/>
                </a:lnTo>
                <a:lnTo>
                  <a:pt x="1260" y="846"/>
                </a:lnTo>
                <a:lnTo>
                  <a:pt x="1252" y="790"/>
                </a:lnTo>
                <a:lnTo>
                  <a:pt x="1246" y="720"/>
                </a:lnTo>
                <a:lnTo>
                  <a:pt x="1246" y="720"/>
                </a:lnTo>
                <a:lnTo>
                  <a:pt x="1236" y="704"/>
                </a:lnTo>
                <a:lnTo>
                  <a:pt x="1226" y="684"/>
                </a:lnTo>
                <a:lnTo>
                  <a:pt x="1220" y="660"/>
                </a:lnTo>
                <a:lnTo>
                  <a:pt x="1218" y="646"/>
                </a:lnTo>
                <a:lnTo>
                  <a:pt x="1216" y="632"/>
                </a:lnTo>
                <a:lnTo>
                  <a:pt x="1218" y="616"/>
                </a:lnTo>
                <a:lnTo>
                  <a:pt x="1222" y="600"/>
                </a:lnTo>
                <a:lnTo>
                  <a:pt x="1228" y="584"/>
                </a:lnTo>
                <a:lnTo>
                  <a:pt x="1236" y="568"/>
                </a:lnTo>
                <a:lnTo>
                  <a:pt x="1248" y="552"/>
                </a:lnTo>
                <a:lnTo>
                  <a:pt x="1264" y="536"/>
                </a:lnTo>
                <a:lnTo>
                  <a:pt x="1264" y="536"/>
                </a:lnTo>
                <a:lnTo>
                  <a:pt x="1272" y="528"/>
                </a:lnTo>
                <a:lnTo>
                  <a:pt x="1280" y="518"/>
                </a:lnTo>
                <a:lnTo>
                  <a:pt x="1290" y="504"/>
                </a:lnTo>
                <a:lnTo>
                  <a:pt x="1298" y="488"/>
                </a:lnTo>
                <a:lnTo>
                  <a:pt x="1306" y="472"/>
                </a:lnTo>
                <a:lnTo>
                  <a:pt x="1310" y="452"/>
                </a:lnTo>
                <a:lnTo>
                  <a:pt x="1310" y="442"/>
                </a:lnTo>
                <a:lnTo>
                  <a:pt x="1310" y="432"/>
                </a:lnTo>
                <a:lnTo>
                  <a:pt x="1310" y="432"/>
                </a:lnTo>
                <a:lnTo>
                  <a:pt x="1312" y="422"/>
                </a:lnTo>
                <a:lnTo>
                  <a:pt x="1318" y="400"/>
                </a:lnTo>
                <a:lnTo>
                  <a:pt x="1326" y="386"/>
                </a:lnTo>
                <a:lnTo>
                  <a:pt x="1334" y="372"/>
                </a:lnTo>
                <a:lnTo>
                  <a:pt x="1344" y="360"/>
                </a:lnTo>
                <a:lnTo>
                  <a:pt x="1358" y="350"/>
                </a:lnTo>
                <a:lnTo>
                  <a:pt x="1358" y="350"/>
                </a:lnTo>
                <a:lnTo>
                  <a:pt x="1356" y="328"/>
                </a:lnTo>
                <a:lnTo>
                  <a:pt x="1354" y="306"/>
                </a:lnTo>
                <a:lnTo>
                  <a:pt x="1354" y="278"/>
                </a:lnTo>
                <a:lnTo>
                  <a:pt x="1356" y="250"/>
                </a:lnTo>
                <a:lnTo>
                  <a:pt x="1362" y="222"/>
                </a:lnTo>
                <a:lnTo>
                  <a:pt x="1366" y="210"/>
                </a:lnTo>
                <a:lnTo>
                  <a:pt x="1372" y="200"/>
                </a:lnTo>
                <a:lnTo>
                  <a:pt x="1380" y="192"/>
                </a:lnTo>
                <a:lnTo>
                  <a:pt x="1388" y="184"/>
                </a:lnTo>
                <a:lnTo>
                  <a:pt x="1388" y="184"/>
                </a:lnTo>
                <a:close/>
                <a:moveTo>
                  <a:pt x="376" y="984"/>
                </a:moveTo>
                <a:lnTo>
                  <a:pt x="376" y="984"/>
                </a:lnTo>
                <a:lnTo>
                  <a:pt x="366" y="1000"/>
                </a:lnTo>
                <a:lnTo>
                  <a:pt x="354" y="1014"/>
                </a:lnTo>
                <a:lnTo>
                  <a:pt x="340" y="1026"/>
                </a:lnTo>
                <a:lnTo>
                  <a:pt x="332" y="1030"/>
                </a:lnTo>
                <a:lnTo>
                  <a:pt x="324" y="1034"/>
                </a:lnTo>
                <a:lnTo>
                  <a:pt x="318" y="1036"/>
                </a:lnTo>
                <a:lnTo>
                  <a:pt x="312" y="1034"/>
                </a:lnTo>
                <a:lnTo>
                  <a:pt x="306" y="1030"/>
                </a:lnTo>
                <a:lnTo>
                  <a:pt x="300" y="1022"/>
                </a:lnTo>
                <a:lnTo>
                  <a:pt x="296" y="1010"/>
                </a:lnTo>
                <a:lnTo>
                  <a:pt x="294" y="996"/>
                </a:lnTo>
                <a:lnTo>
                  <a:pt x="294" y="996"/>
                </a:lnTo>
                <a:lnTo>
                  <a:pt x="308" y="976"/>
                </a:lnTo>
                <a:lnTo>
                  <a:pt x="322" y="958"/>
                </a:lnTo>
                <a:lnTo>
                  <a:pt x="342" y="936"/>
                </a:lnTo>
                <a:lnTo>
                  <a:pt x="362" y="916"/>
                </a:lnTo>
                <a:lnTo>
                  <a:pt x="386" y="896"/>
                </a:lnTo>
                <a:lnTo>
                  <a:pt x="398" y="888"/>
                </a:lnTo>
                <a:lnTo>
                  <a:pt x="410" y="882"/>
                </a:lnTo>
                <a:lnTo>
                  <a:pt x="422" y="880"/>
                </a:lnTo>
                <a:lnTo>
                  <a:pt x="432" y="878"/>
                </a:lnTo>
                <a:lnTo>
                  <a:pt x="432" y="878"/>
                </a:lnTo>
                <a:lnTo>
                  <a:pt x="444" y="880"/>
                </a:lnTo>
                <a:lnTo>
                  <a:pt x="454" y="882"/>
                </a:lnTo>
                <a:lnTo>
                  <a:pt x="466" y="888"/>
                </a:lnTo>
                <a:lnTo>
                  <a:pt x="476" y="896"/>
                </a:lnTo>
                <a:lnTo>
                  <a:pt x="486" y="906"/>
                </a:lnTo>
                <a:lnTo>
                  <a:pt x="496" y="918"/>
                </a:lnTo>
                <a:lnTo>
                  <a:pt x="504" y="930"/>
                </a:lnTo>
                <a:lnTo>
                  <a:pt x="512" y="946"/>
                </a:lnTo>
                <a:lnTo>
                  <a:pt x="518" y="962"/>
                </a:lnTo>
                <a:lnTo>
                  <a:pt x="524" y="978"/>
                </a:lnTo>
                <a:lnTo>
                  <a:pt x="528" y="996"/>
                </a:lnTo>
                <a:lnTo>
                  <a:pt x="530" y="1016"/>
                </a:lnTo>
                <a:lnTo>
                  <a:pt x="532" y="1034"/>
                </a:lnTo>
                <a:lnTo>
                  <a:pt x="530" y="1054"/>
                </a:lnTo>
                <a:lnTo>
                  <a:pt x="528" y="1076"/>
                </a:lnTo>
                <a:lnTo>
                  <a:pt x="524" y="1096"/>
                </a:lnTo>
                <a:lnTo>
                  <a:pt x="524" y="1096"/>
                </a:lnTo>
                <a:lnTo>
                  <a:pt x="520" y="1106"/>
                </a:lnTo>
                <a:lnTo>
                  <a:pt x="518" y="1116"/>
                </a:lnTo>
                <a:lnTo>
                  <a:pt x="518" y="1124"/>
                </a:lnTo>
                <a:lnTo>
                  <a:pt x="518" y="1126"/>
                </a:lnTo>
                <a:lnTo>
                  <a:pt x="520" y="1128"/>
                </a:lnTo>
                <a:lnTo>
                  <a:pt x="524" y="1128"/>
                </a:lnTo>
                <a:lnTo>
                  <a:pt x="526" y="1126"/>
                </a:lnTo>
                <a:lnTo>
                  <a:pt x="538" y="1114"/>
                </a:lnTo>
                <a:lnTo>
                  <a:pt x="556" y="1092"/>
                </a:lnTo>
                <a:lnTo>
                  <a:pt x="556" y="1092"/>
                </a:lnTo>
                <a:lnTo>
                  <a:pt x="560" y="1080"/>
                </a:lnTo>
                <a:lnTo>
                  <a:pt x="568" y="1054"/>
                </a:lnTo>
                <a:lnTo>
                  <a:pt x="572" y="1038"/>
                </a:lnTo>
                <a:lnTo>
                  <a:pt x="574" y="1020"/>
                </a:lnTo>
                <a:lnTo>
                  <a:pt x="574" y="1004"/>
                </a:lnTo>
                <a:lnTo>
                  <a:pt x="572" y="990"/>
                </a:lnTo>
                <a:lnTo>
                  <a:pt x="572" y="990"/>
                </a:lnTo>
                <a:lnTo>
                  <a:pt x="576" y="990"/>
                </a:lnTo>
                <a:lnTo>
                  <a:pt x="584" y="990"/>
                </a:lnTo>
                <a:lnTo>
                  <a:pt x="592" y="994"/>
                </a:lnTo>
                <a:lnTo>
                  <a:pt x="604" y="1004"/>
                </a:lnTo>
                <a:lnTo>
                  <a:pt x="620" y="1018"/>
                </a:lnTo>
                <a:lnTo>
                  <a:pt x="636" y="1040"/>
                </a:lnTo>
                <a:lnTo>
                  <a:pt x="656" y="1070"/>
                </a:lnTo>
                <a:lnTo>
                  <a:pt x="656" y="1070"/>
                </a:lnTo>
                <a:lnTo>
                  <a:pt x="678" y="1102"/>
                </a:lnTo>
                <a:lnTo>
                  <a:pt x="698" y="1126"/>
                </a:lnTo>
                <a:lnTo>
                  <a:pt x="718" y="1146"/>
                </a:lnTo>
                <a:lnTo>
                  <a:pt x="738" y="1160"/>
                </a:lnTo>
                <a:lnTo>
                  <a:pt x="758" y="1172"/>
                </a:lnTo>
                <a:lnTo>
                  <a:pt x="778" y="1178"/>
                </a:lnTo>
                <a:lnTo>
                  <a:pt x="798" y="1184"/>
                </a:lnTo>
                <a:lnTo>
                  <a:pt x="820" y="1188"/>
                </a:lnTo>
                <a:lnTo>
                  <a:pt x="820" y="1188"/>
                </a:lnTo>
                <a:lnTo>
                  <a:pt x="830" y="1190"/>
                </a:lnTo>
                <a:lnTo>
                  <a:pt x="840" y="1194"/>
                </a:lnTo>
                <a:lnTo>
                  <a:pt x="858" y="1204"/>
                </a:lnTo>
                <a:lnTo>
                  <a:pt x="874" y="1218"/>
                </a:lnTo>
                <a:lnTo>
                  <a:pt x="888" y="1234"/>
                </a:lnTo>
                <a:lnTo>
                  <a:pt x="900" y="1250"/>
                </a:lnTo>
                <a:lnTo>
                  <a:pt x="908" y="1268"/>
                </a:lnTo>
                <a:lnTo>
                  <a:pt x="914" y="1282"/>
                </a:lnTo>
                <a:lnTo>
                  <a:pt x="916" y="1294"/>
                </a:lnTo>
                <a:lnTo>
                  <a:pt x="916" y="1294"/>
                </a:lnTo>
                <a:lnTo>
                  <a:pt x="914" y="1298"/>
                </a:lnTo>
                <a:lnTo>
                  <a:pt x="912" y="1302"/>
                </a:lnTo>
                <a:lnTo>
                  <a:pt x="908" y="1304"/>
                </a:lnTo>
                <a:lnTo>
                  <a:pt x="904" y="1306"/>
                </a:lnTo>
                <a:lnTo>
                  <a:pt x="892" y="1306"/>
                </a:lnTo>
                <a:lnTo>
                  <a:pt x="876" y="1304"/>
                </a:lnTo>
                <a:lnTo>
                  <a:pt x="858" y="1298"/>
                </a:lnTo>
                <a:lnTo>
                  <a:pt x="836" y="1292"/>
                </a:lnTo>
                <a:lnTo>
                  <a:pt x="792" y="1276"/>
                </a:lnTo>
                <a:lnTo>
                  <a:pt x="792" y="1276"/>
                </a:lnTo>
                <a:lnTo>
                  <a:pt x="772" y="1264"/>
                </a:lnTo>
                <a:lnTo>
                  <a:pt x="750" y="1252"/>
                </a:lnTo>
                <a:lnTo>
                  <a:pt x="728" y="1238"/>
                </a:lnTo>
                <a:lnTo>
                  <a:pt x="702" y="1226"/>
                </a:lnTo>
                <a:lnTo>
                  <a:pt x="688" y="1220"/>
                </a:lnTo>
                <a:lnTo>
                  <a:pt x="674" y="1216"/>
                </a:lnTo>
                <a:lnTo>
                  <a:pt x="658" y="1214"/>
                </a:lnTo>
                <a:lnTo>
                  <a:pt x="640" y="1212"/>
                </a:lnTo>
                <a:lnTo>
                  <a:pt x="622" y="1210"/>
                </a:lnTo>
                <a:lnTo>
                  <a:pt x="600" y="1212"/>
                </a:lnTo>
                <a:lnTo>
                  <a:pt x="578" y="1214"/>
                </a:lnTo>
                <a:lnTo>
                  <a:pt x="552" y="1220"/>
                </a:lnTo>
                <a:lnTo>
                  <a:pt x="552" y="1220"/>
                </a:lnTo>
                <a:lnTo>
                  <a:pt x="528" y="1222"/>
                </a:lnTo>
                <a:lnTo>
                  <a:pt x="504" y="1222"/>
                </a:lnTo>
                <a:lnTo>
                  <a:pt x="482" y="1218"/>
                </a:lnTo>
                <a:lnTo>
                  <a:pt x="460" y="1210"/>
                </a:lnTo>
                <a:lnTo>
                  <a:pt x="442" y="1198"/>
                </a:lnTo>
                <a:lnTo>
                  <a:pt x="426" y="1184"/>
                </a:lnTo>
                <a:lnTo>
                  <a:pt x="412" y="1168"/>
                </a:lnTo>
                <a:lnTo>
                  <a:pt x="400" y="1150"/>
                </a:lnTo>
                <a:lnTo>
                  <a:pt x="392" y="1130"/>
                </a:lnTo>
                <a:lnTo>
                  <a:pt x="386" y="1110"/>
                </a:lnTo>
                <a:lnTo>
                  <a:pt x="384" y="1090"/>
                </a:lnTo>
                <a:lnTo>
                  <a:pt x="384" y="1070"/>
                </a:lnTo>
                <a:lnTo>
                  <a:pt x="388" y="1050"/>
                </a:lnTo>
                <a:lnTo>
                  <a:pt x="396" y="1030"/>
                </a:lnTo>
                <a:lnTo>
                  <a:pt x="408" y="1014"/>
                </a:lnTo>
                <a:lnTo>
                  <a:pt x="424" y="998"/>
                </a:lnTo>
                <a:lnTo>
                  <a:pt x="424" y="998"/>
                </a:lnTo>
                <a:lnTo>
                  <a:pt x="424" y="990"/>
                </a:lnTo>
                <a:lnTo>
                  <a:pt x="422" y="984"/>
                </a:lnTo>
                <a:lnTo>
                  <a:pt x="418" y="978"/>
                </a:lnTo>
                <a:lnTo>
                  <a:pt x="412" y="972"/>
                </a:lnTo>
                <a:lnTo>
                  <a:pt x="408" y="972"/>
                </a:lnTo>
                <a:lnTo>
                  <a:pt x="404" y="970"/>
                </a:lnTo>
                <a:lnTo>
                  <a:pt x="398" y="972"/>
                </a:lnTo>
                <a:lnTo>
                  <a:pt x="392" y="974"/>
                </a:lnTo>
                <a:lnTo>
                  <a:pt x="376" y="984"/>
                </a:lnTo>
                <a:lnTo>
                  <a:pt x="376" y="984"/>
                </a:lnTo>
                <a:close/>
                <a:moveTo>
                  <a:pt x="796" y="1128"/>
                </a:moveTo>
                <a:lnTo>
                  <a:pt x="796" y="1128"/>
                </a:lnTo>
                <a:lnTo>
                  <a:pt x="758" y="1106"/>
                </a:lnTo>
                <a:lnTo>
                  <a:pt x="724" y="1082"/>
                </a:lnTo>
                <a:lnTo>
                  <a:pt x="698" y="1056"/>
                </a:lnTo>
                <a:lnTo>
                  <a:pt x="688" y="1046"/>
                </a:lnTo>
                <a:lnTo>
                  <a:pt x="678" y="1034"/>
                </a:lnTo>
                <a:lnTo>
                  <a:pt x="672" y="1024"/>
                </a:lnTo>
                <a:lnTo>
                  <a:pt x="668" y="1014"/>
                </a:lnTo>
                <a:lnTo>
                  <a:pt x="666" y="1004"/>
                </a:lnTo>
                <a:lnTo>
                  <a:pt x="666" y="996"/>
                </a:lnTo>
                <a:lnTo>
                  <a:pt x="670" y="990"/>
                </a:lnTo>
                <a:lnTo>
                  <a:pt x="676" y="984"/>
                </a:lnTo>
                <a:lnTo>
                  <a:pt x="684" y="982"/>
                </a:lnTo>
                <a:lnTo>
                  <a:pt x="696" y="980"/>
                </a:lnTo>
                <a:lnTo>
                  <a:pt x="696" y="980"/>
                </a:lnTo>
                <a:lnTo>
                  <a:pt x="718" y="980"/>
                </a:lnTo>
                <a:lnTo>
                  <a:pt x="726" y="980"/>
                </a:lnTo>
                <a:lnTo>
                  <a:pt x="732" y="982"/>
                </a:lnTo>
                <a:lnTo>
                  <a:pt x="742" y="988"/>
                </a:lnTo>
                <a:lnTo>
                  <a:pt x="746" y="996"/>
                </a:lnTo>
                <a:lnTo>
                  <a:pt x="750" y="1004"/>
                </a:lnTo>
                <a:lnTo>
                  <a:pt x="756" y="1012"/>
                </a:lnTo>
                <a:lnTo>
                  <a:pt x="764" y="1016"/>
                </a:lnTo>
                <a:lnTo>
                  <a:pt x="780" y="1020"/>
                </a:lnTo>
                <a:lnTo>
                  <a:pt x="780" y="1020"/>
                </a:lnTo>
                <a:lnTo>
                  <a:pt x="788" y="1020"/>
                </a:lnTo>
                <a:lnTo>
                  <a:pt x="792" y="1018"/>
                </a:lnTo>
                <a:lnTo>
                  <a:pt x="796" y="1016"/>
                </a:lnTo>
                <a:lnTo>
                  <a:pt x="796" y="1012"/>
                </a:lnTo>
                <a:lnTo>
                  <a:pt x="794" y="1008"/>
                </a:lnTo>
                <a:lnTo>
                  <a:pt x="792" y="1002"/>
                </a:lnTo>
                <a:lnTo>
                  <a:pt x="782" y="990"/>
                </a:lnTo>
                <a:lnTo>
                  <a:pt x="754" y="958"/>
                </a:lnTo>
                <a:lnTo>
                  <a:pt x="742" y="940"/>
                </a:lnTo>
                <a:lnTo>
                  <a:pt x="734" y="924"/>
                </a:lnTo>
                <a:lnTo>
                  <a:pt x="734" y="924"/>
                </a:lnTo>
                <a:lnTo>
                  <a:pt x="728" y="904"/>
                </a:lnTo>
                <a:lnTo>
                  <a:pt x="724" y="880"/>
                </a:lnTo>
                <a:lnTo>
                  <a:pt x="720" y="830"/>
                </a:lnTo>
                <a:lnTo>
                  <a:pt x="718" y="786"/>
                </a:lnTo>
                <a:lnTo>
                  <a:pt x="718" y="760"/>
                </a:lnTo>
                <a:lnTo>
                  <a:pt x="718" y="760"/>
                </a:lnTo>
                <a:lnTo>
                  <a:pt x="716" y="754"/>
                </a:lnTo>
                <a:lnTo>
                  <a:pt x="712" y="750"/>
                </a:lnTo>
                <a:lnTo>
                  <a:pt x="708" y="748"/>
                </a:lnTo>
                <a:lnTo>
                  <a:pt x="702" y="748"/>
                </a:lnTo>
                <a:lnTo>
                  <a:pt x="696" y="754"/>
                </a:lnTo>
                <a:lnTo>
                  <a:pt x="692" y="762"/>
                </a:lnTo>
                <a:lnTo>
                  <a:pt x="690" y="778"/>
                </a:lnTo>
                <a:lnTo>
                  <a:pt x="688" y="800"/>
                </a:lnTo>
                <a:lnTo>
                  <a:pt x="688" y="800"/>
                </a:lnTo>
                <a:lnTo>
                  <a:pt x="690" y="828"/>
                </a:lnTo>
                <a:lnTo>
                  <a:pt x="688" y="860"/>
                </a:lnTo>
                <a:lnTo>
                  <a:pt x="686" y="890"/>
                </a:lnTo>
                <a:lnTo>
                  <a:pt x="682" y="904"/>
                </a:lnTo>
                <a:lnTo>
                  <a:pt x="678" y="916"/>
                </a:lnTo>
                <a:lnTo>
                  <a:pt x="672" y="928"/>
                </a:lnTo>
                <a:lnTo>
                  <a:pt x="664" y="938"/>
                </a:lnTo>
                <a:lnTo>
                  <a:pt x="656" y="946"/>
                </a:lnTo>
                <a:lnTo>
                  <a:pt x="646" y="952"/>
                </a:lnTo>
                <a:lnTo>
                  <a:pt x="632" y="956"/>
                </a:lnTo>
                <a:lnTo>
                  <a:pt x="616" y="954"/>
                </a:lnTo>
                <a:lnTo>
                  <a:pt x="600" y="952"/>
                </a:lnTo>
                <a:lnTo>
                  <a:pt x="580" y="944"/>
                </a:lnTo>
                <a:lnTo>
                  <a:pt x="580" y="944"/>
                </a:lnTo>
                <a:lnTo>
                  <a:pt x="568" y="940"/>
                </a:lnTo>
                <a:lnTo>
                  <a:pt x="558" y="932"/>
                </a:lnTo>
                <a:lnTo>
                  <a:pt x="546" y="918"/>
                </a:lnTo>
                <a:lnTo>
                  <a:pt x="540" y="910"/>
                </a:lnTo>
                <a:lnTo>
                  <a:pt x="536" y="900"/>
                </a:lnTo>
                <a:lnTo>
                  <a:pt x="532" y="890"/>
                </a:lnTo>
                <a:lnTo>
                  <a:pt x="528" y="876"/>
                </a:lnTo>
                <a:lnTo>
                  <a:pt x="526" y="860"/>
                </a:lnTo>
                <a:lnTo>
                  <a:pt x="526" y="844"/>
                </a:lnTo>
                <a:lnTo>
                  <a:pt x="528" y="824"/>
                </a:lnTo>
                <a:lnTo>
                  <a:pt x="532" y="804"/>
                </a:lnTo>
                <a:lnTo>
                  <a:pt x="532" y="804"/>
                </a:lnTo>
                <a:lnTo>
                  <a:pt x="530" y="798"/>
                </a:lnTo>
                <a:lnTo>
                  <a:pt x="524" y="790"/>
                </a:lnTo>
                <a:lnTo>
                  <a:pt x="520" y="788"/>
                </a:lnTo>
                <a:lnTo>
                  <a:pt x="516" y="788"/>
                </a:lnTo>
                <a:lnTo>
                  <a:pt x="510" y="792"/>
                </a:lnTo>
                <a:lnTo>
                  <a:pt x="502" y="800"/>
                </a:lnTo>
                <a:lnTo>
                  <a:pt x="502" y="800"/>
                </a:lnTo>
                <a:lnTo>
                  <a:pt x="502" y="806"/>
                </a:lnTo>
                <a:lnTo>
                  <a:pt x="500" y="810"/>
                </a:lnTo>
                <a:lnTo>
                  <a:pt x="496" y="816"/>
                </a:lnTo>
                <a:lnTo>
                  <a:pt x="490" y="820"/>
                </a:lnTo>
                <a:lnTo>
                  <a:pt x="480" y="820"/>
                </a:lnTo>
                <a:lnTo>
                  <a:pt x="466" y="820"/>
                </a:lnTo>
                <a:lnTo>
                  <a:pt x="446" y="814"/>
                </a:lnTo>
                <a:lnTo>
                  <a:pt x="446" y="814"/>
                </a:lnTo>
                <a:lnTo>
                  <a:pt x="432" y="816"/>
                </a:lnTo>
                <a:lnTo>
                  <a:pt x="416" y="820"/>
                </a:lnTo>
                <a:lnTo>
                  <a:pt x="398" y="824"/>
                </a:lnTo>
                <a:lnTo>
                  <a:pt x="378" y="834"/>
                </a:lnTo>
                <a:lnTo>
                  <a:pt x="360" y="846"/>
                </a:lnTo>
                <a:lnTo>
                  <a:pt x="352" y="854"/>
                </a:lnTo>
                <a:lnTo>
                  <a:pt x="344" y="864"/>
                </a:lnTo>
                <a:lnTo>
                  <a:pt x="338" y="874"/>
                </a:lnTo>
                <a:lnTo>
                  <a:pt x="334" y="886"/>
                </a:lnTo>
                <a:lnTo>
                  <a:pt x="334" y="886"/>
                </a:lnTo>
                <a:lnTo>
                  <a:pt x="328" y="892"/>
                </a:lnTo>
                <a:lnTo>
                  <a:pt x="314" y="902"/>
                </a:lnTo>
                <a:lnTo>
                  <a:pt x="310" y="904"/>
                </a:lnTo>
                <a:lnTo>
                  <a:pt x="308" y="904"/>
                </a:lnTo>
                <a:lnTo>
                  <a:pt x="306" y="902"/>
                </a:lnTo>
                <a:lnTo>
                  <a:pt x="306" y="892"/>
                </a:lnTo>
                <a:lnTo>
                  <a:pt x="310" y="876"/>
                </a:lnTo>
                <a:lnTo>
                  <a:pt x="310" y="876"/>
                </a:lnTo>
                <a:lnTo>
                  <a:pt x="316" y="858"/>
                </a:lnTo>
                <a:lnTo>
                  <a:pt x="332" y="818"/>
                </a:lnTo>
                <a:lnTo>
                  <a:pt x="344" y="794"/>
                </a:lnTo>
                <a:lnTo>
                  <a:pt x="358" y="770"/>
                </a:lnTo>
                <a:lnTo>
                  <a:pt x="374" y="748"/>
                </a:lnTo>
                <a:lnTo>
                  <a:pt x="382" y="738"/>
                </a:lnTo>
                <a:lnTo>
                  <a:pt x="390" y="732"/>
                </a:lnTo>
                <a:lnTo>
                  <a:pt x="390" y="732"/>
                </a:lnTo>
                <a:lnTo>
                  <a:pt x="426" y="700"/>
                </a:lnTo>
                <a:lnTo>
                  <a:pt x="462" y="666"/>
                </a:lnTo>
                <a:lnTo>
                  <a:pt x="496" y="630"/>
                </a:lnTo>
                <a:lnTo>
                  <a:pt x="512" y="610"/>
                </a:lnTo>
                <a:lnTo>
                  <a:pt x="526" y="590"/>
                </a:lnTo>
                <a:lnTo>
                  <a:pt x="526" y="590"/>
                </a:lnTo>
                <a:lnTo>
                  <a:pt x="530" y="586"/>
                </a:lnTo>
                <a:lnTo>
                  <a:pt x="536" y="584"/>
                </a:lnTo>
                <a:lnTo>
                  <a:pt x="544" y="582"/>
                </a:lnTo>
                <a:lnTo>
                  <a:pt x="552" y="582"/>
                </a:lnTo>
                <a:lnTo>
                  <a:pt x="564" y="584"/>
                </a:lnTo>
                <a:lnTo>
                  <a:pt x="574" y="592"/>
                </a:lnTo>
                <a:lnTo>
                  <a:pt x="588" y="604"/>
                </a:lnTo>
                <a:lnTo>
                  <a:pt x="588" y="604"/>
                </a:lnTo>
                <a:lnTo>
                  <a:pt x="612" y="630"/>
                </a:lnTo>
                <a:lnTo>
                  <a:pt x="622" y="640"/>
                </a:lnTo>
                <a:lnTo>
                  <a:pt x="630" y="654"/>
                </a:lnTo>
                <a:lnTo>
                  <a:pt x="636" y="670"/>
                </a:lnTo>
                <a:lnTo>
                  <a:pt x="638" y="688"/>
                </a:lnTo>
                <a:lnTo>
                  <a:pt x="636" y="714"/>
                </a:lnTo>
                <a:lnTo>
                  <a:pt x="630" y="744"/>
                </a:lnTo>
                <a:lnTo>
                  <a:pt x="630" y="744"/>
                </a:lnTo>
                <a:lnTo>
                  <a:pt x="616" y="804"/>
                </a:lnTo>
                <a:lnTo>
                  <a:pt x="614" y="824"/>
                </a:lnTo>
                <a:lnTo>
                  <a:pt x="612" y="838"/>
                </a:lnTo>
                <a:lnTo>
                  <a:pt x="614" y="848"/>
                </a:lnTo>
                <a:lnTo>
                  <a:pt x="616" y="850"/>
                </a:lnTo>
                <a:lnTo>
                  <a:pt x="618" y="850"/>
                </a:lnTo>
                <a:lnTo>
                  <a:pt x="624" y="846"/>
                </a:lnTo>
                <a:lnTo>
                  <a:pt x="632" y="836"/>
                </a:lnTo>
                <a:lnTo>
                  <a:pt x="632" y="836"/>
                </a:lnTo>
                <a:lnTo>
                  <a:pt x="642" y="818"/>
                </a:lnTo>
                <a:lnTo>
                  <a:pt x="652" y="792"/>
                </a:lnTo>
                <a:lnTo>
                  <a:pt x="662" y="764"/>
                </a:lnTo>
                <a:lnTo>
                  <a:pt x="674" y="734"/>
                </a:lnTo>
                <a:lnTo>
                  <a:pt x="688" y="706"/>
                </a:lnTo>
                <a:lnTo>
                  <a:pt x="696" y="692"/>
                </a:lnTo>
                <a:lnTo>
                  <a:pt x="706" y="682"/>
                </a:lnTo>
                <a:lnTo>
                  <a:pt x="716" y="672"/>
                </a:lnTo>
                <a:lnTo>
                  <a:pt x="728" y="664"/>
                </a:lnTo>
                <a:lnTo>
                  <a:pt x="740" y="660"/>
                </a:lnTo>
                <a:lnTo>
                  <a:pt x="756" y="656"/>
                </a:lnTo>
                <a:lnTo>
                  <a:pt x="756" y="656"/>
                </a:lnTo>
                <a:lnTo>
                  <a:pt x="782" y="656"/>
                </a:lnTo>
                <a:lnTo>
                  <a:pt x="802" y="658"/>
                </a:lnTo>
                <a:lnTo>
                  <a:pt x="818" y="662"/>
                </a:lnTo>
                <a:lnTo>
                  <a:pt x="824" y="666"/>
                </a:lnTo>
                <a:lnTo>
                  <a:pt x="828" y="672"/>
                </a:lnTo>
                <a:lnTo>
                  <a:pt x="830" y="676"/>
                </a:lnTo>
                <a:lnTo>
                  <a:pt x="832" y="684"/>
                </a:lnTo>
                <a:lnTo>
                  <a:pt x="832" y="698"/>
                </a:lnTo>
                <a:lnTo>
                  <a:pt x="828" y="718"/>
                </a:lnTo>
                <a:lnTo>
                  <a:pt x="820" y="742"/>
                </a:lnTo>
                <a:lnTo>
                  <a:pt x="820" y="742"/>
                </a:lnTo>
                <a:lnTo>
                  <a:pt x="812" y="766"/>
                </a:lnTo>
                <a:lnTo>
                  <a:pt x="808" y="784"/>
                </a:lnTo>
                <a:lnTo>
                  <a:pt x="808" y="798"/>
                </a:lnTo>
                <a:lnTo>
                  <a:pt x="810" y="802"/>
                </a:lnTo>
                <a:lnTo>
                  <a:pt x="812" y="804"/>
                </a:lnTo>
                <a:lnTo>
                  <a:pt x="814" y="806"/>
                </a:lnTo>
                <a:lnTo>
                  <a:pt x="818" y="806"/>
                </a:lnTo>
                <a:lnTo>
                  <a:pt x="826" y="802"/>
                </a:lnTo>
                <a:lnTo>
                  <a:pt x="834" y="790"/>
                </a:lnTo>
                <a:lnTo>
                  <a:pt x="844" y="772"/>
                </a:lnTo>
                <a:lnTo>
                  <a:pt x="844" y="772"/>
                </a:lnTo>
                <a:lnTo>
                  <a:pt x="860" y="724"/>
                </a:lnTo>
                <a:lnTo>
                  <a:pt x="868" y="702"/>
                </a:lnTo>
                <a:lnTo>
                  <a:pt x="874" y="692"/>
                </a:lnTo>
                <a:lnTo>
                  <a:pt x="880" y="684"/>
                </a:lnTo>
                <a:lnTo>
                  <a:pt x="888" y="676"/>
                </a:lnTo>
                <a:lnTo>
                  <a:pt x="894" y="670"/>
                </a:lnTo>
                <a:lnTo>
                  <a:pt x="904" y="666"/>
                </a:lnTo>
                <a:lnTo>
                  <a:pt x="914" y="664"/>
                </a:lnTo>
                <a:lnTo>
                  <a:pt x="926" y="664"/>
                </a:lnTo>
                <a:lnTo>
                  <a:pt x="940" y="666"/>
                </a:lnTo>
                <a:lnTo>
                  <a:pt x="954" y="672"/>
                </a:lnTo>
                <a:lnTo>
                  <a:pt x="972" y="680"/>
                </a:lnTo>
                <a:lnTo>
                  <a:pt x="972" y="680"/>
                </a:lnTo>
                <a:lnTo>
                  <a:pt x="976" y="690"/>
                </a:lnTo>
                <a:lnTo>
                  <a:pt x="980" y="700"/>
                </a:lnTo>
                <a:lnTo>
                  <a:pt x="984" y="714"/>
                </a:lnTo>
                <a:lnTo>
                  <a:pt x="986" y="728"/>
                </a:lnTo>
                <a:lnTo>
                  <a:pt x="982" y="746"/>
                </a:lnTo>
                <a:lnTo>
                  <a:pt x="980" y="754"/>
                </a:lnTo>
                <a:lnTo>
                  <a:pt x="974" y="764"/>
                </a:lnTo>
                <a:lnTo>
                  <a:pt x="968" y="772"/>
                </a:lnTo>
                <a:lnTo>
                  <a:pt x="960" y="782"/>
                </a:lnTo>
                <a:lnTo>
                  <a:pt x="960" y="782"/>
                </a:lnTo>
                <a:lnTo>
                  <a:pt x="952" y="792"/>
                </a:lnTo>
                <a:lnTo>
                  <a:pt x="944" y="804"/>
                </a:lnTo>
                <a:lnTo>
                  <a:pt x="930" y="832"/>
                </a:lnTo>
                <a:lnTo>
                  <a:pt x="916" y="862"/>
                </a:lnTo>
                <a:lnTo>
                  <a:pt x="906" y="898"/>
                </a:lnTo>
                <a:lnTo>
                  <a:pt x="898" y="932"/>
                </a:lnTo>
                <a:lnTo>
                  <a:pt x="894" y="966"/>
                </a:lnTo>
                <a:lnTo>
                  <a:pt x="890" y="998"/>
                </a:lnTo>
                <a:lnTo>
                  <a:pt x="888" y="1024"/>
                </a:lnTo>
                <a:lnTo>
                  <a:pt x="888" y="1024"/>
                </a:lnTo>
                <a:lnTo>
                  <a:pt x="890" y="1076"/>
                </a:lnTo>
                <a:lnTo>
                  <a:pt x="888" y="1102"/>
                </a:lnTo>
                <a:lnTo>
                  <a:pt x="886" y="1112"/>
                </a:lnTo>
                <a:lnTo>
                  <a:pt x="882" y="1122"/>
                </a:lnTo>
                <a:lnTo>
                  <a:pt x="878" y="1132"/>
                </a:lnTo>
                <a:lnTo>
                  <a:pt x="872" y="1138"/>
                </a:lnTo>
                <a:lnTo>
                  <a:pt x="864" y="1144"/>
                </a:lnTo>
                <a:lnTo>
                  <a:pt x="854" y="1146"/>
                </a:lnTo>
                <a:lnTo>
                  <a:pt x="844" y="1146"/>
                </a:lnTo>
                <a:lnTo>
                  <a:pt x="830" y="1144"/>
                </a:lnTo>
                <a:lnTo>
                  <a:pt x="814" y="1138"/>
                </a:lnTo>
                <a:lnTo>
                  <a:pt x="796" y="1128"/>
                </a:lnTo>
                <a:lnTo>
                  <a:pt x="796" y="1128"/>
                </a:lnTo>
                <a:close/>
                <a:moveTo>
                  <a:pt x="782" y="576"/>
                </a:moveTo>
                <a:lnTo>
                  <a:pt x="782" y="576"/>
                </a:lnTo>
                <a:lnTo>
                  <a:pt x="784" y="584"/>
                </a:lnTo>
                <a:lnTo>
                  <a:pt x="784" y="590"/>
                </a:lnTo>
                <a:lnTo>
                  <a:pt x="782" y="598"/>
                </a:lnTo>
                <a:lnTo>
                  <a:pt x="778" y="604"/>
                </a:lnTo>
                <a:lnTo>
                  <a:pt x="774" y="606"/>
                </a:lnTo>
                <a:lnTo>
                  <a:pt x="768" y="608"/>
                </a:lnTo>
                <a:lnTo>
                  <a:pt x="754" y="608"/>
                </a:lnTo>
                <a:lnTo>
                  <a:pt x="734" y="604"/>
                </a:lnTo>
                <a:lnTo>
                  <a:pt x="734" y="604"/>
                </a:lnTo>
                <a:lnTo>
                  <a:pt x="720" y="620"/>
                </a:lnTo>
                <a:lnTo>
                  <a:pt x="706" y="634"/>
                </a:lnTo>
                <a:lnTo>
                  <a:pt x="692" y="646"/>
                </a:lnTo>
                <a:lnTo>
                  <a:pt x="692" y="646"/>
                </a:lnTo>
                <a:lnTo>
                  <a:pt x="662" y="612"/>
                </a:lnTo>
                <a:lnTo>
                  <a:pt x="636" y="582"/>
                </a:lnTo>
                <a:lnTo>
                  <a:pt x="620" y="568"/>
                </a:lnTo>
                <a:lnTo>
                  <a:pt x="606" y="556"/>
                </a:lnTo>
                <a:lnTo>
                  <a:pt x="606" y="556"/>
                </a:lnTo>
                <a:lnTo>
                  <a:pt x="598" y="554"/>
                </a:lnTo>
                <a:lnTo>
                  <a:pt x="584" y="548"/>
                </a:lnTo>
                <a:lnTo>
                  <a:pt x="576" y="544"/>
                </a:lnTo>
                <a:lnTo>
                  <a:pt x="570" y="540"/>
                </a:lnTo>
                <a:lnTo>
                  <a:pt x="568" y="534"/>
                </a:lnTo>
                <a:lnTo>
                  <a:pt x="568" y="526"/>
                </a:lnTo>
                <a:lnTo>
                  <a:pt x="568" y="526"/>
                </a:lnTo>
                <a:lnTo>
                  <a:pt x="580" y="510"/>
                </a:lnTo>
                <a:lnTo>
                  <a:pt x="592" y="492"/>
                </a:lnTo>
                <a:lnTo>
                  <a:pt x="608" y="474"/>
                </a:lnTo>
                <a:lnTo>
                  <a:pt x="628" y="454"/>
                </a:lnTo>
                <a:lnTo>
                  <a:pt x="640" y="446"/>
                </a:lnTo>
                <a:lnTo>
                  <a:pt x="652" y="438"/>
                </a:lnTo>
                <a:lnTo>
                  <a:pt x="666" y="432"/>
                </a:lnTo>
                <a:lnTo>
                  <a:pt x="680" y="426"/>
                </a:lnTo>
                <a:lnTo>
                  <a:pt x="694" y="424"/>
                </a:lnTo>
                <a:lnTo>
                  <a:pt x="710" y="422"/>
                </a:lnTo>
                <a:lnTo>
                  <a:pt x="710" y="422"/>
                </a:lnTo>
                <a:lnTo>
                  <a:pt x="714" y="422"/>
                </a:lnTo>
                <a:lnTo>
                  <a:pt x="718" y="424"/>
                </a:lnTo>
                <a:lnTo>
                  <a:pt x="722" y="430"/>
                </a:lnTo>
                <a:lnTo>
                  <a:pt x="726" y="438"/>
                </a:lnTo>
                <a:lnTo>
                  <a:pt x="728" y="452"/>
                </a:lnTo>
                <a:lnTo>
                  <a:pt x="730" y="470"/>
                </a:lnTo>
                <a:lnTo>
                  <a:pt x="728" y="496"/>
                </a:lnTo>
                <a:lnTo>
                  <a:pt x="728" y="496"/>
                </a:lnTo>
                <a:lnTo>
                  <a:pt x="728" y="520"/>
                </a:lnTo>
                <a:lnTo>
                  <a:pt x="730" y="530"/>
                </a:lnTo>
                <a:lnTo>
                  <a:pt x="732" y="536"/>
                </a:lnTo>
                <a:lnTo>
                  <a:pt x="734" y="540"/>
                </a:lnTo>
                <a:lnTo>
                  <a:pt x="738" y="542"/>
                </a:lnTo>
                <a:lnTo>
                  <a:pt x="746" y="546"/>
                </a:lnTo>
                <a:lnTo>
                  <a:pt x="756" y="548"/>
                </a:lnTo>
                <a:lnTo>
                  <a:pt x="764" y="552"/>
                </a:lnTo>
                <a:lnTo>
                  <a:pt x="770" y="556"/>
                </a:lnTo>
                <a:lnTo>
                  <a:pt x="774" y="562"/>
                </a:lnTo>
                <a:lnTo>
                  <a:pt x="778" y="568"/>
                </a:lnTo>
                <a:lnTo>
                  <a:pt x="782" y="576"/>
                </a:lnTo>
                <a:lnTo>
                  <a:pt x="782" y="576"/>
                </a:lnTo>
                <a:close/>
                <a:moveTo>
                  <a:pt x="990" y="824"/>
                </a:moveTo>
                <a:lnTo>
                  <a:pt x="990" y="824"/>
                </a:lnTo>
                <a:lnTo>
                  <a:pt x="1002" y="812"/>
                </a:lnTo>
                <a:lnTo>
                  <a:pt x="1014" y="806"/>
                </a:lnTo>
                <a:lnTo>
                  <a:pt x="1020" y="804"/>
                </a:lnTo>
                <a:lnTo>
                  <a:pt x="1024" y="804"/>
                </a:lnTo>
                <a:lnTo>
                  <a:pt x="1032" y="808"/>
                </a:lnTo>
                <a:lnTo>
                  <a:pt x="1040" y="814"/>
                </a:lnTo>
                <a:lnTo>
                  <a:pt x="1044" y="826"/>
                </a:lnTo>
                <a:lnTo>
                  <a:pt x="1046" y="838"/>
                </a:lnTo>
                <a:lnTo>
                  <a:pt x="1046" y="854"/>
                </a:lnTo>
                <a:lnTo>
                  <a:pt x="1046" y="854"/>
                </a:lnTo>
                <a:lnTo>
                  <a:pt x="1044" y="872"/>
                </a:lnTo>
                <a:lnTo>
                  <a:pt x="1046" y="892"/>
                </a:lnTo>
                <a:lnTo>
                  <a:pt x="1048" y="916"/>
                </a:lnTo>
                <a:lnTo>
                  <a:pt x="1052" y="942"/>
                </a:lnTo>
                <a:lnTo>
                  <a:pt x="1058" y="970"/>
                </a:lnTo>
                <a:lnTo>
                  <a:pt x="1066" y="1002"/>
                </a:lnTo>
                <a:lnTo>
                  <a:pt x="1088" y="1072"/>
                </a:lnTo>
                <a:lnTo>
                  <a:pt x="1088" y="1072"/>
                </a:lnTo>
                <a:lnTo>
                  <a:pt x="1094" y="1090"/>
                </a:lnTo>
                <a:lnTo>
                  <a:pt x="1098" y="1106"/>
                </a:lnTo>
                <a:lnTo>
                  <a:pt x="1102" y="1134"/>
                </a:lnTo>
                <a:lnTo>
                  <a:pt x="1100" y="1156"/>
                </a:lnTo>
                <a:lnTo>
                  <a:pt x="1096" y="1172"/>
                </a:lnTo>
                <a:lnTo>
                  <a:pt x="1090" y="1184"/>
                </a:lnTo>
                <a:lnTo>
                  <a:pt x="1084" y="1190"/>
                </a:lnTo>
                <a:lnTo>
                  <a:pt x="1078" y="1196"/>
                </a:lnTo>
                <a:lnTo>
                  <a:pt x="1078" y="1196"/>
                </a:lnTo>
                <a:lnTo>
                  <a:pt x="1072" y="1218"/>
                </a:lnTo>
                <a:lnTo>
                  <a:pt x="1072" y="1224"/>
                </a:lnTo>
                <a:lnTo>
                  <a:pt x="1072" y="1230"/>
                </a:lnTo>
                <a:lnTo>
                  <a:pt x="1074" y="1234"/>
                </a:lnTo>
                <a:lnTo>
                  <a:pt x="1076" y="1236"/>
                </a:lnTo>
                <a:lnTo>
                  <a:pt x="1084" y="1236"/>
                </a:lnTo>
                <a:lnTo>
                  <a:pt x="1092" y="1232"/>
                </a:lnTo>
                <a:lnTo>
                  <a:pt x="1100" y="1228"/>
                </a:lnTo>
                <a:lnTo>
                  <a:pt x="1108" y="1222"/>
                </a:lnTo>
                <a:lnTo>
                  <a:pt x="1108" y="1222"/>
                </a:lnTo>
                <a:lnTo>
                  <a:pt x="1112" y="1210"/>
                </a:lnTo>
                <a:lnTo>
                  <a:pt x="1118" y="1198"/>
                </a:lnTo>
                <a:lnTo>
                  <a:pt x="1132" y="1178"/>
                </a:lnTo>
                <a:lnTo>
                  <a:pt x="1146" y="1164"/>
                </a:lnTo>
                <a:lnTo>
                  <a:pt x="1152" y="1158"/>
                </a:lnTo>
                <a:lnTo>
                  <a:pt x="1152" y="1158"/>
                </a:lnTo>
                <a:lnTo>
                  <a:pt x="1164" y="1162"/>
                </a:lnTo>
                <a:lnTo>
                  <a:pt x="1172" y="1166"/>
                </a:lnTo>
                <a:lnTo>
                  <a:pt x="1178" y="1172"/>
                </a:lnTo>
                <a:lnTo>
                  <a:pt x="1182" y="1180"/>
                </a:lnTo>
                <a:lnTo>
                  <a:pt x="1184" y="1186"/>
                </a:lnTo>
                <a:lnTo>
                  <a:pt x="1184" y="1194"/>
                </a:lnTo>
                <a:lnTo>
                  <a:pt x="1182" y="1210"/>
                </a:lnTo>
                <a:lnTo>
                  <a:pt x="1174" y="1226"/>
                </a:lnTo>
                <a:lnTo>
                  <a:pt x="1166" y="1238"/>
                </a:lnTo>
                <a:lnTo>
                  <a:pt x="1158" y="1252"/>
                </a:lnTo>
                <a:lnTo>
                  <a:pt x="1158" y="1252"/>
                </a:lnTo>
                <a:lnTo>
                  <a:pt x="1136" y="1262"/>
                </a:lnTo>
                <a:lnTo>
                  <a:pt x="1114" y="1270"/>
                </a:lnTo>
                <a:lnTo>
                  <a:pt x="1094" y="1274"/>
                </a:lnTo>
                <a:lnTo>
                  <a:pt x="1074" y="1278"/>
                </a:lnTo>
                <a:lnTo>
                  <a:pt x="1056" y="1280"/>
                </a:lnTo>
                <a:lnTo>
                  <a:pt x="1040" y="1280"/>
                </a:lnTo>
                <a:lnTo>
                  <a:pt x="1024" y="1278"/>
                </a:lnTo>
                <a:lnTo>
                  <a:pt x="1010" y="1276"/>
                </a:lnTo>
                <a:lnTo>
                  <a:pt x="986" y="1268"/>
                </a:lnTo>
                <a:lnTo>
                  <a:pt x="968" y="1260"/>
                </a:lnTo>
                <a:lnTo>
                  <a:pt x="952" y="1252"/>
                </a:lnTo>
                <a:lnTo>
                  <a:pt x="952" y="1252"/>
                </a:lnTo>
                <a:lnTo>
                  <a:pt x="944" y="1236"/>
                </a:lnTo>
                <a:lnTo>
                  <a:pt x="938" y="1220"/>
                </a:lnTo>
                <a:lnTo>
                  <a:pt x="932" y="1204"/>
                </a:lnTo>
                <a:lnTo>
                  <a:pt x="928" y="1188"/>
                </a:lnTo>
                <a:lnTo>
                  <a:pt x="922" y="1154"/>
                </a:lnTo>
                <a:lnTo>
                  <a:pt x="920" y="1120"/>
                </a:lnTo>
                <a:lnTo>
                  <a:pt x="922" y="1084"/>
                </a:lnTo>
                <a:lnTo>
                  <a:pt x="924" y="1048"/>
                </a:lnTo>
                <a:lnTo>
                  <a:pt x="930" y="1014"/>
                </a:lnTo>
                <a:lnTo>
                  <a:pt x="938" y="980"/>
                </a:lnTo>
                <a:lnTo>
                  <a:pt x="946" y="948"/>
                </a:lnTo>
                <a:lnTo>
                  <a:pt x="954" y="918"/>
                </a:lnTo>
                <a:lnTo>
                  <a:pt x="972" y="870"/>
                </a:lnTo>
                <a:lnTo>
                  <a:pt x="984" y="836"/>
                </a:lnTo>
                <a:lnTo>
                  <a:pt x="990" y="824"/>
                </a:lnTo>
                <a:lnTo>
                  <a:pt x="990" y="824"/>
                </a:lnTo>
                <a:close/>
                <a:moveTo>
                  <a:pt x="1016" y="184"/>
                </a:moveTo>
                <a:lnTo>
                  <a:pt x="1016" y="184"/>
                </a:lnTo>
                <a:lnTo>
                  <a:pt x="1032" y="186"/>
                </a:lnTo>
                <a:lnTo>
                  <a:pt x="1048" y="184"/>
                </a:lnTo>
                <a:lnTo>
                  <a:pt x="1060" y="180"/>
                </a:lnTo>
                <a:lnTo>
                  <a:pt x="1072" y="174"/>
                </a:lnTo>
                <a:lnTo>
                  <a:pt x="1090" y="166"/>
                </a:lnTo>
                <a:lnTo>
                  <a:pt x="1096" y="160"/>
                </a:lnTo>
                <a:lnTo>
                  <a:pt x="1096" y="160"/>
                </a:lnTo>
                <a:lnTo>
                  <a:pt x="1106" y="152"/>
                </a:lnTo>
                <a:lnTo>
                  <a:pt x="1118" y="144"/>
                </a:lnTo>
                <a:lnTo>
                  <a:pt x="1130" y="136"/>
                </a:lnTo>
                <a:lnTo>
                  <a:pt x="1142" y="130"/>
                </a:lnTo>
                <a:lnTo>
                  <a:pt x="1172" y="118"/>
                </a:lnTo>
                <a:lnTo>
                  <a:pt x="1202" y="112"/>
                </a:lnTo>
                <a:lnTo>
                  <a:pt x="1232" y="108"/>
                </a:lnTo>
                <a:lnTo>
                  <a:pt x="1264" y="108"/>
                </a:lnTo>
                <a:lnTo>
                  <a:pt x="1290" y="112"/>
                </a:lnTo>
                <a:lnTo>
                  <a:pt x="1304" y="116"/>
                </a:lnTo>
                <a:lnTo>
                  <a:pt x="1316" y="120"/>
                </a:lnTo>
                <a:lnTo>
                  <a:pt x="1316" y="120"/>
                </a:lnTo>
                <a:lnTo>
                  <a:pt x="1326" y="126"/>
                </a:lnTo>
                <a:lnTo>
                  <a:pt x="1334" y="132"/>
                </a:lnTo>
                <a:lnTo>
                  <a:pt x="1340" y="136"/>
                </a:lnTo>
                <a:lnTo>
                  <a:pt x="1344" y="142"/>
                </a:lnTo>
                <a:lnTo>
                  <a:pt x="1346" y="148"/>
                </a:lnTo>
                <a:lnTo>
                  <a:pt x="1348" y="154"/>
                </a:lnTo>
                <a:lnTo>
                  <a:pt x="1348" y="166"/>
                </a:lnTo>
                <a:lnTo>
                  <a:pt x="1346" y="174"/>
                </a:lnTo>
                <a:lnTo>
                  <a:pt x="1342" y="182"/>
                </a:lnTo>
                <a:lnTo>
                  <a:pt x="1336" y="190"/>
                </a:lnTo>
                <a:lnTo>
                  <a:pt x="1336" y="190"/>
                </a:lnTo>
                <a:lnTo>
                  <a:pt x="1314" y="182"/>
                </a:lnTo>
                <a:lnTo>
                  <a:pt x="1292" y="178"/>
                </a:lnTo>
                <a:lnTo>
                  <a:pt x="1272" y="174"/>
                </a:lnTo>
                <a:lnTo>
                  <a:pt x="1254" y="172"/>
                </a:lnTo>
                <a:lnTo>
                  <a:pt x="1236" y="172"/>
                </a:lnTo>
                <a:lnTo>
                  <a:pt x="1222" y="174"/>
                </a:lnTo>
                <a:lnTo>
                  <a:pt x="1208" y="176"/>
                </a:lnTo>
                <a:lnTo>
                  <a:pt x="1194" y="180"/>
                </a:lnTo>
                <a:lnTo>
                  <a:pt x="1172" y="190"/>
                </a:lnTo>
                <a:lnTo>
                  <a:pt x="1154" y="202"/>
                </a:lnTo>
                <a:lnTo>
                  <a:pt x="1140" y="214"/>
                </a:lnTo>
                <a:lnTo>
                  <a:pt x="1128" y="224"/>
                </a:lnTo>
                <a:lnTo>
                  <a:pt x="1128" y="224"/>
                </a:lnTo>
                <a:lnTo>
                  <a:pt x="1124" y="230"/>
                </a:lnTo>
                <a:lnTo>
                  <a:pt x="1120" y="236"/>
                </a:lnTo>
                <a:lnTo>
                  <a:pt x="1114" y="252"/>
                </a:lnTo>
                <a:lnTo>
                  <a:pt x="1108" y="268"/>
                </a:lnTo>
                <a:lnTo>
                  <a:pt x="1102" y="286"/>
                </a:lnTo>
                <a:lnTo>
                  <a:pt x="1090" y="306"/>
                </a:lnTo>
                <a:lnTo>
                  <a:pt x="1084" y="314"/>
                </a:lnTo>
                <a:lnTo>
                  <a:pt x="1074" y="324"/>
                </a:lnTo>
                <a:lnTo>
                  <a:pt x="1064" y="332"/>
                </a:lnTo>
                <a:lnTo>
                  <a:pt x="1050" y="340"/>
                </a:lnTo>
                <a:lnTo>
                  <a:pt x="1034" y="348"/>
                </a:lnTo>
                <a:lnTo>
                  <a:pt x="1016" y="356"/>
                </a:lnTo>
                <a:lnTo>
                  <a:pt x="1016" y="356"/>
                </a:lnTo>
                <a:lnTo>
                  <a:pt x="998" y="362"/>
                </a:lnTo>
                <a:lnTo>
                  <a:pt x="982" y="370"/>
                </a:lnTo>
                <a:lnTo>
                  <a:pt x="970" y="378"/>
                </a:lnTo>
                <a:lnTo>
                  <a:pt x="958" y="388"/>
                </a:lnTo>
                <a:lnTo>
                  <a:pt x="950" y="396"/>
                </a:lnTo>
                <a:lnTo>
                  <a:pt x="942" y="406"/>
                </a:lnTo>
                <a:lnTo>
                  <a:pt x="936" y="418"/>
                </a:lnTo>
                <a:lnTo>
                  <a:pt x="932" y="428"/>
                </a:lnTo>
                <a:lnTo>
                  <a:pt x="930" y="438"/>
                </a:lnTo>
                <a:lnTo>
                  <a:pt x="928" y="448"/>
                </a:lnTo>
                <a:lnTo>
                  <a:pt x="928" y="470"/>
                </a:lnTo>
                <a:lnTo>
                  <a:pt x="930" y="490"/>
                </a:lnTo>
                <a:lnTo>
                  <a:pt x="934" y="510"/>
                </a:lnTo>
                <a:lnTo>
                  <a:pt x="934" y="510"/>
                </a:lnTo>
                <a:lnTo>
                  <a:pt x="936" y="520"/>
                </a:lnTo>
                <a:lnTo>
                  <a:pt x="936" y="532"/>
                </a:lnTo>
                <a:lnTo>
                  <a:pt x="932" y="558"/>
                </a:lnTo>
                <a:lnTo>
                  <a:pt x="926" y="584"/>
                </a:lnTo>
                <a:lnTo>
                  <a:pt x="920" y="598"/>
                </a:lnTo>
                <a:lnTo>
                  <a:pt x="914" y="608"/>
                </a:lnTo>
                <a:lnTo>
                  <a:pt x="906" y="618"/>
                </a:lnTo>
                <a:lnTo>
                  <a:pt x="900" y="624"/>
                </a:lnTo>
                <a:lnTo>
                  <a:pt x="890" y="628"/>
                </a:lnTo>
                <a:lnTo>
                  <a:pt x="882" y="628"/>
                </a:lnTo>
                <a:lnTo>
                  <a:pt x="872" y="624"/>
                </a:lnTo>
                <a:lnTo>
                  <a:pt x="860" y="616"/>
                </a:lnTo>
                <a:lnTo>
                  <a:pt x="850" y="604"/>
                </a:lnTo>
                <a:lnTo>
                  <a:pt x="838" y="584"/>
                </a:lnTo>
                <a:lnTo>
                  <a:pt x="838" y="584"/>
                </a:lnTo>
                <a:lnTo>
                  <a:pt x="816" y="550"/>
                </a:lnTo>
                <a:lnTo>
                  <a:pt x="800" y="526"/>
                </a:lnTo>
                <a:lnTo>
                  <a:pt x="780" y="504"/>
                </a:lnTo>
                <a:lnTo>
                  <a:pt x="776" y="496"/>
                </a:lnTo>
                <a:lnTo>
                  <a:pt x="774" y="486"/>
                </a:lnTo>
                <a:lnTo>
                  <a:pt x="774" y="470"/>
                </a:lnTo>
                <a:lnTo>
                  <a:pt x="774" y="444"/>
                </a:lnTo>
                <a:lnTo>
                  <a:pt x="774" y="444"/>
                </a:lnTo>
                <a:lnTo>
                  <a:pt x="776" y="428"/>
                </a:lnTo>
                <a:lnTo>
                  <a:pt x="780" y="416"/>
                </a:lnTo>
                <a:lnTo>
                  <a:pt x="784" y="404"/>
                </a:lnTo>
                <a:lnTo>
                  <a:pt x="792" y="396"/>
                </a:lnTo>
                <a:lnTo>
                  <a:pt x="800" y="390"/>
                </a:lnTo>
                <a:lnTo>
                  <a:pt x="810" y="386"/>
                </a:lnTo>
                <a:lnTo>
                  <a:pt x="820" y="382"/>
                </a:lnTo>
                <a:lnTo>
                  <a:pt x="830" y="380"/>
                </a:lnTo>
                <a:lnTo>
                  <a:pt x="850" y="378"/>
                </a:lnTo>
                <a:lnTo>
                  <a:pt x="866" y="380"/>
                </a:lnTo>
                <a:lnTo>
                  <a:pt x="884" y="382"/>
                </a:lnTo>
                <a:lnTo>
                  <a:pt x="884" y="382"/>
                </a:lnTo>
                <a:lnTo>
                  <a:pt x="898" y="380"/>
                </a:lnTo>
                <a:lnTo>
                  <a:pt x="912" y="378"/>
                </a:lnTo>
                <a:lnTo>
                  <a:pt x="922" y="374"/>
                </a:lnTo>
                <a:lnTo>
                  <a:pt x="932" y="368"/>
                </a:lnTo>
                <a:lnTo>
                  <a:pt x="940" y="362"/>
                </a:lnTo>
                <a:lnTo>
                  <a:pt x="948" y="356"/>
                </a:lnTo>
                <a:lnTo>
                  <a:pt x="954" y="348"/>
                </a:lnTo>
                <a:lnTo>
                  <a:pt x="958" y="340"/>
                </a:lnTo>
                <a:lnTo>
                  <a:pt x="964" y="322"/>
                </a:lnTo>
                <a:lnTo>
                  <a:pt x="968" y="304"/>
                </a:lnTo>
                <a:lnTo>
                  <a:pt x="972" y="264"/>
                </a:lnTo>
                <a:lnTo>
                  <a:pt x="972" y="264"/>
                </a:lnTo>
                <a:lnTo>
                  <a:pt x="974" y="246"/>
                </a:lnTo>
                <a:lnTo>
                  <a:pt x="980" y="230"/>
                </a:lnTo>
                <a:lnTo>
                  <a:pt x="986" y="216"/>
                </a:lnTo>
                <a:lnTo>
                  <a:pt x="994" y="206"/>
                </a:lnTo>
                <a:lnTo>
                  <a:pt x="1010" y="190"/>
                </a:lnTo>
                <a:lnTo>
                  <a:pt x="1016" y="184"/>
                </a:lnTo>
                <a:lnTo>
                  <a:pt x="1016" y="184"/>
                </a:lnTo>
                <a:close/>
                <a:moveTo>
                  <a:pt x="446" y="486"/>
                </a:moveTo>
                <a:lnTo>
                  <a:pt x="446" y="486"/>
                </a:lnTo>
                <a:lnTo>
                  <a:pt x="446" y="480"/>
                </a:lnTo>
                <a:lnTo>
                  <a:pt x="448" y="476"/>
                </a:lnTo>
                <a:lnTo>
                  <a:pt x="450" y="472"/>
                </a:lnTo>
                <a:lnTo>
                  <a:pt x="454" y="470"/>
                </a:lnTo>
                <a:lnTo>
                  <a:pt x="462" y="466"/>
                </a:lnTo>
                <a:lnTo>
                  <a:pt x="474" y="462"/>
                </a:lnTo>
                <a:lnTo>
                  <a:pt x="492" y="460"/>
                </a:lnTo>
                <a:lnTo>
                  <a:pt x="492" y="460"/>
                </a:lnTo>
                <a:lnTo>
                  <a:pt x="510" y="454"/>
                </a:lnTo>
                <a:lnTo>
                  <a:pt x="524" y="448"/>
                </a:lnTo>
                <a:lnTo>
                  <a:pt x="536" y="438"/>
                </a:lnTo>
                <a:lnTo>
                  <a:pt x="544" y="430"/>
                </a:lnTo>
                <a:lnTo>
                  <a:pt x="550" y="420"/>
                </a:lnTo>
                <a:lnTo>
                  <a:pt x="554" y="414"/>
                </a:lnTo>
                <a:lnTo>
                  <a:pt x="558" y="406"/>
                </a:lnTo>
                <a:lnTo>
                  <a:pt x="558" y="406"/>
                </a:lnTo>
                <a:lnTo>
                  <a:pt x="576" y="382"/>
                </a:lnTo>
                <a:lnTo>
                  <a:pt x="596" y="362"/>
                </a:lnTo>
                <a:lnTo>
                  <a:pt x="616" y="344"/>
                </a:lnTo>
                <a:lnTo>
                  <a:pt x="638" y="328"/>
                </a:lnTo>
                <a:lnTo>
                  <a:pt x="660" y="316"/>
                </a:lnTo>
                <a:lnTo>
                  <a:pt x="682" y="306"/>
                </a:lnTo>
                <a:lnTo>
                  <a:pt x="706" y="298"/>
                </a:lnTo>
                <a:lnTo>
                  <a:pt x="726" y="292"/>
                </a:lnTo>
                <a:lnTo>
                  <a:pt x="766" y="284"/>
                </a:lnTo>
                <a:lnTo>
                  <a:pt x="798" y="282"/>
                </a:lnTo>
                <a:lnTo>
                  <a:pt x="820" y="280"/>
                </a:lnTo>
                <a:lnTo>
                  <a:pt x="828" y="280"/>
                </a:lnTo>
                <a:lnTo>
                  <a:pt x="828" y="280"/>
                </a:lnTo>
                <a:lnTo>
                  <a:pt x="834" y="270"/>
                </a:lnTo>
                <a:lnTo>
                  <a:pt x="844" y="258"/>
                </a:lnTo>
                <a:lnTo>
                  <a:pt x="864" y="238"/>
                </a:lnTo>
                <a:lnTo>
                  <a:pt x="888" y="214"/>
                </a:lnTo>
                <a:lnTo>
                  <a:pt x="888" y="214"/>
                </a:lnTo>
                <a:lnTo>
                  <a:pt x="906" y="204"/>
                </a:lnTo>
                <a:lnTo>
                  <a:pt x="920" y="198"/>
                </a:lnTo>
                <a:lnTo>
                  <a:pt x="930" y="196"/>
                </a:lnTo>
                <a:lnTo>
                  <a:pt x="936" y="196"/>
                </a:lnTo>
                <a:lnTo>
                  <a:pt x="942" y="198"/>
                </a:lnTo>
                <a:lnTo>
                  <a:pt x="946" y="200"/>
                </a:lnTo>
                <a:lnTo>
                  <a:pt x="948" y="204"/>
                </a:lnTo>
                <a:lnTo>
                  <a:pt x="948" y="204"/>
                </a:lnTo>
                <a:lnTo>
                  <a:pt x="940" y="206"/>
                </a:lnTo>
                <a:lnTo>
                  <a:pt x="936" y="212"/>
                </a:lnTo>
                <a:lnTo>
                  <a:pt x="932" y="220"/>
                </a:lnTo>
                <a:lnTo>
                  <a:pt x="930" y="226"/>
                </a:lnTo>
                <a:lnTo>
                  <a:pt x="926" y="240"/>
                </a:lnTo>
                <a:lnTo>
                  <a:pt x="926" y="246"/>
                </a:lnTo>
                <a:lnTo>
                  <a:pt x="926" y="246"/>
                </a:lnTo>
                <a:lnTo>
                  <a:pt x="928" y="262"/>
                </a:lnTo>
                <a:lnTo>
                  <a:pt x="926" y="274"/>
                </a:lnTo>
                <a:lnTo>
                  <a:pt x="924" y="286"/>
                </a:lnTo>
                <a:lnTo>
                  <a:pt x="922" y="296"/>
                </a:lnTo>
                <a:lnTo>
                  <a:pt x="918" y="304"/>
                </a:lnTo>
                <a:lnTo>
                  <a:pt x="914" y="312"/>
                </a:lnTo>
                <a:lnTo>
                  <a:pt x="904" y="322"/>
                </a:lnTo>
                <a:lnTo>
                  <a:pt x="892" y="328"/>
                </a:lnTo>
                <a:lnTo>
                  <a:pt x="882" y="330"/>
                </a:lnTo>
                <a:lnTo>
                  <a:pt x="872" y="332"/>
                </a:lnTo>
                <a:lnTo>
                  <a:pt x="872" y="332"/>
                </a:lnTo>
                <a:lnTo>
                  <a:pt x="844" y="332"/>
                </a:lnTo>
                <a:lnTo>
                  <a:pt x="818" y="336"/>
                </a:lnTo>
                <a:lnTo>
                  <a:pt x="794" y="342"/>
                </a:lnTo>
                <a:lnTo>
                  <a:pt x="772" y="348"/>
                </a:lnTo>
                <a:lnTo>
                  <a:pt x="740" y="362"/>
                </a:lnTo>
                <a:lnTo>
                  <a:pt x="728" y="368"/>
                </a:lnTo>
                <a:lnTo>
                  <a:pt x="728" y="368"/>
                </a:lnTo>
                <a:lnTo>
                  <a:pt x="688" y="382"/>
                </a:lnTo>
                <a:lnTo>
                  <a:pt x="654" y="396"/>
                </a:lnTo>
                <a:lnTo>
                  <a:pt x="626" y="410"/>
                </a:lnTo>
                <a:lnTo>
                  <a:pt x="604" y="422"/>
                </a:lnTo>
                <a:lnTo>
                  <a:pt x="586" y="436"/>
                </a:lnTo>
                <a:lnTo>
                  <a:pt x="572" y="448"/>
                </a:lnTo>
                <a:lnTo>
                  <a:pt x="560" y="462"/>
                </a:lnTo>
                <a:lnTo>
                  <a:pt x="552" y="474"/>
                </a:lnTo>
                <a:lnTo>
                  <a:pt x="540" y="496"/>
                </a:lnTo>
                <a:lnTo>
                  <a:pt x="530" y="516"/>
                </a:lnTo>
                <a:lnTo>
                  <a:pt x="526" y="524"/>
                </a:lnTo>
                <a:lnTo>
                  <a:pt x="520" y="532"/>
                </a:lnTo>
                <a:lnTo>
                  <a:pt x="512" y="538"/>
                </a:lnTo>
                <a:lnTo>
                  <a:pt x="502" y="544"/>
                </a:lnTo>
                <a:lnTo>
                  <a:pt x="502" y="544"/>
                </a:lnTo>
                <a:lnTo>
                  <a:pt x="492" y="548"/>
                </a:lnTo>
                <a:lnTo>
                  <a:pt x="482" y="550"/>
                </a:lnTo>
                <a:lnTo>
                  <a:pt x="474" y="550"/>
                </a:lnTo>
                <a:lnTo>
                  <a:pt x="468" y="546"/>
                </a:lnTo>
                <a:lnTo>
                  <a:pt x="462" y="542"/>
                </a:lnTo>
                <a:lnTo>
                  <a:pt x="458" y="538"/>
                </a:lnTo>
                <a:lnTo>
                  <a:pt x="450" y="526"/>
                </a:lnTo>
                <a:lnTo>
                  <a:pt x="448" y="512"/>
                </a:lnTo>
                <a:lnTo>
                  <a:pt x="446" y="498"/>
                </a:lnTo>
                <a:lnTo>
                  <a:pt x="446" y="486"/>
                </a:lnTo>
                <a:lnTo>
                  <a:pt x="446" y="486"/>
                </a:lnTo>
                <a:close/>
                <a:moveTo>
                  <a:pt x="262" y="766"/>
                </a:moveTo>
                <a:lnTo>
                  <a:pt x="262" y="766"/>
                </a:lnTo>
                <a:lnTo>
                  <a:pt x="270" y="758"/>
                </a:lnTo>
                <a:lnTo>
                  <a:pt x="278" y="748"/>
                </a:lnTo>
                <a:lnTo>
                  <a:pt x="288" y="734"/>
                </a:lnTo>
                <a:lnTo>
                  <a:pt x="298" y="718"/>
                </a:lnTo>
                <a:lnTo>
                  <a:pt x="306" y="696"/>
                </a:lnTo>
                <a:lnTo>
                  <a:pt x="312" y="668"/>
                </a:lnTo>
                <a:lnTo>
                  <a:pt x="314" y="654"/>
                </a:lnTo>
                <a:lnTo>
                  <a:pt x="316" y="638"/>
                </a:lnTo>
                <a:lnTo>
                  <a:pt x="316" y="638"/>
                </a:lnTo>
                <a:lnTo>
                  <a:pt x="322" y="624"/>
                </a:lnTo>
                <a:lnTo>
                  <a:pt x="340" y="594"/>
                </a:lnTo>
                <a:lnTo>
                  <a:pt x="352" y="576"/>
                </a:lnTo>
                <a:lnTo>
                  <a:pt x="364" y="560"/>
                </a:lnTo>
                <a:lnTo>
                  <a:pt x="380" y="544"/>
                </a:lnTo>
                <a:lnTo>
                  <a:pt x="396" y="534"/>
                </a:lnTo>
                <a:lnTo>
                  <a:pt x="396" y="534"/>
                </a:lnTo>
                <a:lnTo>
                  <a:pt x="396" y="544"/>
                </a:lnTo>
                <a:lnTo>
                  <a:pt x="398" y="554"/>
                </a:lnTo>
                <a:lnTo>
                  <a:pt x="402" y="566"/>
                </a:lnTo>
                <a:lnTo>
                  <a:pt x="410" y="576"/>
                </a:lnTo>
                <a:lnTo>
                  <a:pt x="416" y="580"/>
                </a:lnTo>
                <a:lnTo>
                  <a:pt x="422" y="584"/>
                </a:lnTo>
                <a:lnTo>
                  <a:pt x="428" y="588"/>
                </a:lnTo>
                <a:lnTo>
                  <a:pt x="436" y="588"/>
                </a:lnTo>
                <a:lnTo>
                  <a:pt x="446" y="588"/>
                </a:lnTo>
                <a:lnTo>
                  <a:pt x="456" y="588"/>
                </a:lnTo>
                <a:lnTo>
                  <a:pt x="456" y="588"/>
                </a:lnTo>
                <a:lnTo>
                  <a:pt x="456" y="592"/>
                </a:lnTo>
                <a:lnTo>
                  <a:pt x="456" y="598"/>
                </a:lnTo>
                <a:lnTo>
                  <a:pt x="454" y="606"/>
                </a:lnTo>
                <a:lnTo>
                  <a:pt x="448" y="614"/>
                </a:lnTo>
                <a:lnTo>
                  <a:pt x="440" y="624"/>
                </a:lnTo>
                <a:lnTo>
                  <a:pt x="430" y="634"/>
                </a:lnTo>
                <a:lnTo>
                  <a:pt x="414" y="646"/>
                </a:lnTo>
                <a:lnTo>
                  <a:pt x="414" y="646"/>
                </a:lnTo>
                <a:lnTo>
                  <a:pt x="396" y="658"/>
                </a:lnTo>
                <a:lnTo>
                  <a:pt x="378" y="670"/>
                </a:lnTo>
                <a:lnTo>
                  <a:pt x="362" y="684"/>
                </a:lnTo>
                <a:lnTo>
                  <a:pt x="346" y="698"/>
                </a:lnTo>
                <a:lnTo>
                  <a:pt x="332" y="714"/>
                </a:lnTo>
                <a:lnTo>
                  <a:pt x="320" y="732"/>
                </a:lnTo>
                <a:lnTo>
                  <a:pt x="312" y="748"/>
                </a:lnTo>
                <a:lnTo>
                  <a:pt x="304" y="766"/>
                </a:lnTo>
                <a:lnTo>
                  <a:pt x="304" y="766"/>
                </a:lnTo>
                <a:lnTo>
                  <a:pt x="298" y="772"/>
                </a:lnTo>
                <a:lnTo>
                  <a:pt x="286" y="790"/>
                </a:lnTo>
                <a:lnTo>
                  <a:pt x="276" y="804"/>
                </a:lnTo>
                <a:lnTo>
                  <a:pt x="268" y="822"/>
                </a:lnTo>
                <a:lnTo>
                  <a:pt x="260" y="842"/>
                </a:lnTo>
                <a:lnTo>
                  <a:pt x="254" y="868"/>
                </a:lnTo>
                <a:lnTo>
                  <a:pt x="254" y="868"/>
                </a:lnTo>
                <a:lnTo>
                  <a:pt x="248" y="876"/>
                </a:lnTo>
                <a:lnTo>
                  <a:pt x="240" y="884"/>
                </a:lnTo>
                <a:lnTo>
                  <a:pt x="228" y="894"/>
                </a:lnTo>
                <a:lnTo>
                  <a:pt x="212" y="906"/>
                </a:lnTo>
                <a:lnTo>
                  <a:pt x="190" y="918"/>
                </a:lnTo>
                <a:lnTo>
                  <a:pt x="166" y="930"/>
                </a:lnTo>
                <a:lnTo>
                  <a:pt x="136" y="940"/>
                </a:lnTo>
                <a:lnTo>
                  <a:pt x="136" y="940"/>
                </a:lnTo>
                <a:lnTo>
                  <a:pt x="144" y="922"/>
                </a:lnTo>
                <a:lnTo>
                  <a:pt x="152" y="902"/>
                </a:lnTo>
                <a:lnTo>
                  <a:pt x="164" y="876"/>
                </a:lnTo>
                <a:lnTo>
                  <a:pt x="182" y="848"/>
                </a:lnTo>
                <a:lnTo>
                  <a:pt x="202" y="820"/>
                </a:lnTo>
                <a:lnTo>
                  <a:pt x="216" y="806"/>
                </a:lnTo>
                <a:lnTo>
                  <a:pt x="230" y="792"/>
                </a:lnTo>
                <a:lnTo>
                  <a:pt x="246" y="778"/>
                </a:lnTo>
                <a:lnTo>
                  <a:pt x="262" y="766"/>
                </a:lnTo>
                <a:lnTo>
                  <a:pt x="262" y="766"/>
                </a:lnTo>
                <a:close/>
                <a:moveTo>
                  <a:pt x="228" y="950"/>
                </a:moveTo>
                <a:lnTo>
                  <a:pt x="228" y="950"/>
                </a:lnTo>
                <a:lnTo>
                  <a:pt x="246" y="946"/>
                </a:lnTo>
                <a:lnTo>
                  <a:pt x="258" y="946"/>
                </a:lnTo>
                <a:lnTo>
                  <a:pt x="266" y="948"/>
                </a:lnTo>
                <a:lnTo>
                  <a:pt x="268" y="952"/>
                </a:lnTo>
                <a:lnTo>
                  <a:pt x="268" y="956"/>
                </a:lnTo>
                <a:lnTo>
                  <a:pt x="268" y="962"/>
                </a:lnTo>
                <a:lnTo>
                  <a:pt x="264" y="966"/>
                </a:lnTo>
                <a:lnTo>
                  <a:pt x="264" y="966"/>
                </a:lnTo>
                <a:lnTo>
                  <a:pt x="256" y="970"/>
                </a:lnTo>
                <a:lnTo>
                  <a:pt x="246" y="978"/>
                </a:lnTo>
                <a:lnTo>
                  <a:pt x="228" y="1000"/>
                </a:lnTo>
                <a:lnTo>
                  <a:pt x="216" y="1018"/>
                </a:lnTo>
                <a:lnTo>
                  <a:pt x="212" y="1028"/>
                </a:lnTo>
                <a:lnTo>
                  <a:pt x="212" y="1028"/>
                </a:lnTo>
                <a:lnTo>
                  <a:pt x="198" y="1036"/>
                </a:lnTo>
                <a:lnTo>
                  <a:pt x="186" y="1046"/>
                </a:lnTo>
                <a:lnTo>
                  <a:pt x="176" y="1058"/>
                </a:lnTo>
                <a:lnTo>
                  <a:pt x="170" y="1068"/>
                </a:lnTo>
                <a:lnTo>
                  <a:pt x="166" y="1080"/>
                </a:lnTo>
                <a:lnTo>
                  <a:pt x="162" y="1092"/>
                </a:lnTo>
                <a:lnTo>
                  <a:pt x="160" y="1102"/>
                </a:lnTo>
                <a:lnTo>
                  <a:pt x="160" y="1114"/>
                </a:lnTo>
                <a:lnTo>
                  <a:pt x="162" y="1132"/>
                </a:lnTo>
                <a:lnTo>
                  <a:pt x="166" y="1148"/>
                </a:lnTo>
                <a:lnTo>
                  <a:pt x="172" y="1164"/>
                </a:lnTo>
                <a:lnTo>
                  <a:pt x="172" y="1164"/>
                </a:lnTo>
                <a:lnTo>
                  <a:pt x="170" y="1184"/>
                </a:lnTo>
                <a:lnTo>
                  <a:pt x="168" y="1200"/>
                </a:lnTo>
                <a:lnTo>
                  <a:pt x="164" y="1214"/>
                </a:lnTo>
                <a:lnTo>
                  <a:pt x="158" y="1224"/>
                </a:lnTo>
                <a:lnTo>
                  <a:pt x="152" y="1232"/>
                </a:lnTo>
                <a:lnTo>
                  <a:pt x="146" y="1236"/>
                </a:lnTo>
                <a:lnTo>
                  <a:pt x="138" y="1240"/>
                </a:lnTo>
                <a:lnTo>
                  <a:pt x="132" y="1240"/>
                </a:lnTo>
                <a:lnTo>
                  <a:pt x="118" y="1238"/>
                </a:lnTo>
                <a:lnTo>
                  <a:pt x="106" y="1234"/>
                </a:lnTo>
                <a:lnTo>
                  <a:pt x="94" y="1228"/>
                </a:lnTo>
                <a:lnTo>
                  <a:pt x="94" y="1228"/>
                </a:lnTo>
                <a:lnTo>
                  <a:pt x="88" y="1190"/>
                </a:lnTo>
                <a:lnTo>
                  <a:pt x="88" y="1158"/>
                </a:lnTo>
                <a:lnTo>
                  <a:pt x="90" y="1126"/>
                </a:lnTo>
                <a:lnTo>
                  <a:pt x="96" y="1098"/>
                </a:lnTo>
                <a:lnTo>
                  <a:pt x="106" y="1074"/>
                </a:lnTo>
                <a:lnTo>
                  <a:pt x="118" y="1050"/>
                </a:lnTo>
                <a:lnTo>
                  <a:pt x="130" y="1030"/>
                </a:lnTo>
                <a:lnTo>
                  <a:pt x="144" y="1012"/>
                </a:lnTo>
                <a:lnTo>
                  <a:pt x="160" y="998"/>
                </a:lnTo>
                <a:lnTo>
                  <a:pt x="174" y="984"/>
                </a:lnTo>
                <a:lnTo>
                  <a:pt x="200" y="964"/>
                </a:lnTo>
                <a:lnTo>
                  <a:pt x="220" y="954"/>
                </a:lnTo>
                <a:lnTo>
                  <a:pt x="228" y="950"/>
                </a:lnTo>
                <a:lnTo>
                  <a:pt x="228" y="950"/>
                </a:lnTo>
                <a:close/>
                <a:moveTo>
                  <a:pt x="148" y="1380"/>
                </a:moveTo>
                <a:lnTo>
                  <a:pt x="148" y="1380"/>
                </a:lnTo>
                <a:lnTo>
                  <a:pt x="146" y="1372"/>
                </a:lnTo>
                <a:lnTo>
                  <a:pt x="142" y="1356"/>
                </a:lnTo>
                <a:lnTo>
                  <a:pt x="138" y="1346"/>
                </a:lnTo>
                <a:lnTo>
                  <a:pt x="132" y="1336"/>
                </a:lnTo>
                <a:lnTo>
                  <a:pt x="124" y="1326"/>
                </a:lnTo>
                <a:lnTo>
                  <a:pt x="116" y="1318"/>
                </a:lnTo>
                <a:lnTo>
                  <a:pt x="116" y="1318"/>
                </a:lnTo>
                <a:lnTo>
                  <a:pt x="114" y="1312"/>
                </a:lnTo>
                <a:lnTo>
                  <a:pt x="112" y="1304"/>
                </a:lnTo>
                <a:lnTo>
                  <a:pt x="114" y="1296"/>
                </a:lnTo>
                <a:lnTo>
                  <a:pt x="118" y="1288"/>
                </a:lnTo>
                <a:lnTo>
                  <a:pt x="126" y="1282"/>
                </a:lnTo>
                <a:lnTo>
                  <a:pt x="142" y="1278"/>
                </a:lnTo>
                <a:lnTo>
                  <a:pt x="164" y="1276"/>
                </a:lnTo>
                <a:lnTo>
                  <a:pt x="164" y="1276"/>
                </a:lnTo>
                <a:lnTo>
                  <a:pt x="176" y="1270"/>
                </a:lnTo>
                <a:lnTo>
                  <a:pt x="188" y="1264"/>
                </a:lnTo>
                <a:lnTo>
                  <a:pt x="202" y="1256"/>
                </a:lnTo>
                <a:lnTo>
                  <a:pt x="216" y="1246"/>
                </a:lnTo>
                <a:lnTo>
                  <a:pt x="228" y="1234"/>
                </a:lnTo>
                <a:lnTo>
                  <a:pt x="232" y="1226"/>
                </a:lnTo>
                <a:lnTo>
                  <a:pt x="236" y="1218"/>
                </a:lnTo>
                <a:lnTo>
                  <a:pt x="238" y="1210"/>
                </a:lnTo>
                <a:lnTo>
                  <a:pt x="238" y="1200"/>
                </a:lnTo>
                <a:lnTo>
                  <a:pt x="238" y="1200"/>
                </a:lnTo>
                <a:lnTo>
                  <a:pt x="234" y="1194"/>
                </a:lnTo>
                <a:lnTo>
                  <a:pt x="226" y="1174"/>
                </a:lnTo>
                <a:lnTo>
                  <a:pt x="220" y="1162"/>
                </a:lnTo>
                <a:lnTo>
                  <a:pt x="218" y="1150"/>
                </a:lnTo>
                <a:lnTo>
                  <a:pt x="216" y="1136"/>
                </a:lnTo>
                <a:lnTo>
                  <a:pt x="216" y="1124"/>
                </a:lnTo>
                <a:lnTo>
                  <a:pt x="216" y="1124"/>
                </a:lnTo>
                <a:lnTo>
                  <a:pt x="216" y="1112"/>
                </a:lnTo>
                <a:lnTo>
                  <a:pt x="218" y="1102"/>
                </a:lnTo>
                <a:lnTo>
                  <a:pt x="220" y="1088"/>
                </a:lnTo>
                <a:lnTo>
                  <a:pt x="226" y="1076"/>
                </a:lnTo>
                <a:lnTo>
                  <a:pt x="236" y="1064"/>
                </a:lnTo>
                <a:lnTo>
                  <a:pt x="242" y="1058"/>
                </a:lnTo>
                <a:lnTo>
                  <a:pt x="250" y="1054"/>
                </a:lnTo>
                <a:lnTo>
                  <a:pt x="258" y="1050"/>
                </a:lnTo>
                <a:lnTo>
                  <a:pt x="268" y="1048"/>
                </a:lnTo>
                <a:lnTo>
                  <a:pt x="268" y="1048"/>
                </a:lnTo>
                <a:lnTo>
                  <a:pt x="278" y="1048"/>
                </a:lnTo>
                <a:lnTo>
                  <a:pt x="286" y="1048"/>
                </a:lnTo>
                <a:lnTo>
                  <a:pt x="296" y="1050"/>
                </a:lnTo>
                <a:lnTo>
                  <a:pt x="302" y="1054"/>
                </a:lnTo>
                <a:lnTo>
                  <a:pt x="310" y="1058"/>
                </a:lnTo>
                <a:lnTo>
                  <a:pt x="316" y="1064"/>
                </a:lnTo>
                <a:lnTo>
                  <a:pt x="326" y="1078"/>
                </a:lnTo>
                <a:lnTo>
                  <a:pt x="334" y="1094"/>
                </a:lnTo>
                <a:lnTo>
                  <a:pt x="340" y="1112"/>
                </a:lnTo>
                <a:lnTo>
                  <a:pt x="342" y="1132"/>
                </a:lnTo>
                <a:lnTo>
                  <a:pt x="342" y="1150"/>
                </a:lnTo>
                <a:lnTo>
                  <a:pt x="342" y="1150"/>
                </a:lnTo>
                <a:lnTo>
                  <a:pt x="342" y="1158"/>
                </a:lnTo>
                <a:lnTo>
                  <a:pt x="344" y="1168"/>
                </a:lnTo>
                <a:lnTo>
                  <a:pt x="348" y="1176"/>
                </a:lnTo>
                <a:lnTo>
                  <a:pt x="352" y="1184"/>
                </a:lnTo>
                <a:lnTo>
                  <a:pt x="366" y="1200"/>
                </a:lnTo>
                <a:lnTo>
                  <a:pt x="382" y="1214"/>
                </a:lnTo>
                <a:lnTo>
                  <a:pt x="400" y="1224"/>
                </a:lnTo>
                <a:lnTo>
                  <a:pt x="420" y="1234"/>
                </a:lnTo>
                <a:lnTo>
                  <a:pt x="438" y="1238"/>
                </a:lnTo>
                <a:lnTo>
                  <a:pt x="456" y="1240"/>
                </a:lnTo>
                <a:lnTo>
                  <a:pt x="456" y="1240"/>
                </a:lnTo>
                <a:lnTo>
                  <a:pt x="464" y="1242"/>
                </a:lnTo>
                <a:lnTo>
                  <a:pt x="470" y="1242"/>
                </a:lnTo>
                <a:lnTo>
                  <a:pt x="472" y="1246"/>
                </a:lnTo>
                <a:lnTo>
                  <a:pt x="474" y="1248"/>
                </a:lnTo>
                <a:lnTo>
                  <a:pt x="472" y="1252"/>
                </a:lnTo>
                <a:lnTo>
                  <a:pt x="470" y="1258"/>
                </a:lnTo>
                <a:lnTo>
                  <a:pt x="462" y="1268"/>
                </a:lnTo>
                <a:lnTo>
                  <a:pt x="448" y="1280"/>
                </a:lnTo>
                <a:lnTo>
                  <a:pt x="430" y="1292"/>
                </a:lnTo>
                <a:lnTo>
                  <a:pt x="410" y="1304"/>
                </a:lnTo>
                <a:lnTo>
                  <a:pt x="390" y="1316"/>
                </a:lnTo>
                <a:lnTo>
                  <a:pt x="390" y="1316"/>
                </a:lnTo>
                <a:lnTo>
                  <a:pt x="370" y="1326"/>
                </a:lnTo>
                <a:lnTo>
                  <a:pt x="354" y="1336"/>
                </a:lnTo>
                <a:lnTo>
                  <a:pt x="336" y="1346"/>
                </a:lnTo>
                <a:lnTo>
                  <a:pt x="318" y="1354"/>
                </a:lnTo>
                <a:lnTo>
                  <a:pt x="296" y="1360"/>
                </a:lnTo>
                <a:lnTo>
                  <a:pt x="282" y="1360"/>
                </a:lnTo>
                <a:lnTo>
                  <a:pt x="268" y="1360"/>
                </a:lnTo>
                <a:lnTo>
                  <a:pt x="232" y="1356"/>
                </a:lnTo>
                <a:lnTo>
                  <a:pt x="188" y="1348"/>
                </a:lnTo>
                <a:lnTo>
                  <a:pt x="188" y="1348"/>
                </a:lnTo>
                <a:lnTo>
                  <a:pt x="186" y="1350"/>
                </a:lnTo>
                <a:lnTo>
                  <a:pt x="188" y="1360"/>
                </a:lnTo>
                <a:lnTo>
                  <a:pt x="190" y="1366"/>
                </a:lnTo>
                <a:lnTo>
                  <a:pt x="194" y="1372"/>
                </a:lnTo>
                <a:lnTo>
                  <a:pt x="198" y="1378"/>
                </a:lnTo>
                <a:lnTo>
                  <a:pt x="206" y="1384"/>
                </a:lnTo>
                <a:lnTo>
                  <a:pt x="216" y="1390"/>
                </a:lnTo>
                <a:lnTo>
                  <a:pt x="228" y="1394"/>
                </a:lnTo>
                <a:lnTo>
                  <a:pt x="244" y="1396"/>
                </a:lnTo>
                <a:lnTo>
                  <a:pt x="264" y="1396"/>
                </a:lnTo>
                <a:lnTo>
                  <a:pt x="288" y="1396"/>
                </a:lnTo>
                <a:lnTo>
                  <a:pt x="314" y="1392"/>
                </a:lnTo>
                <a:lnTo>
                  <a:pt x="348" y="1384"/>
                </a:lnTo>
                <a:lnTo>
                  <a:pt x="384" y="1374"/>
                </a:lnTo>
                <a:lnTo>
                  <a:pt x="384" y="1374"/>
                </a:lnTo>
                <a:lnTo>
                  <a:pt x="394" y="1370"/>
                </a:lnTo>
                <a:lnTo>
                  <a:pt x="414" y="1360"/>
                </a:lnTo>
                <a:lnTo>
                  <a:pt x="426" y="1354"/>
                </a:lnTo>
                <a:lnTo>
                  <a:pt x="438" y="1346"/>
                </a:lnTo>
                <a:lnTo>
                  <a:pt x="450" y="1336"/>
                </a:lnTo>
                <a:lnTo>
                  <a:pt x="460" y="1326"/>
                </a:lnTo>
                <a:lnTo>
                  <a:pt x="460" y="1326"/>
                </a:lnTo>
                <a:lnTo>
                  <a:pt x="458" y="1342"/>
                </a:lnTo>
                <a:lnTo>
                  <a:pt x="460" y="1378"/>
                </a:lnTo>
                <a:lnTo>
                  <a:pt x="462" y="1400"/>
                </a:lnTo>
                <a:lnTo>
                  <a:pt x="466" y="1424"/>
                </a:lnTo>
                <a:lnTo>
                  <a:pt x="474" y="1446"/>
                </a:lnTo>
                <a:lnTo>
                  <a:pt x="478" y="1456"/>
                </a:lnTo>
                <a:lnTo>
                  <a:pt x="484" y="1464"/>
                </a:lnTo>
                <a:lnTo>
                  <a:pt x="484" y="1464"/>
                </a:lnTo>
                <a:lnTo>
                  <a:pt x="488" y="1474"/>
                </a:lnTo>
                <a:lnTo>
                  <a:pt x="490" y="1484"/>
                </a:lnTo>
                <a:lnTo>
                  <a:pt x="488" y="1496"/>
                </a:lnTo>
                <a:lnTo>
                  <a:pt x="484" y="1510"/>
                </a:lnTo>
                <a:lnTo>
                  <a:pt x="478" y="1522"/>
                </a:lnTo>
                <a:lnTo>
                  <a:pt x="468" y="1534"/>
                </a:lnTo>
                <a:lnTo>
                  <a:pt x="454" y="1544"/>
                </a:lnTo>
                <a:lnTo>
                  <a:pt x="440" y="1554"/>
                </a:lnTo>
                <a:lnTo>
                  <a:pt x="420" y="1564"/>
                </a:lnTo>
                <a:lnTo>
                  <a:pt x="400" y="1568"/>
                </a:lnTo>
                <a:lnTo>
                  <a:pt x="376" y="1572"/>
                </a:lnTo>
                <a:lnTo>
                  <a:pt x="348" y="1572"/>
                </a:lnTo>
                <a:lnTo>
                  <a:pt x="318" y="1568"/>
                </a:lnTo>
                <a:lnTo>
                  <a:pt x="286" y="1560"/>
                </a:lnTo>
                <a:lnTo>
                  <a:pt x="250" y="1548"/>
                </a:lnTo>
                <a:lnTo>
                  <a:pt x="212" y="1532"/>
                </a:lnTo>
                <a:lnTo>
                  <a:pt x="212" y="1532"/>
                </a:lnTo>
                <a:lnTo>
                  <a:pt x="200" y="1522"/>
                </a:lnTo>
                <a:lnTo>
                  <a:pt x="186" y="1512"/>
                </a:lnTo>
                <a:lnTo>
                  <a:pt x="174" y="1496"/>
                </a:lnTo>
                <a:lnTo>
                  <a:pt x="160" y="1476"/>
                </a:lnTo>
                <a:lnTo>
                  <a:pt x="156" y="1462"/>
                </a:lnTo>
                <a:lnTo>
                  <a:pt x="150" y="1450"/>
                </a:lnTo>
                <a:lnTo>
                  <a:pt x="148" y="1434"/>
                </a:lnTo>
                <a:lnTo>
                  <a:pt x="146" y="1418"/>
                </a:lnTo>
                <a:lnTo>
                  <a:pt x="146" y="1398"/>
                </a:lnTo>
                <a:lnTo>
                  <a:pt x="148" y="1380"/>
                </a:lnTo>
                <a:lnTo>
                  <a:pt x="148" y="1380"/>
                </a:lnTo>
                <a:close/>
                <a:moveTo>
                  <a:pt x="550" y="1648"/>
                </a:moveTo>
                <a:lnTo>
                  <a:pt x="550" y="1648"/>
                </a:lnTo>
                <a:lnTo>
                  <a:pt x="550" y="1656"/>
                </a:lnTo>
                <a:lnTo>
                  <a:pt x="548" y="1664"/>
                </a:lnTo>
                <a:lnTo>
                  <a:pt x="544" y="1670"/>
                </a:lnTo>
                <a:lnTo>
                  <a:pt x="540" y="1676"/>
                </a:lnTo>
                <a:lnTo>
                  <a:pt x="530" y="1686"/>
                </a:lnTo>
                <a:lnTo>
                  <a:pt x="516" y="1690"/>
                </a:lnTo>
                <a:lnTo>
                  <a:pt x="500" y="1694"/>
                </a:lnTo>
                <a:lnTo>
                  <a:pt x="480" y="1694"/>
                </a:lnTo>
                <a:lnTo>
                  <a:pt x="460" y="1692"/>
                </a:lnTo>
                <a:lnTo>
                  <a:pt x="438" y="1688"/>
                </a:lnTo>
                <a:lnTo>
                  <a:pt x="416" y="1682"/>
                </a:lnTo>
                <a:lnTo>
                  <a:pt x="392" y="1674"/>
                </a:lnTo>
                <a:lnTo>
                  <a:pt x="370" y="1664"/>
                </a:lnTo>
                <a:lnTo>
                  <a:pt x="348" y="1654"/>
                </a:lnTo>
                <a:lnTo>
                  <a:pt x="328" y="1642"/>
                </a:lnTo>
                <a:lnTo>
                  <a:pt x="308" y="1630"/>
                </a:lnTo>
                <a:lnTo>
                  <a:pt x="292" y="1616"/>
                </a:lnTo>
                <a:lnTo>
                  <a:pt x="278" y="1604"/>
                </a:lnTo>
                <a:lnTo>
                  <a:pt x="278" y="1604"/>
                </a:lnTo>
                <a:lnTo>
                  <a:pt x="294" y="1610"/>
                </a:lnTo>
                <a:lnTo>
                  <a:pt x="312" y="1614"/>
                </a:lnTo>
                <a:lnTo>
                  <a:pt x="336" y="1620"/>
                </a:lnTo>
                <a:lnTo>
                  <a:pt x="364" y="1622"/>
                </a:lnTo>
                <a:lnTo>
                  <a:pt x="380" y="1622"/>
                </a:lnTo>
                <a:lnTo>
                  <a:pt x="398" y="1620"/>
                </a:lnTo>
                <a:lnTo>
                  <a:pt x="416" y="1618"/>
                </a:lnTo>
                <a:lnTo>
                  <a:pt x="434" y="1612"/>
                </a:lnTo>
                <a:lnTo>
                  <a:pt x="452" y="1606"/>
                </a:lnTo>
                <a:lnTo>
                  <a:pt x="472" y="1598"/>
                </a:lnTo>
                <a:lnTo>
                  <a:pt x="472" y="1598"/>
                </a:lnTo>
                <a:lnTo>
                  <a:pt x="486" y="1592"/>
                </a:lnTo>
                <a:lnTo>
                  <a:pt x="498" y="1590"/>
                </a:lnTo>
                <a:lnTo>
                  <a:pt x="512" y="1588"/>
                </a:lnTo>
                <a:lnTo>
                  <a:pt x="520" y="1590"/>
                </a:lnTo>
                <a:lnTo>
                  <a:pt x="526" y="1592"/>
                </a:lnTo>
                <a:lnTo>
                  <a:pt x="534" y="1596"/>
                </a:lnTo>
                <a:lnTo>
                  <a:pt x="538" y="1602"/>
                </a:lnTo>
                <a:lnTo>
                  <a:pt x="544" y="1610"/>
                </a:lnTo>
                <a:lnTo>
                  <a:pt x="548" y="1620"/>
                </a:lnTo>
                <a:lnTo>
                  <a:pt x="550" y="1632"/>
                </a:lnTo>
                <a:lnTo>
                  <a:pt x="550" y="1648"/>
                </a:lnTo>
                <a:lnTo>
                  <a:pt x="550" y="1648"/>
                </a:lnTo>
                <a:close/>
                <a:moveTo>
                  <a:pt x="748" y="1660"/>
                </a:moveTo>
                <a:lnTo>
                  <a:pt x="748" y="1660"/>
                </a:lnTo>
                <a:lnTo>
                  <a:pt x="742" y="1672"/>
                </a:lnTo>
                <a:lnTo>
                  <a:pt x="738" y="1684"/>
                </a:lnTo>
                <a:lnTo>
                  <a:pt x="730" y="1694"/>
                </a:lnTo>
                <a:lnTo>
                  <a:pt x="722" y="1700"/>
                </a:lnTo>
                <a:lnTo>
                  <a:pt x="710" y="1706"/>
                </a:lnTo>
                <a:lnTo>
                  <a:pt x="698" y="1710"/>
                </a:lnTo>
                <a:lnTo>
                  <a:pt x="682" y="1712"/>
                </a:lnTo>
                <a:lnTo>
                  <a:pt x="662" y="1712"/>
                </a:lnTo>
                <a:lnTo>
                  <a:pt x="662" y="1712"/>
                </a:lnTo>
                <a:lnTo>
                  <a:pt x="642" y="1712"/>
                </a:lnTo>
                <a:lnTo>
                  <a:pt x="624" y="1710"/>
                </a:lnTo>
                <a:lnTo>
                  <a:pt x="610" y="1706"/>
                </a:lnTo>
                <a:lnTo>
                  <a:pt x="598" y="1700"/>
                </a:lnTo>
                <a:lnTo>
                  <a:pt x="594" y="1696"/>
                </a:lnTo>
                <a:lnTo>
                  <a:pt x="592" y="1690"/>
                </a:lnTo>
                <a:lnTo>
                  <a:pt x="588" y="1684"/>
                </a:lnTo>
                <a:lnTo>
                  <a:pt x="588" y="1676"/>
                </a:lnTo>
                <a:lnTo>
                  <a:pt x="588" y="1658"/>
                </a:lnTo>
                <a:lnTo>
                  <a:pt x="596" y="1632"/>
                </a:lnTo>
                <a:lnTo>
                  <a:pt x="596" y="1632"/>
                </a:lnTo>
                <a:lnTo>
                  <a:pt x="604" y="1634"/>
                </a:lnTo>
                <a:lnTo>
                  <a:pt x="628" y="1636"/>
                </a:lnTo>
                <a:lnTo>
                  <a:pt x="644" y="1638"/>
                </a:lnTo>
                <a:lnTo>
                  <a:pt x="660" y="1636"/>
                </a:lnTo>
                <a:lnTo>
                  <a:pt x="678" y="1632"/>
                </a:lnTo>
                <a:lnTo>
                  <a:pt x="696" y="1628"/>
                </a:lnTo>
                <a:lnTo>
                  <a:pt x="696" y="1628"/>
                </a:lnTo>
                <a:lnTo>
                  <a:pt x="706" y="1626"/>
                </a:lnTo>
                <a:lnTo>
                  <a:pt x="716" y="1626"/>
                </a:lnTo>
                <a:lnTo>
                  <a:pt x="726" y="1628"/>
                </a:lnTo>
                <a:lnTo>
                  <a:pt x="736" y="1632"/>
                </a:lnTo>
                <a:lnTo>
                  <a:pt x="744" y="1638"/>
                </a:lnTo>
                <a:lnTo>
                  <a:pt x="746" y="1642"/>
                </a:lnTo>
                <a:lnTo>
                  <a:pt x="748" y="1646"/>
                </a:lnTo>
                <a:lnTo>
                  <a:pt x="748" y="1652"/>
                </a:lnTo>
                <a:lnTo>
                  <a:pt x="748" y="1660"/>
                </a:lnTo>
                <a:lnTo>
                  <a:pt x="748" y="1660"/>
                </a:lnTo>
                <a:close/>
                <a:moveTo>
                  <a:pt x="544" y="1566"/>
                </a:moveTo>
                <a:lnTo>
                  <a:pt x="544" y="1566"/>
                </a:lnTo>
                <a:lnTo>
                  <a:pt x="538" y="1558"/>
                </a:lnTo>
                <a:lnTo>
                  <a:pt x="534" y="1550"/>
                </a:lnTo>
                <a:lnTo>
                  <a:pt x="528" y="1530"/>
                </a:lnTo>
                <a:lnTo>
                  <a:pt x="526" y="1508"/>
                </a:lnTo>
                <a:lnTo>
                  <a:pt x="526" y="1488"/>
                </a:lnTo>
                <a:lnTo>
                  <a:pt x="528" y="1470"/>
                </a:lnTo>
                <a:lnTo>
                  <a:pt x="530" y="1454"/>
                </a:lnTo>
                <a:lnTo>
                  <a:pt x="534" y="1440"/>
                </a:lnTo>
                <a:lnTo>
                  <a:pt x="534" y="1440"/>
                </a:lnTo>
                <a:lnTo>
                  <a:pt x="522" y="1418"/>
                </a:lnTo>
                <a:lnTo>
                  <a:pt x="512" y="1398"/>
                </a:lnTo>
                <a:lnTo>
                  <a:pt x="506" y="1380"/>
                </a:lnTo>
                <a:lnTo>
                  <a:pt x="502" y="1362"/>
                </a:lnTo>
                <a:lnTo>
                  <a:pt x="502" y="1346"/>
                </a:lnTo>
                <a:lnTo>
                  <a:pt x="502" y="1332"/>
                </a:lnTo>
                <a:lnTo>
                  <a:pt x="506" y="1318"/>
                </a:lnTo>
                <a:lnTo>
                  <a:pt x="508" y="1306"/>
                </a:lnTo>
                <a:lnTo>
                  <a:pt x="514" y="1296"/>
                </a:lnTo>
                <a:lnTo>
                  <a:pt x="520" y="1286"/>
                </a:lnTo>
                <a:lnTo>
                  <a:pt x="530" y="1272"/>
                </a:lnTo>
                <a:lnTo>
                  <a:pt x="538" y="1264"/>
                </a:lnTo>
                <a:lnTo>
                  <a:pt x="542" y="1262"/>
                </a:lnTo>
                <a:lnTo>
                  <a:pt x="542" y="1262"/>
                </a:lnTo>
                <a:lnTo>
                  <a:pt x="568" y="1258"/>
                </a:lnTo>
                <a:lnTo>
                  <a:pt x="592" y="1256"/>
                </a:lnTo>
                <a:lnTo>
                  <a:pt x="612" y="1256"/>
                </a:lnTo>
                <a:lnTo>
                  <a:pt x="632" y="1258"/>
                </a:lnTo>
                <a:lnTo>
                  <a:pt x="648" y="1260"/>
                </a:lnTo>
                <a:lnTo>
                  <a:pt x="662" y="1264"/>
                </a:lnTo>
                <a:lnTo>
                  <a:pt x="688" y="1276"/>
                </a:lnTo>
                <a:lnTo>
                  <a:pt x="738" y="1304"/>
                </a:lnTo>
                <a:lnTo>
                  <a:pt x="770" y="1318"/>
                </a:lnTo>
                <a:lnTo>
                  <a:pt x="788" y="1324"/>
                </a:lnTo>
                <a:lnTo>
                  <a:pt x="808" y="1328"/>
                </a:lnTo>
                <a:lnTo>
                  <a:pt x="808" y="1328"/>
                </a:lnTo>
                <a:lnTo>
                  <a:pt x="846" y="1338"/>
                </a:lnTo>
                <a:lnTo>
                  <a:pt x="868" y="1346"/>
                </a:lnTo>
                <a:lnTo>
                  <a:pt x="882" y="1354"/>
                </a:lnTo>
                <a:lnTo>
                  <a:pt x="886" y="1358"/>
                </a:lnTo>
                <a:lnTo>
                  <a:pt x="888" y="1362"/>
                </a:lnTo>
                <a:lnTo>
                  <a:pt x="886" y="1368"/>
                </a:lnTo>
                <a:lnTo>
                  <a:pt x="884" y="1372"/>
                </a:lnTo>
                <a:lnTo>
                  <a:pt x="878" y="1376"/>
                </a:lnTo>
                <a:lnTo>
                  <a:pt x="878" y="1376"/>
                </a:lnTo>
                <a:lnTo>
                  <a:pt x="862" y="1384"/>
                </a:lnTo>
                <a:lnTo>
                  <a:pt x="846" y="1390"/>
                </a:lnTo>
                <a:lnTo>
                  <a:pt x="812" y="1400"/>
                </a:lnTo>
                <a:lnTo>
                  <a:pt x="776" y="1404"/>
                </a:lnTo>
                <a:lnTo>
                  <a:pt x="742" y="1408"/>
                </a:lnTo>
                <a:lnTo>
                  <a:pt x="710" y="1408"/>
                </a:lnTo>
                <a:lnTo>
                  <a:pt x="680" y="1406"/>
                </a:lnTo>
                <a:lnTo>
                  <a:pt x="656" y="1402"/>
                </a:lnTo>
                <a:lnTo>
                  <a:pt x="638" y="1398"/>
                </a:lnTo>
                <a:lnTo>
                  <a:pt x="638" y="1398"/>
                </a:lnTo>
                <a:lnTo>
                  <a:pt x="622" y="1394"/>
                </a:lnTo>
                <a:lnTo>
                  <a:pt x="608" y="1392"/>
                </a:lnTo>
                <a:lnTo>
                  <a:pt x="596" y="1392"/>
                </a:lnTo>
                <a:lnTo>
                  <a:pt x="586" y="1394"/>
                </a:lnTo>
                <a:lnTo>
                  <a:pt x="580" y="1396"/>
                </a:lnTo>
                <a:lnTo>
                  <a:pt x="580" y="1400"/>
                </a:lnTo>
                <a:lnTo>
                  <a:pt x="580" y="1402"/>
                </a:lnTo>
                <a:lnTo>
                  <a:pt x="586" y="1410"/>
                </a:lnTo>
                <a:lnTo>
                  <a:pt x="600" y="1420"/>
                </a:lnTo>
                <a:lnTo>
                  <a:pt x="600" y="1420"/>
                </a:lnTo>
                <a:lnTo>
                  <a:pt x="610" y="1424"/>
                </a:lnTo>
                <a:lnTo>
                  <a:pt x="622" y="1428"/>
                </a:lnTo>
                <a:lnTo>
                  <a:pt x="646" y="1436"/>
                </a:lnTo>
                <a:lnTo>
                  <a:pt x="674" y="1440"/>
                </a:lnTo>
                <a:lnTo>
                  <a:pt x="700" y="1442"/>
                </a:lnTo>
                <a:lnTo>
                  <a:pt x="744" y="1444"/>
                </a:lnTo>
                <a:lnTo>
                  <a:pt x="764" y="1444"/>
                </a:lnTo>
                <a:lnTo>
                  <a:pt x="764" y="1444"/>
                </a:lnTo>
                <a:lnTo>
                  <a:pt x="782" y="1438"/>
                </a:lnTo>
                <a:lnTo>
                  <a:pt x="794" y="1438"/>
                </a:lnTo>
                <a:lnTo>
                  <a:pt x="804" y="1442"/>
                </a:lnTo>
                <a:lnTo>
                  <a:pt x="810" y="1448"/>
                </a:lnTo>
                <a:lnTo>
                  <a:pt x="812" y="1456"/>
                </a:lnTo>
                <a:lnTo>
                  <a:pt x="814" y="1462"/>
                </a:lnTo>
                <a:lnTo>
                  <a:pt x="814" y="1470"/>
                </a:lnTo>
                <a:lnTo>
                  <a:pt x="814" y="1470"/>
                </a:lnTo>
                <a:lnTo>
                  <a:pt x="802" y="1476"/>
                </a:lnTo>
                <a:lnTo>
                  <a:pt x="794" y="1484"/>
                </a:lnTo>
                <a:lnTo>
                  <a:pt x="788" y="1494"/>
                </a:lnTo>
                <a:lnTo>
                  <a:pt x="784" y="1506"/>
                </a:lnTo>
                <a:lnTo>
                  <a:pt x="780" y="1526"/>
                </a:lnTo>
                <a:lnTo>
                  <a:pt x="780" y="1534"/>
                </a:lnTo>
                <a:lnTo>
                  <a:pt x="780" y="1534"/>
                </a:lnTo>
                <a:lnTo>
                  <a:pt x="770" y="1550"/>
                </a:lnTo>
                <a:lnTo>
                  <a:pt x="756" y="1562"/>
                </a:lnTo>
                <a:lnTo>
                  <a:pt x="742" y="1572"/>
                </a:lnTo>
                <a:lnTo>
                  <a:pt x="724" y="1578"/>
                </a:lnTo>
                <a:lnTo>
                  <a:pt x="706" y="1582"/>
                </a:lnTo>
                <a:lnTo>
                  <a:pt x="686" y="1586"/>
                </a:lnTo>
                <a:lnTo>
                  <a:pt x="666" y="1586"/>
                </a:lnTo>
                <a:lnTo>
                  <a:pt x="646" y="1584"/>
                </a:lnTo>
                <a:lnTo>
                  <a:pt x="608" y="1580"/>
                </a:lnTo>
                <a:lnTo>
                  <a:pt x="576" y="1574"/>
                </a:lnTo>
                <a:lnTo>
                  <a:pt x="544" y="1566"/>
                </a:lnTo>
                <a:lnTo>
                  <a:pt x="544" y="1566"/>
                </a:lnTo>
                <a:close/>
                <a:moveTo>
                  <a:pt x="2328" y="1626"/>
                </a:moveTo>
                <a:lnTo>
                  <a:pt x="2328" y="1626"/>
                </a:lnTo>
                <a:lnTo>
                  <a:pt x="2312" y="1654"/>
                </a:lnTo>
                <a:lnTo>
                  <a:pt x="2292" y="1680"/>
                </a:lnTo>
                <a:lnTo>
                  <a:pt x="2272" y="1702"/>
                </a:lnTo>
                <a:lnTo>
                  <a:pt x="2250" y="1722"/>
                </a:lnTo>
                <a:lnTo>
                  <a:pt x="2226" y="1738"/>
                </a:lnTo>
                <a:lnTo>
                  <a:pt x="2204" y="1750"/>
                </a:lnTo>
                <a:lnTo>
                  <a:pt x="2180" y="1758"/>
                </a:lnTo>
                <a:lnTo>
                  <a:pt x="2168" y="1760"/>
                </a:lnTo>
                <a:lnTo>
                  <a:pt x="2156" y="1760"/>
                </a:lnTo>
                <a:lnTo>
                  <a:pt x="2156" y="1760"/>
                </a:lnTo>
                <a:lnTo>
                  <a:pt x="2140" y="1760"/>
                </a:lnTo>
                <a:lnTo>
                  <a:pt x="2136" y="1758"/>
                </a:lnTo>
                <a:lnTo>
                  <a:pt x="2132" y="1754"/>
                </a:lnTo>
                <a:lnTo>
                  <a:pt x="2132" y="1752"/>
                </a:lnTo>
                <a:lnTo>
                  <a:pt x="2132" y="1748"/>
                </a:lnTo>
                <a:lnTo>
                  <a:pt x="2136" y="1738"/>
                </a:lnTo>
                <a:lnTo>
                  <a:pt x="2140" y="1726"/>
                </a:lnTo>
                <a:lnTo>
                  <a:pt x="2140" y="1718"/>
                </a:lnTo>
                <a:lnTo>
                  <a:pt x="2140" y="1712"/>
                </a:lnTo>
                <a:lnTo>
                  <a:pt x="2136" y="1704"/>
                </a:lnTo>
                <a:lnTo>
                  <a:pt x="2132" y="1698"/>
                </a:lnTo>
                <a:lnTo>
                  <a:pt x="2124" y="1690"/>
                </a:lnTo>
                <a:lnTo>
                  <a:pt x="2114" y="1682"/>
                </a:lnTo>
                <a:lnTo>
                  <a:pt x="2114" y="1682"/>
                </a:lnTo>
                <a:lnTo>
                  <a:pt x="2110" y="1680"/>
                </a:lnTo>
                <a:lnTo>
                  <a:pt x="2100" y="1674"/>
                </a:lnTo>
                <a:lnTo>
                  <a:pt x="2096" y="1674"/>
                </a:lnTo>
                <a:lnTo>
                  <a:pt x="2090" y="1676"/>
                </a:lnTo>
                <a:lnTo>
                  <a:pt x="2088" y="1682"/>
                </a:lnTo>
                <a:lnTo>
                  <a:pt x="2086" y="1692"/>
                </a:lnTo>
                <a:lnTo>
                  <a:pt x="2086" y="1692"/>
                </a:lnTo>
                <a:lnTo>
                  <a:pt x="2092" y="1698"/>
                </a:lnTo>
                <a:lnTo>
                  <a:pt x="2096" y="1706"/>
                </a:lnTo>
                <a:lnTo>
                  <a:pt x="2098" y="1714"/>
                </a:lnTo>
                <a:lnTo>
                  <a:pt x="2100" y="1724"/>
                </a:lnTo>
                <a:lnTo>
                  <a:pt x="2100" y="1734"/>
                </a:lnTo>
                <a:lnTo>
                  <a:pt x="2094" y="1744"/>
                </a:lnTo>
                <a:lnTo>
                  <a:pt x="2088" y="1750"/>
                </a:lnTo>
                <a:lnTo>
                  <a:pt x="2082" y="1754"/>
                </a:lnTo>
                <a:lnTo>
                  <a:pt x="2082" y="1754"/>
                </a:lnTo>
                <a:lnTo>
                  <a:pt x="2054" y="1776"/>
                </a:lnTo>
                <a:lnTo>
                  <a:pt x="2036" y="1786"/>
                </a:lnTo>
                <a:lnTo>
                  <a:pt x="2012" y="1798"/>
                </a:lnTo>
                <a:lnTo>
                  <a:pt x="1980" y="1808"/>
                </a:lnTo>
                <a:lnTo>
                  <a:pt x="1940" y="1814"/>
                </a:lnTo>
                <a:lnTo>
                  <a:pt x="1886" y="1820"/>
                </a:lnTo>
                <a:lnTo>
                  <a:pt x="1818" y="1822"/>
                </a:lnTo>
                <a:lnTo>
                  <a:pt x="1818" y="1822"/>
                </a:lnTo>
                <a:lnTo>
                  <a:pt x="1804" y="1820"/>
                </a:lnTo>
                <a:lnTo>
                  <a:pt x="1784" y="1814"/>
                </a:lnTo>
                <a:lnTo>
                  <a:pt x="1758" y="1804"/>
                </a:lnTo>
                <a:lnTo>
                  <a:pt x="1726" y="1786"/>
                </a:lnTo>
                <a:lnTo>
                  <a:pt x="1688" y="1758"/>
                </a:lnTo>
                <a:lnTo>
                  <a:pt x="1668" y="1742"/>
                </a:lnTo>
                <a:lnTo>
                  <a:pt x="1646" y="1722"/>
                </a:lnTo>
                <a:lnTo>
                  <a:pt x="1622" y="1698"/>
                </a:lnTo>
                <a:lnTo>
                  <a:pt x="1596" y="1672"/>
                </a:lnTo>
                <a:lnTo>
                  <a:pt x="1596" y="1672"/>
                </a:lnTo>
                <a:lnTo>
                  <a:pt x="1576" y="1638"/>
                </a:lnTo>
                <a:lnTo>
                  <a:pt x="1556" y="1612"/>
                </a:lnTo>
                <a:lnTo>
                  <a:pt x="1548" y="1602"/>
                </a:lnTo>
                <a:lnTo>
                  <a:pt x="1538" y="1594"/>
                </a:lnTo>
                <a:lnTo>
                  <a:pt x="1538" y="1594"/>
                </a:lnTo>
                <a:lnTo>
                  <a:pt x="1536" y="1596"/>
                </a:lnTo>
                <a:lnTo>
                  <a:pt x="1530" y="1600"/>
                </a:lnTo>
                <a:lnTo>
                  <a:pt x="1528" y="1604"/>
                </a:lnTo>
                <a:lnTo>
                  <a:pt x="1526" y="1608"/>
                </a:lnTo>
                <a:lnTo>
                  <a:pt x="1528" y="1616"/>
                </a:lnTo>
                <a:lnTo>
                  <a:pt x="1530" y="1624"/>
                </a:lnTo>
                <a:lnTo>
                  <a:pt x="1530" y="1624"/>
                </a:lnTo>
                <a:lnTo>
                  <a:pt x="1532" y="1632"/>
                </a:lnTo>
                <a:lnTo>
                  <a:pt x="1536" y="1650"/>
                </a:lnTo>
                <a:lnTo>
                  <a:pt x="1536" y="1658"/>
                </a:lnTo>
                <a:lnTo>
                  <a:pt x="1534" y="1668"/>
                </a:lnTo>
                <a:lnTo>
                  <a:pt x="1528" y="1674"/>
                </a:lnTo>
                <a:lnTo>
                  <a:pt x="1524" y="1676"/>
                </a:lnTo>
                <a:lnTo>
                  <a:pt x="1518" y="1678"/>
                </a:lnTo>
                <a:lnTo>
                  <a:pt x="1518" y="1678"/>
                </a:lnTo>
                <a:lnTo>
                  <a:pt x="1478" y="1684"/>
                </a:lnTo>
                <a:lnTo>
                  <a:pt x="1448" y="1690"/>
                </a:lnTo>
                <a:lnTo>
                  <a:pt x="1416" y="1700"/>
                </a:lnTo>
                <a:lnTo>
                  <a:pt x="1400" y="1706"/>
                </a:lnTo>
                <a:lnTo>
                  <a:pt x="1384" y="1712"/>
                </a:lnTo>
                <a:lnTo>
                  <a:pt x="1368" y="1720"/>
                </a:lnTo>
                <a:lnTo>
                  <a:pt x="1354" y="1730"/>
                </a:lnTo>
                <a:lnTo>
                  <a:pt x="1340" y="1742"/>
                </a:lnTo>
                <a:lnTo>
                  <a:pt x="1328" y="1754"/>
                </a:lnTo>
                <a:lnTo>
                  <a:pt x="1316" y="1768"/>
                </a:lnTo>
                <a:lnTo>
                  <a:pt x="1308" y="1784"/>
                </a:lnTo>
                <a:lnTo>
                  <a:pt x="1308" y="1784"/>
                </a:lnTo>
                <a:lnTo>
                  <a:pt x="1308" y="1790"/>
                </a:lnTo>
                <a:lnTo>
                  <a:pt x="1308" y="1794"/>
                </a:lnTo>
                <a:lnTo>
                  <a:pt x="1310" y="1796"/>
                </a:lnTo>
                <a:lnTo>
                  <a:pt x="1316" y="1798"/>
                </a:lnTo>
                <a:lnTo>
                  <a:pt x="1326" y="1796"/>
                </a:lnTo>
                <a:lnTo>
                  <a:pt x="1340" y="1790"/>
                </a:lnTo>
                <a:lnTo>
                  <a:pt x="1360" y="1778"/>
                </a:lnTo>
                <a:lnTo>
                  <a:pt x="1360" y="1778"/>
                </a:lnTo>
                <a:lnTo>
                  <a:pt x="1400" y="1752"/>
                </a:lnTo>
                <a:lnTo>
                  <a:pt x="1416" y="1740"/>
                </a:lnTo>
                <a:lnTo>
                  <a:pt x="1432" y="1732"/>
                </a:lnTo>
                <a:lnTo>
                  <a:pt x="1448" y="1724"/>
                </a:lnTo>
                <a:lnTo>
                  <a:pt x="1466" y="1720"/>
                </a:lnTo>
                <a:lnTo>
                  <a:pt x="1488" y="1716"/>
                </a:lnTo>
                <a:lnTo>
                  <a:pt x="1514" y="1716"/>
                </a:lnTo>
                <a:lnTo>
                  <a:pt x="1514" y="1716"/>
                </a:lnTo>
                <a:lnTo>
                  <a:pt x="1540" y="1718"/>
                </a:lnTo>
                <a:lnTo>
                  <a:pt x="1562" y="1724"/>
                </a:lnTo>
                <a:lnTo>
                  <a:pt x="1578" y="1732"/>
                </a:lnTo>
                <a:lnTo>
                  <a:pt x="1592" y="1740"/>
                </a:lnTo>
                <a:lnTo>
                  <a:pt x="1606" y="1752"/>
                </a:lnTo>
                <a:lnTo>
                  <a:pt x="1620" y="1764"/>
                </a:lnTo>
                <a:lnTo>
                  <a:pt x="1636" y="1780"/>
                </a:lnTo>
                <a:lnTo>
                  <a:pt x="1654" y="1794"/>
                </a:lnTo>
                <a:lnTo>
                  <a:pt x="1654" y="1794"/>
                </a:lnTo>
                <a:lnTo>
                  <a:pt x="1698" y="1824"/>
                </a:lnTo>
                <a:lnTo>
                  <a:pt x="1716" y="1838"/>
                </a:lnTo>
                <a:lnTo>
                  <a:pt x="1730" y="1852"/>
                </a:lnTo>
                <a:lnTo>
                  <a:pt x="1732" y="1858"/>
                </a:lnTo>
                <a:lnTo>
                  <a:pt x="1734" y="1864"/>
                </a:lnTo>
                <a:lnTo>
                  <a:pt x="1732" y="1870"/>
                </a:lnTo>
                <a:lnTo>
                  <a:pt x="1728" y="1876"/>
                </a:lnTo>
                <a:lnTo>
                  <a:pt x="1722" y="1882"/>
                </a:lnTo>
                <a:lnTo>
                  <a:pt x="1710" y="1888"/>
                </a:lnTo>
                <a:lnTo>
                  <a:pt x="1696" y="1894"/>
                </a:lnTo>
                <a:lnTo>
                  <a:pt x="1676" y="1898"/>
                </a:lnTo>
                <a:lnTo>
                  <a:pt x="1676" y="1898"/>
                </a:lnTo>
                <a:lnTo>
                  <a:pt x="1656" y="1904"/>
                </a:lnTo>
                <a:lnTo>
                  <a:pt x="1636" y="1906"/>
                </a:lnTo>
                <a:lnTo>
                  <a:pt x="1600" y="1910"/>
                </a:lnTo>
                <a:lnTo>
                  <a:pt x="1530" y="1910"/>
                </a:lnTo>
                <a:lnTo>
                  <a:pt x="1496" y="1912"/>
                </a:lnTo>
                <a:lnTo>
                  <a:pt x="1460" y="1916"/>
                </a:lnTo>
                <a:lnTo>
                  <a:pt x="1442" y="1922"/>
                </a:lnTo>
                <a:lnTo>
                  <a:pt x="1422" y="1928"/>
                </a:lnTo>
                <a:lnTo>
                  <a:pt x="1404" y="1934"/>
                </a:lnTo>
                <a:lnTo>
                  <a:pt x="1382" y="1944"/>
                </a:lnTo>
                <a:lnTo>
                  <a:pt x="1382" y="1944"/>
                </a:lnTo>
                <a:lnTo>
                  <a:pt x="1344" y="1962"/>
                </a:lnTo>
                <a:lnTo>
                  <a:pt x="1312" y="1974"/>
                </a:lnTo>
                <a:lnTo>
                  <a:pt x="1286" y="1980"/>
                </a:lnTo>
                <a:lnTo>
                  <a:pt x="1266" y="1982"/>
                </a:lnTo>
                <a:lnTo>
                  <a:pt x="1248" y="1980"/>
                </a:lnTo>
                <a:lnTo>
                  <a:pt x="1236" y="1976"/>
                </a:lnTo>
                <a:lnTo>
                  <a:pt x="1228" y="1970"/>
                </a:lnTo>
                <a:lnTo>
                  <a:pt x="1222" y="1964"/>
                </a:lnTo>
                <a:lnTo>
                  <a:pt x="1222" y="1964"/>
                </a:lnTo>
                <a:lnTo>
                  <a:pt x="1220" y="1958"/>
                </a:lnTo>
                <a:lnTo>
                  <a:pt x="1218" y="1950"/>
                </a:lnTo>
                <a:lnTo>
                  <a:pt x="1218" y="1942"/>
                </a:lnTo>
                <a:lnTo>
                  <a:pt x="1222" y="1934"/>
                </a:lnTo>
                <a:lnTo>
                  <a:pt x="1230" y="1926"/>
                </a:lnTo>
                <a:lnTo>
                  <a:pt x="1240" y="1920"/>
                </a:lnTo>
                <a:lnTo>
                  <a:pt x="1254" y="1916"/>
                </a:lnTo>
                <a:lnTo>
                  <a:pt x="1272" y="1912"/>
                </a:lnTo>
                <a:lnTo>
                  <a:pt x="1272" y="1912"/>
                </a:lnTo>
                <a:lnTo>
                  <a:pt x="1320" y="1908"/>
                </a:lnTo>
                <a:lnTo>
                  <a:pt x="1346" y="1902"/>
                </a:lnTo>
                <a:lnTo>
                  <a:pt x="1372" y="1896"/>
                </a:lnTo>
                <a:lnTo>
                  <a:pt x="1394" y="1890"/>
                </a:lnTo>
                <a:lnTo>
                  <a:pt x="1412" y="1880"/>
                </a:lnTo>
                <a:lnTo>
                  <a:pt x="1420" y="1874"/>
                </a:lnTo>
                <a:lnTo>
                  <a:pt x="1426" y="1870"/>
                </a:lnTo>
                <a:lnTo>
                  <a:pt x="1430" y="1864"/>
                </a:lnTo>
                <a:lnTo>
                  <a:pt x="1430" y="1856"/>
                </a:lnTo>
                <a:lnTo>
                  <a:pt x="1430" y="1856"/>
                </a:lnTo>
                <a:lnTo>
                  <a:pt x="1430" y="1844"/>
                </a:lnTo>
                <a:lnTo>
                  <a:pt x="1430" y="1832"/>
                </a:lnTo>
                <a:lnTo>
                  <a:pt x="1428" y="1822"/>
                </a:lnTo>
                <a:lnTo>
                  <a:pt x="1424" y="1812"/>
                </a:lnTo>
                <a:lnTo>
                  <a:pt x="1422" y="1806"/>
                </a:lnTo>
                <a:lnTo>
                  <a:pt x="1418" y="1802"/>
                </a:lnTo>
                <a:lnTo>
                  <a:pt x="1414" y="1802"/>
                </a:lnTo>
                <a:lnTo>
                  <a:pt x="1408" y="1804"/>
                </a:lnTo>
                <a:lnTo>
                  <a:pt x="1408" y="1804"/>
                </a:lnTo>
                <a:lnTo>
                  <a:pt x="1406" y="1810"/>
                </a:lnTo>
                <a:lnTo>
                  <a:pt x="1402" y="1818"/>
                </a:lnTo>
                <a:lnTo>
                  <a:pt x="1398" y="1838"/>
                </a:lnTo>
                <a:lnTo>
                  <a:pt x="1396" y="1848"/>
                </a:lnTo>
                <a:lnTo>
                  <a:pt x="1390" y="1856"/>
                </a:lnTo>
                <a:lnTo>
                  <a:pt x="1380" y="1862"/>
                </a:lnTo>
                <a:lnTo>
                  <a:pt x="1374" y="1862"/>
                </a:lnTo>
                <a:lnTo>
                  <a:pt x="1366" y="1862"/>
                </a:lnTo>
                <a:lnTo>
                  <a:pt x="1366" y="1862"/>
                </a:lnTo>
                <a:lnTo>
                  <a:pt x="1326" y="1862"/>
                </a:lnTo>
                <a:lnTo>
                  <a:pt x="1274" y="1862"/>
                </a:lnTo>
                <a:lnTo>
                  <a:pt x="1246" y="1866"/>
                </a:lnTo>
                <a:lnTo>
                  <a:pt x="1220" y="1870"/>
                </a:lnTo>
                <a:lnTo>
                  <a:pt x="1196" y="1876"/>
                </a:lnTo>
                <a:lnTo>
                  <a:pt x="1176" y="1886"/>
                </a:lnTo>
                <a:lnTo>
                  <a:pt x="1176" y="1886"/>
                </a:lnTo>
                <a:lnTo>
                  <a:pt x="1158" y="1896"/>
                </a:lnTo>
                <a:lnTo>
                  <a:pt x="1138" y="1904"/>
                </a:lnTo>
                <a:lnTo>
                  <a:pt x="1116" y="1910"/>
                </a:lnTo>
                <a:lnTo>
                  <a:pt x="1092" y="1912"/>
                </a:lnTo>
                <a:lnTo>
                  <a:pt x="1066" y="1910"/>
                </a:lnTo>
                <a:lnTo>
                  <a:pt x="1040" y="1904"/>
                </a:lnTo>
                <a:lnTo>
                  <a:pt x="1014" y="1894"/>
                </a:lnTo>
                <a:lnTo>
                  <a:pt x="984" y="1876"/>
                </a:lnTo>
                <a:lnTo>
                  <a:pt x="984" y="1876"/>
                </a:lnTo>
                <a:lnTo>
                  <a:pt x="970" y="1868"/>
                </a:lnTo>
                <a:lnTo>
                  <a:pt x="956" y="1864"/>
                </a:lnTo>
                <a:lnTo>
                  <a:pt x="942" y="1864"/>
                </a:lnTo>
                <a:lnTo>
                  <a:pt x="930" y="1864"/>
                </a:lnTo>
                <a:lnTo>
                  <a:pt x="904" y="1868"/>
                </a:lnTo>
                <a:lnTo>
                  <a:pt x="892" y="1868"/>
                </a:lnTo>
                <a:lnTo>
                  <a:pt x="878" y="1868"/>
                </a:lnTo>
                <a:lnTo>
                  <a:pt x="866" y="1866"/>
                </a:lnTo>
                <a:lnTo>
                  <a:pt x="856" y="1860"/>
                </a:lnTo>
                <a:lnTo>
                  <a:pt x="844" y="1850"/>
                </a:lnTo>
                <a:lnTo>
                  <a:pt x="832" y="1834"/>
                </a:lnTo>
                <a:lnTo>
                  <a:pt x="820" y="1814"/>
                </a:lnTo>
                <a:lnTo>
                  <a:pt x="810" y="1786"/>
                </a:lnTo>
                <a:lnTo>
                  <a:pt x="798" y="1752"/>
                </a:lnTo>
                <a:lnTo>
                  <a:pt x="786" y="1708"/>
                </a:lnTo>
                <a:lnTo>
                  <a:pt x="786" y="1708"/>
                </a:lnTo>
                <a:lnTo>
                  <a:pt x="788" y="1694"/>
                </a:lnTo>
                <a:lnTo>
                  <a:pt x="790" y="1678"/>
                </a:lnTo>
                <a:lnTo>
                  <a:pt x="792" y="1658"/>
                </a:lnTo>
                <a:lnTo>
                  <a:pt x="798" y="1636"/>
                </a:lnTo>
                <a:lnTo>
                  <a:pt x="806" y="1616"/>
                </a:lnTo>
                <a:lnTo>
                  <a:pt x="818" y="1596"/>
                </a:lnTo>
                <a:lnTo>
                  <a:pt x="826" y="1588"/>
                </a:lnTo>
                <a:lnTo>
                  <a:pt x="834" y="1580"/>
                </a:lnTo>
                <a:lnTo>
                  <a:pt x="834" y="1580"/>
                </a:lnTo>
                <a:lnTo>
                  <a:pt x="836" y="1574"/>
                </a:lnTo>
                <a:lnTo>
                  <a:pt x="838" y="1556"/>
                </a:lnTo>
                <a:lnTo>
                  <a:pt x="836" y="1536"/>
                </a:lnTo>
                <a:lnTo>
                  <a:pt x="834" y="1526"/>
                </a:lnTo>
                <a:lnTo>
                  <a:pt x="830" y="1518"/>
                </a:lnTo>
                <a:lnTo>
                  <a:pt x="830" y="1518"/>
                </a:lnTo>
                <a:lnTo>
                  <a:pt x="834" y="1504"/>
                </a:lnTo>
                <a:lnTo>
                  <a:pt x="840" y="1488"/>
                </a:lnTo>
                <a:lnTo>
                  <a:pt x="850" y="1468"/>
                </a:lnTo>
                <a:lnTo>
                  <a:pt x="866" y="1448"/>
                </a:lnTo>
                <a:lnTo>
                  <a:pt x="874" y="1436"/>
                </a:lnTo>
                <a:lnTo>
                  <a:pt x="886" y="1426"/>
                </a:lnTo>
                <a:lnTo>
                  <a:pt x="896" y="1416"/>
                </a:lnTo>
                <a:lnTo>
                  <a:pt x="910" y="1408"/>
                </a:lnTo>
                <a:lnTo>
                  <a:pt x="926" y="1400"/>
                </a:lnTo>
                <a:lnTo>
                  <a:pt x="942" y="1392"/>
                </a:lnTo>
                <a:lnTo>
                  <a:pt x="942" y="1392"/>
                </a:lnTo>
                <a:lnTo>
                  <a:pt x="944" y="1388"/>
                </a:lnTo>
                <a:lnTo>
                  <a:pt x="950" y="1378"/>
                </a:lnTo>
                <a:lnTo>
                  <a:pt x="962" y="1364"/>
                </a:lnTo>
                <a:lnTo>
                  <a:pt x="970" y="1356"/>
                </a:lnTo>
                <a:lnTo>
                  <a:pt x="978" y="1350"/>
                </a:lnTo>
                <a:lnTo>
                  <a:pt x="990" y="1342"/>
                </a:lnTo>
                <a:lnTo>
                  <a:pt x="1004" y="1336"/>
                </a:lnTo>
                <a:lnTo>
                  <a:pt x="1020" y="1332"/>
                </a:lnTo>
                <a:lnTo>
                  <a:pt x="1038" y="1328"/>
                </a:lnTo>
                <a:lnTo>
                  <a:pt x="1058" y="1326"/>
                </a:lnTo>
                <a:lnTo>
                  <a:pt x="1080" y="1328"/>
                </a:lnTo>
                <a:lnTo>
                  <a:pt x="1106" y="1330"/>
                </a:lnTo>
                <a:lnTo>
                  <a:pt x="1134" y="1336"/>
                </a:lnTo>
                <a:lnTo>
                  <a:pt x="1134" y="1336"/>
                </a:lnTo>
                <a:lnTo>
                  <a:pt x="1146" y="1336"/>
                </a:lnTo>
                <a:lnTo>
                  <a:pt x="1158" y="1332"/>
                </a:lnTo>
                <a:lnTo>
                  <a:pt x="1172" y="1328"/>
                </a:lnTo>
                <a:lnTo>
                  <a:pt x="1186" y="1318"/>
                </a:lnTo>
                <a:lnTo>
                  <a:pt x="1194" y="1310"/>
                </a:lnTo>
                <a:lnTo>
                  <a:pt x="1200" y="1302"/>
                </a:lnTo>
                <a:lnTo>
                  <a:pt x="1206" y="1294"/>
                </a:lnTo>
                <a:lnTo>
                  <a:pt x="1212" y="1282"/>
                </a:lnTo>
                <a:lnTo>
                  <a:pt x="1216" y="1268"/>
                </a:lnTo>
                <a:lnTo>
                  <a:pt x="1220" y="1254"/>
                </a:lnTo>
                <a:lnTo>
                  <a:pt x="1220" y="1254"/>
                </a:lnTo>
                <a:lnTo>
                  <a:pt x="1226" y="1246"/>
                </a:lnTo>
                <a:lnTo>
                  <a:pt x="1234" y="1236"/>
                </a:lnTo>
                <a:lnTo>
                  <a:pt x="1246" y="1226"/>
                </a:lnTo>
                <a:lnTo>
                  <a:pt x="1264" y="1216"/>
                </a:lnTo>
                <a:lnTo>
                  <a:pt x="1288" y="1208"/>
                </a:lnTo>
                <a:lnTo>
                  <a:pt x="1316" y="1202"/>
                </a:lnTo>
                <a:lnTo>
                  <a:pt x="1334" y="1198"/>
                </a:lnTo>
                <a:lnTo>
                  <a:pt x="1352" y="1198"/>
                </a:lnTo>
                <a:lnTo>
                  <a:pt x="1352" y="1198"/>
                </a:lnTo>
                <a:lnTo>
                  <a:pt x="1358" y="1196"/>
                </a:lnTo>
                <a:lnTo>
                  <a:pt x="1376" y="1190"/>
                </a:lnTo>
                <a:lnTo>
                  <a:pt x="1386" y="1186"/>
                </a:lnTo>
                <a:lnTo>
                  <a:pt x="1398" y="1178"/>
                </a:lnTo>
                <a:lnTo>
                  <a:pt x="1410" y="1170"/>
                </a:lnTo>
                <a:lnTo>
                  <a:pt x="1422" y="1158"/>
                </a:lnTo>
                <a:lnTo>
                  <a:pt x="1422" y="1158"/>
                </a:lnTo>
                <a:lnTo>
                  <a:pt x="1430" y="1158"/>
                </a:lnTo>
                <a:lnTo>
                  <a:pt x="1452" y="1158"/>
                </a:lnTo>
                <a:lnTo>
                  <a:pt x="1466" y="1158"/>
                </a:lnTo>
                <a:lnTo>
                  <a:pt x="1480" y="1162"/>
                </a:lnTo>
                <a:lnTo>
                  <a:pt x="1494" y="1166"/>
                </a:lnTo>
                <a:lnTo>
                  <a:pt x="1508" y="1172"/>
                </a:lnTo>
                <a:lnTo>
                  <a:pt x="1508" y="1172"/>
                </a:lnTo>
                <a:lnTo>
                  <a:pt x="1512" y="1174"/>
                </a:lnTo>
                <a:lnTo>
                  <a:pt x="1518" y="1174"/>
                </a:lnTo>
                <a:lnTo>
                  <a:pt x="1522" y="1174"/>
                </a:lnTo>
                <a:lnTo>
                  <a:pt x="1528" y="1174"/>
                </a:lnTo>
                <a:lnTo>
                  <a:pt x="1534" y="1166"/>
                </a:lnTo>
                <a:lnTo>
                  <a:pt x="1542" y="1158"/>
                </a:lnTo>
                <a:lnTo>
                  <a:pt x="1552" y="1136"/>
                </a:lnTo>
                <a:lnTo>
                  <a:pt x="1558" y="1126"/>
                </a:lnTo>
                <a:lnTo>
                  <a:pt x="1564" y="1118"/>
                </a:lnTo>
                <a:lnTo>
                  <a:pt x="1564" y="1118"/>
                </a:lnTo>
                <a:lnTo>
                  <a:pt x="1568" y="1108"/>
                </a:lnTo>
                <a:lnTo>
                  <a:pt x="1576" y="1100"/>
                </a:lnTo>
                <a:lnTo>
                  <a:pt x="1586" y="1092"/>
                </a:lnTo>
                <a:lnTo>
                  <a:pt x="1592" y="1090"/>
                </a:lnTo>
                <a:lnTo>
                  <a:pt x="1600" y="1088"/>
                </a:lnTo>
                <a:lnTo>
                  <a:pt x="1608" y="1086"/>
                </a:lnTo>
                <a:lnTo>
                  <a:pt x="1618" y="1086"/>
                </a:lnTo>
                <a:lnTo>
                  <a:pt x="1628" y="1088"/>
                </a:lnTo>
                <a:lnTo>
                  <a:pt x="1638" y="1092"/>
                </a:lnTo>
                <a:lnTo>
                  <a:pt x="1652" y="1098"/>
                </a:lnTo>
                <a:lnTo>
                  <a:pt x="1664" y="1106"/>
                </a:lnTo>
                <a:lnTo>
                  <a:pt x="1664" y="1106"/>
                </a:lnTo>
                <a:lnTo>
                  <a:pt x="1678" y="1116"/>
                </a:lnTo>
                <a:lnTo>
                  <a:pt x="1690" y="1128"/>
                </a:lnTo>
                <a:lnTo>
                  <a:pt x="1700" y="1140"/>
                </a:lnTo>
                <a:lnTo>
                  <a:pt x="1708" y="1152"/>
                </a:lnTo>
                <a:lnTo>
                  <a:pt x="1724" y="1178"/>
                </a:lnTo>
                <a:lnTo>
                  <a:pt x="1738" y="1204"/>
                </a:lnTo>
                <a:lnTo>
                  <a:pt x="1750" y="1230"/>
                </a:lnTo>
                <a:lnTo>
                  <a:pt x="1760" y="1252"/>
                </a:lnTo>
                <a:lnTo>
                  <a:pt x="1772" y="1272"/>
                </a:lnTo>
                <a:lnTo>
                  <a:pt x="1780" y="1280"/>
                </a:lnTo>
                <a:lnTo>
                  <a:pt x="1786" y="1286"/>
                </a:lnTo>
                <a:lnTo>
                  <a:pt x="1786" y="1286"/>
                </a:lnTo>
                <a:lnTo>
                  <a:pt x="1800" y="1296"/>
                </a:lnTo>
                <a:lnTo>
                  <a:pt x="1808" y="1298"/>
                </a:lnTo>
                <a:lnTo>
                  <a:pt x="1812" y="1296"/>
                </a:lnTo>
                <a:lnTo>
                  <a:pt x="1814" y="1294"/>
                </a:lnTo>
                <a:lnTo>
                  <a:pt x="1816" y="1288"/>
                </a:lnTo>
                <a:lnTo>
                  <a:pt x="1814" y="1280"/>
                </a:lnTo>
                <a:lnTo>
                  <a:pt x="1812" y="1270"/>
                </a:lnTo>
                <a:lnTo>
                  <a:pt x="1806" y="1258"/>
                </a:lnTo>
                <a:lnTo>
                  <a:pt x="1800" y="1248"/>
                </a:lnTo>
                <a:lnTo>
                  <a:pt x="1800" y="1248"/>
                </a:lnTo>
                <a:lnTo>
                  <a:pt x="1784" y="1220"/>
                </a:lnTo>
                <a:lnTo>
                  <a:pt x="1764" y="1176"/>
                </a:lnTo>
                <a:lnTo>
                  <a:pt x="1734" y="1106"/>
                </a:lnTo>
                <a:lnTo>
                  <a:pt x="1734" y="1106"/>
                </a:lnTo>
                <a:lnTo>
                  <a:pt x="1732" y="1096"/>
                </a:lnTo>
                <a:lnTo>
                  <a:pt x="1732" y="1082"/>
                </a:lnTo>
                <a:lnTo>
                  <a:pt x="1732" y="1064"/>
                </a:lnTo>
                <a:lnTo>
                  <a:pt x="1738" y="1048"/>
                </a:lnTo>
                <a:lnTo>
                  <a:pt x="1740" y="1038"/>
                </a:lnTo>
                <a:lnTo>
                  <a:pt x="1746" y="1030"/>
                </a:lnTo>
                <a:lnTo>
                  <a:pt x="1752" y="1022"/>
                </a:lnTo>
                <a:lnTo>
                  <a:pt x="1758" y="1016"/>
                </a:lnTo>
                <a:lnTo>
                  <a:pt x="1768" y="1010"/>
                </a:lnTo>
                <a:lnTo>
                  <a:pt x="1778" y="1006"/>
                </a:lnTo>
                <a:lnTo>
                  <a:pt x="1790" y="1004"/>
                </a:lnTo>
                <a:lnTo>
                  <a:pt x="1802" y="1002"/>
                </a:lnTo>
                <a:lnTo>
                  <a:pt x="1802" y="1002"/>
                </a:lnTo>
                <a:lnTo>
                  <a:pt x="1810" y="1000"/>
                </a:lnTo>
                <a:lnTo>
                  <a:pt x="1820" y="998"/>
                </a:lnTo>
                <a:lnTo>
                  <a:pt x="1832" y="996"/>
                </a:lnTo>
                <a:lnTo>
                  <a:pt x="1848" y="998"/>
                </a:lnTo>
                <a:lnTo>
                  <a:pt x="1870" y="1002"/>
                </a:lnTo>
                <a:lnTo>
                  <a:pt x="1894" y="1012"/>
                </a:lnTo>
                <a:lnTo>
                  <a:pt x="1920" y="1028"/>
                </a:lnTo>
                <a:lnTo>
                  <a:pt x="1920" y="1028"/>
                </a:lnTo>
                <a:lnTo>
                  <a:pt x="1950" y="1046"/>
                </a:lnTo>
                <a:lnTo>
                  <a:pt x="1978" y="1062"/>
                </a:lnTo>
                <a:lnTo>
                  <a:pt x="2006" y="1074"/>
                </a:lnTo>
                <a:lnTo>
                  <a:pt x="2034" y="1084"/>
                </a:lnTo>
                <a:lnTo>
                  <a:pt x="2058" y="1092"/>
                </a:lnTo>
                <a:lnTo>
                  <a:pt x="2080" y="1096"/>
                </a:lnTo>
                <a:lnTo>
                  <a:pt x="2100" y="1098"/>
                </a:lnTo>
                <a:lnTo>
                  <a:pt x="2114" y="1096"/>
                </a:lnTo>
                <a:lnTo>
                  <a:pt x="2114" y="1096"/>
                </a:lnTo>
                <a:lnTo>
                  <a:pt x="2120" y="1094"/>
                </a:lnTo>
                <a:lnTo>
                  <a:pt x="2124" y="1092"/>
                </a:lnTo>
                <a:lnTo>
                  <a:pt x="2126" y="1088"/>
                </a:lnTo>
                <a:lnTo>
                  <a:pt x="2126" y="1084"/>
                </a:lnTo>
                <a:lnTo>
                  <a:pt x="2122" y="1080"/>
                </a:lnTo>
                <a:lnTo>
                  <a:pt x="2112" y="1076"/>
                </a:lnTo>
                <a:lnTo>
                  <a:pt x="2094" y="1072"/>
                </a:lnTo>
                <a:lnTo>
                  <a:pt x="2094" y="1072"/>
                </a:lnTo>
                <a:lnTo>
                  <a:pt x="2072" y="1068"/>
                </a:lnTo>
                <a:lnTo>
                  <a:pt x="2050" y="1058"/>
                </a:lnTo>
                <a:lnTo>
                  <a:pt x="2028" y="1046"/>
                </a:lnTo>
                <a:lnTo>
                  <a:pt x="2008" y="1034"/>
                </a:lnTo>
                <a:lnTo>
                  <a:pt x="1972" y="1008"/>
                </a:lnTo>
                <a:lnTo>
                  <a:pt x="1948" y="990"/>
                </a:lnTo>
                <a:lnTo>
                  <a:pt x="1948" y="990"/>
                </a:lnTo>
                <a:lnTo>
                  <a:pt x="1944" y="984"/>
                </a:lnTo>
                <a:lnTo>
                  <a:pt x="1940" y="976"/>
                </a:lnTo>
                <a:lnTo>
                  <a:pt x="1940" y="966"/>
                </a:lnTo>
                <a:lnTo>
                  <a:pt x="1942" y="954"/>
                </a:lnTo>
                <a:lnTo>
                  <a:pt x="1948" y="944"/>
                </a:lnTo>
                <a:lnTo>
                  <a:pt x="1954" y="934"/>
                </a:lnTo>
                <a:lnTo>
                  <a:pt x="1962" y="924"/>
                </a:lnTo>
                <a:lnTo>
                  <a:pt x="1972" y="918"/>
                </a:lnTo>
                <a:lnTo>
                  <a:pt x="1972" y="918"/>
                </a:lnTo>
                <a:lnTo>
                  <a:pt x="1978" y="914"/>
                </a:lnTo>
                <a:lnTo>
                  <a:pt x="1984" y="908"/>
                </a:lnTo>
                <a:lnTo>
                  <a:pt x="2000" y="890"/>
                </a:lnTo>
                <a:lnTo>
                  <a:pt x="2034" y="836"/>
                </a:lnTo>
                <a:lnTo>
                  <a:pt x="2054" y="810"/>
                </a:lnTo>
                <a:lnTo>
                  <a:pt x="2074" y="784"/>
                </a:lnTo>
                <a:lnTo>
                  <a:pt x="2086" y="774"/>
                </a:lnTo>
                <a:lnTo>
                  <a:pt x="2098" y="766"/>
                </a:lnTo>
                <a:lnTo>
                  <a:pt x="2110" y="760"/>
                </a:lnTo>
                <a:lnTo>
                  <a:pt x="2122" y="756"/>
                </a:lnTo>
                <a:lnTo>
                  <a:pt x="2122" y="756"/>
                </a:lnTo>
                <a:lnTo>
                  <a:pt x="2140" y="754"/>
                </a:lnTo>
                <a:lnTo>
                  <a:pt x="2158" y="748"/>
                </a:lnTo>
                <a:lnTo>
                  <a:pt x="2172" y="740"/>
                </a:lnTo>
                <a:lnTo>
                  <a:pt x="2172" y="740"/>
                </a:lnTo>
                <a:lnTo>
                  <a:pt x="2174" y="738"/>
                </a:lnTo>
                <a:lnTo>
                  <a:pt x="2174" y="730"/>
                </a:lnTo>
                <a:lnTo>
                  <a:pt x="2172" y="726"/>
                </a:lnTo>
                <a:lnTo>
                  <a:pt x="2168" y="724"/>
                </a:lnTo>
                <a:lnTo>
                  <a:pt x="2162" y="722"/>
                </a:lnTo>
                <a:lnTo>
                  <a:pt x="2152" y="722"/>
                </a:lnTo>
                <a:lnTo>
                  <a:pt x="2152" y="722"/>
                </a:lnTo>
                <a:lnTo>
                  <a:pt x="2150" y="714"/>
                </a:lnTo>
                <a:lnTo>
                  <a:pt x="2142" y="690"/>
                </a:lnTo>
                <a:lnTo>
                  <a:pt x="2136" y="656"/>
                </a:lnTo>
                <a:lnTo>
                  <a:pt x="2134" y="638"/>
                </a:lnTo>
                <a:lnTo>
                  <a:pt x="2134" y="618"/>
                </a:lnTo>
                <a:lnTo>
                  <a:pt x="2134" y="618"/>
                </a:lnTo>
                <a:lnTo>
                  <a:pt x="2134" y="608"/>
                </a:lnTo>
                <a:lnTo>
                  <a:pt x="2132" y="596"/>
                </a:lnTo>
                <a:lnTo>
                  <a:pt x="2126" y="570"/>
                </a:lnTo>
                <a:lnTo>
                  <a:pt x="2114" y="540"/>
                </a:lnTo>
                <a:lnTo>
                  <a:pt x="2100" y="512"/>
                </a:lnTo>
                <a:lnTo>
                  <a:pt x="2082" y="486"/>
                </a:lnTo>
                <a:lnTo>
                  <a:pt x="2064" y="464"/>
                </a:lnTo>
                <a:lnTo>
                  <a:pt x="2054" y="454"/>
                </a:lnTo>
                <a:lnTo>
                  <a:pt x="2046" y="448"/>
                </a:lnTo>
                <a:lnTo>
                  <a:pt x="2036" y="444"/>
                </a:lnTo>
                <a:lnTo>
                  <a:pt x="2026" y="442"/>
                </a:lnTo>
                <a:lnTo>
                  <a:pt x="2026" y="442"/>
                </a:lnTo>
                <a:lnTo>
                  <a:pt x="2024" y="444"/>
                </a:lnTo>
                <a:lnTo>
                  <a:pt x="2022" y="450"/>
                </a:lnTo>
                <a:lnTo>
                  <a:pt x="2020" y="456"/>
                </a:lnTo>
                <a:lnTo>
                  <a:pt x="2022" y="462"/>
                </a:lnTo>
                <a:lnTo>
                  <a:pt x="2024" y="470"/>
                </a:lnTo>
                <a:lnTo>
                  <a:pt x="2030" y="478"/>
                </a:lnTo>
                <a:lnTo>
                  <a:pt x="2030" y="478"/>
                </a:lnTo>
                <a:lnTo>
                  <a:pt x="2040" y="492"/>
                </a:lnTo>
                <a:lnTo>
                  <a:pt x="2052" y="510"/>
                </a:lnTo>
                <a:lnTo>
                  <a:pt x="2064" y="532"/>
                </a:lnTo>
                <a:lnTo>
                  <a:pt x="2076" y="560"/>
                </a:lnTo>
                <a:lnTo>
                  <a:pt x="2084" y="592"/>
                </a:lnTo>
                <a:lnTo>
                  <a:pt x="2088" y="610"/>
                </a:lnTo>
                <a:lnTo>
                  <a:pt x="2090" y="628"/>
                </a:lnTo>
                <a:lnTo>
                  <a:pt x="2092" y="648"/>
                </a:lnTo>
                <a:lnTo>
                  <a:pt x="2092" y="666"/>
                </a:lnTo>
                <a:lnTo>
                  <a:pt x="2090" y="688"/>
                </a:lnTo>
                <a:lnTo>
                  <a:pt x="2086" y="708"/>
                </a:lnTo>
                <a:lnTo>
                  <a:pt x="2086" y="708"/>
                </a:lnTo>
                <a:lnTo>
                  <a:pt x="2086" y="712"/>
                </a:lnTo>
                <a:lnTo>
                  <a:pt x="2080" y="722"/>
                </a:lnTo>
                <a:lnTo>
                  <a:pt x="2076" y="728"/>
                </a:lnTo>
                <a:lnTo>
                  <a:pt x="2068" y="734"/>
                </a:lnTo>
                <a:lnTo>
                  <a:pt x="2060" y="740"/>
                </a:lnTo>
                <a:lnTo>
                  <a:pt x="2048" y="744"/>
                </a:lnTo>
                <a:lnTo>
                  <a:pt x="2048" y="744"/>
                </a:lnTo>
                <a:lnTo>
                  <a:pt x="2042" y="762"/>
                </a:lnTo>
                <a:lnTo>
                  <a:pt x="2036" y="778"/>
                </a:lnTo>
                <a:lnTo>
                  <a:pt x="2024" y="800"/>
                </a:lnTo>
                <a:lnTo>
                  <a:pt x="2008" y="820"/>
                </a:lnTo>
                <a:lnTo>
                  <a:pt x="2000" y="832"/>
                </a:lnTo>
                <a:lnTo>
                  <a:pt x="1990" y="840"/>
                </a:lnTo>
                <a:lnTo>
                  <a:pt x="1978" y="850"/>
                </a:lnTo>
                <a:lnTo>
                  <a:pt x="1966" y="856"/>
                </a:lnTo>
                <a:lnTo>
                  <a:pt x="1952" y="862"/>
                </a:lnTo>
                <a:lnTo>
                  <a:pt x="1936" y="866"/>
                </a:lnTo>
                <a:lnTo>
                  <a:pt x="1936" y="866"/>
                </a:lnTo>
                <a:lnTo>
                  <a:pt x="1922" y="870"/>
                </a:lnTo>
                <a:lnTo>
                  <a:pt x="1912" y="874"/>
                </a:lnTo>
                <a:lnTo>
                  <a:pt x="1902" y="880"/>
                </a:lnTo>
                <a:lnTo>
                  <a:pt x="1896" y="886"/>
                </a:lnTo>
                <a:lnTo>
                  <a:pt x="1892" y="892"/>
                </a:lnTo>
                <a:lnTo>
                  <a:pt x="1888" y="900"/>
                </a:lnTo>
                <a:lnTo>
                  <a:pt x="1884" y="914"/>
                </a:lnTo>
                <a:lnTo>
                  <a:pt x="1882" y="930"/>
                </a:lnTo>
                <a:lnTo>
                  <a:pt x="1878" y="942"/>
                </a:lnTo>
                <a:lnTo>
                  <a:pt x="1874" y="948"/>
                </a:lnTo>
                <a:lnTo>
                  <a:pt x="1868" y="952"/>
                </a:lnTo>
                <a:lnTo>
                  <a:pt x="1862" y="956"/>
                </a:lnTo>
                <a:lnTo>
                  <a:pt x="1852" y="958"/>
                </a:lnTo>
                <a:lnTo>
                  <a:pt x="1852" y="958"/>
                </a:lnTo>
                <a:lnTo>
                  <a:pt x="1832" y="960"/>
                </a:lnTo>
                <a:lnTo>
                  <a:pt x="1816" y="958"/>
                </a:lnTo>
                <a:lnTo>
                  <a:pt x="1800" y="956"/>
                </a:lnTo>
                <a:lnTo>
                  <a:pt x="1784" y="956"/>
                </a:lnTo>
                <a:lnTo>
                  <a:pt x="1768" y="956"/>
                </a:lnTo>
                <a:lnTo>
                  <a:pt x="1760" y="958"/>
                </a:lnTo>
                <a:lnTo>
                  <a:pt x="1752" y="962"/>
                </a:lnTo>
                <a:lnTo>
                  <a:pt x="1744" y="968"/>
                </a:lnTo>
                <a:lnTo>
                  <a:pt x="1734" y="976"/>
                </a:lnTo>
                <a:lnTo>
                  <a:pt x="1714" y="996"/>
                </a:lnTo>
                <a:lnTo>
                  <a:pt x="1714" y="996"/>
                </a:lnTo>
                <a:lnTo>
                  <a:pt x="1708" y="1010"/>
                </a:lnTo>
                <a:lnTo>
                  <a:pt x="1700" y="1022"/>
                </a:lnTo>
                <a:lnTo>
                  <a:pt x="1690" y="1034"/>
                </a:lnTo>
                <a:lnTo>
                  <a:pt x="1680" y="1044"/>
                </a:lnTo>
                <a:lnTo>
                  <a:pt x="1674" y="1046"/>
                </a:lnTo>
                <a:lnTo>
                  <a:pt x="1666" y="1048"/>
                </a:lnTo>
                <a:lnTo>
                  <a:pt x="1660" y="1048"/>
                </a:lnTo>
                <a:lnTo>
                  <a:pt x="1652" y="1044"/>
                </a:lnTo>
                <a:lnTo>
                  <a:pt x="1646" y="1040"/>
                </a:lnTo>
                <a:lnTo>
                  <a:pt x="1638" y="1030"/>
                </a:lnTo>
                <a:lnTo>
                  <a:pt x="1638" y="1030"/>
                </a:lnTo>
                <a:lnTo>
                  <a:pt x="1632" y="1020"/>
                </a:lnTo>
                <a:lnTo>
                  <a:pt x="1630" y="1008"/>
                </a:lnTo>
                <a:lnTo>
                  <a:pt x="1628" y="996"/>
                </a:lnTo>
                <a:lnTo>
                  <a:pt x="1628" y="982"/>
                </a:lnTo>
                <a:lnTo>
                  <a:pt x="1630" y="970"/>
                </a:lnTo>
                <a:lnTo>
                  <a:pt x="1634" y="956"/>
                </a:lnTo>
                <a:lnTo>
                  <a:pt x="1644" y="928"/>
                </a:lnTo>
                <a:lnTo>
                  <a:pt x="1656" y="900"/>
                </a:lnTo>
                <a:lnTo>
                  <a:pt x="1670" y="876"/>
                </a:lnTo>
                <a:lnTo>
                  <a:pt x="1692" y="836"/>
                </a:lnTo>
                <a:lnTo>
                  <a:pt x="1692" y="836"/>
                </a:lnTo>
                <a:lnTo>
                  <a:pt x="1712" y="800"/>
                </a:lnTo>
                <a:lnTo>
                  <a:pt x="1724" y="778"/>
                </a:lnTo>
                <a:lnTo>
                  <a:pt x="1740" y="756"/>
                </a:lnTo>
                <a:lnTo>
                  <a:pt x="1758" y="734"/>
                </a:lnTo>
                <a:lnTo>
                  <a:pt x="1770" y="724"/>
                </a:lnTo>
                <a:lnTo>
                  <a:pt x="1782" y="716"/>
                </a:lnTo>
                <a:lnTo>
                  <a:pt x="1796" y="708"/>
                </a:lnTo>
                <a:lnTo>
                  <a:pt x="1812" y="700"/>
                </a:lnTo>
                <a:lnTo>
                  <a:pt x="1828" y="694"/>
                </a:lnTo>
                <a:lnTo>
                  <a:pt x="1846" y="690"/>
                </a:lnTo>
                <a:lnTo>
                  <a:pt x="1846" y="690"/>
                </a:lnTo>
                <a:lnTo>
                  <a:pt x="1852" y="692"/>
                </a:lnTo>
                <a:lnTo>
                  <a:pt x="1856" y="692"/>
                </a:lnTo>
                <a:lnTo>
                  <a:pt x="1862" y="688"/>
                </a:lnTo>
                <a:lnTo>
                  <a:pt x="1870" y="684"/>
                </a:lnTo>
                <a:lnTo>
                  <a:pt x="1878" y="674"/>
                </a:lnTo>
                <a:lnTo>
                  <a:pt x="1886" y="660"/>
                </a:lnTo>
                <a:lnTo>
                  <a:pt x="1892" y="640"/>
                </a:lnTo>
                <a:lnTo>
                  <a:pt x="1892" y="640"/>
                </a:lnTo>
                <a:lnTo>
                  <a:pt x="1896" y="630"/>
                </a:lnTo>
                <a:lnTo>
                  <a:pt x="1902" y="620"/>
                </a:lnTo>
                <a:lnTo>
                  <a:pt x="1908" y="614"/>
                </a:lnTo>
                <a:lnTo>
                  <a:pt x="1916" y="608"/>
                </a:lnTo>
                <a:lnTo>
                  <a:pt x="1924" y="604"/>
                </a:lnTo>
                <a:lnTo>
                  <a:pt x="1934" y="602"/>
                </a:lnTo>
                <a:lnTo>
                  <a:pt x="1952" y="600"/>
                </a:lnTo>
                <a:lnTo>
                  <a:pt x="1970" y="602"/>
                </a:lnTo>
                <a:lnTo>
                  <a:pt x="1988" y="606"/>
                </a:lnTo>
                <a:lnTo>
                  <a:pt x="2000" y="614"/>
                </a:lnTo>
                <a:lnTo>
                  <a:pt x="2004" y="618"/>
                </a:lnTo>
                <a:lnTo>
                  <a:pt x="2006" y="622"/>
                </a:lnTo>
                <a:lnTo>
                  <a:pt x="2006" y="622"/>
                </a:lnTo>
                <a:lnTo>
                  <a:pt x="2016" y="642"/>
                </a:lnTo>
                <a:lnTo>
                  <a:pt x="2020" y="652"/>
                </a:lnTo>
                <a:lnTo>
                  <a:pt x="2026" y="660"/>
                </a:lnTo>
                <a:lnTo>
                  <a:pt x="2032" y="664"/>
                </a:lnTo>
                <a:lnTo>
                  <a:pt x="2034" y="664"/>
                </a:lnTo>
                <a:lnTo>
                  <a:pt x="2036" y="662"/>
                </a:lnTo>
                <a:lnTo>
                  <a:pt x="2040" y="656"/>
                </a:lnTo>
                <a:lnTo>
                  <a:pt x="2042" y="640"/>
                </a:lnTo>
                <a:lnTo>
                  <a:pt x="2042" y="640"/>
                </a:lnTo>
                <a:lnTo>
                  <a:pt x="2042" y="630"/>
                </a:lnTo>
                <a:lnTo>
                  <a:pt x="2038" y="618"/>
                </a:lnTo>
                <a:lnTo>
                  <a:pt x="2034" y="606"/>
                </a:lnTo>
                <a:lnTo>
                  <a:pt x="2028" y="592"/>
                </a:lnTo>
                <a:lnTo>
                  <a:pt x="2018" y="578"/>
                </a:lnTo>
                <a:lnTo>
                  <a:pt x="2012" y="572"/>
                </a:lnTo>
                <a:lnTo>
                  <a:pt x="2004" y="568"/>
                </a:lnTo>
                <a:lnTo>
                  <a:pt x="1996" y="564"/>
                </a:lnTo>
                <a:lnTo>
                  <a:pt x="1986" y="560"/>
                </a:lnTo>
                <a:lnTo>
                  <a:pt x="1986" y="560"/>
                </a:lnTo>
                <a:lnTo>
                  <a:pt x="1978" y="558"/>
                </a:lnTo>
                <a:lnTo>
                  <a:pt x="1968" y="554"/>
                </a:lnTo>
                <a:lnTo>
                  <a:pt x="1960" y="548"/>
                </a:lnTo>
                <a:lnTo>
                  <a:pt x="1954" y="540"/>
                </a:lnTo>
                <a:lnTo>
                  <a:pt x="1942" y="524"/>
                </a:lnTo>
                <a:lnTo>
                  <a:pt x="1934" y="504"/>
                </a:lnTo>
                <a:lnTo>
                  <a:pt x="1928" y="484"/>
                </a:lnTo>
                <a:lnTo>
                  <a:pt x="1926" y="462"/>
                </a:lnTo>
                <a:lnTo>
                  <a:pt x="1928" y="442"/>
                </a:lnTo>
                <a:lnTo>
                  <a:pt x="1932" y="422"/>
                </a:lnTo>
                <a:lnTo>
                  <a:pt x="1932" y="422"/>
                </a:lnTo>
                <a:lnTo>
                  <a:pt x="1940" y="408"/>
                </a:lnTo>
                <a:lnTo>
                  <a:pt x="1946" y="400"/>
                </a:lnTo>
                <a:lnTo>
                  <a:pt x="1952" y="396"/>
                </a:lnTo>
                <a:lnTo>
                  <a:pt x="1958" y="392"/>
                </a:lnTo>
                <a:lnTo>
                  <a:pt x="1966" y="388"/>
                </a:lnTo>
                <a:lnTo>
                  <a:pt x="1984" y="384"/>
                </a:lnTo>
                <a:lnTo>
                  <a:pt x="2006" y="382"/>
                </a:lnTo>
                <a:lnTo>
                  <a:pt x="2032" y="384"/>
                </a:lnTo>
                <a:lnTo>
                  <a:pt x="2064" y="390"/>
                </a:lnTo>
                <a:lnTo>
                  <a:pt x="2098" y="400"/>
                </a:lnTo>
                <a:lnTo>
                  <a:pt x="2098" y="400"/>
                </a:lnTo>
                <a:lnTo>
                  <a:pt x="2106" y="408"/>
                </a:lnTo>
                <a:lnTo>
                  <a:pt x="2128" y="424"/>
                </a:lnTo>
                <a:lnTo>
                  <a:pt x="2142" y="432"/>
                </a:lnTo>
                <a:lnTo>
                  <a:pt x="2156" y="440"/>
                </a:lnTo>
                <a:lnTo>
                  <a:pt x="2170" y="444"/>
                </a:lnTo>
                <a:lnTo>
                  <a:pt x="2184" y="446"/>
                </a:lnTo>
                <a:lnTo>
                  <a:pt x="2184" y="446"/>
                </a:lnTo>
                <a:lnTo>
                  <a:pt x="2196" y="446"/>
                </a:lnTo>
                <a:lnTo>
                  <a:pt x="2200" y="442"/>
                </a:lnTo>
                <a:lnTo>
                  <a:pt x="2202" y="438"/>
                </a:lnTo>
                <a:lnTo>
                  <a:pt x="2200" y="432"/>
                </a:lnTo>
                <a:lnTo>
                  <a:pt x="2196" y="426"/>
                </a:lnTo>
                <a:lnTo>
                  <a:pt x="2188" y="420"/>
                </a:lnTo>
                <a:lnTo>
                  <a:pt x="2174" y="410"/>
                </a:lnTo>
                <a:lnTo>
                  <a:pt x="2174" y="410"/>
                </a:lnTo>
                <a:lnTo>
                  <a:pt x="2166" y="406"/>
                </a:lnTo>
                <a:lnTo>
                  <a:pt x="2156" y="398"/>
                </a:lnTo>
                <a:lnTo>
                  <a:pt x="2128" y="378"/>
                </a:lnTo>
                <a:lnTo>
                  <a:pt x="2108" y="366"/>
                </a:lnTo>
                <a:lnTo>
                  <a:pt x="2086" y="354"/>
                </a:lnTo>
                <a:lnTo>
                  <a:pt x="2060" y="342"/>
                </a:lnTo>
                <a:lnTo>
                  <a:pt x="2030" y="332"/>
                </a:lnTo>
                <a:lnTo>
                  <a:pt x="2030" y="332"/>
                </a:lnTo>
                <a:lnTo>
                  <a:pt x="2024" y="330"/>
                </a:lnTo>
                <a:lnTo>
                  <a:pt x="2020" y="326"/>
                </a:lnTo>
                <a:lnTo>
                  <a:pt x="2018" y="320"/>
                </a:lnTo>
                <a:lnTo>
                  <a:pt x="2016" y="314"/>
                </a:lnTo>
                <a:lnTo>
                  <a:pt x="2018" y="308"/>
                </a:lnTo>
                <a:lnTo>
                  <a:pt x="2022" y="300"/>
                </a:lnTo>
                <a:lnTo>
                  <a:pt x="2026" y="294"/>
                </a:lnTo>
                <a:lnTo>
                  <a:pt x="2032" y="288"/>
                </a:lnTo>
                <a:lnTo>
                  <a:pt x="2040" y="282"/>
                </a:lnTo>
                <a:lnTo>
                  <a:pt x="2048" y="278"/>
                </a:lnTo>
                <a:lnTo>
                  <a:pt x="2056" y="274"/>
                </a:lnTo>
                <a:lnTo>
                  <a:pt x="2066" y="272"/>
                </a:lnTo>
                <a:lnTo>
                  <a:pt x="2078" y="272"/>
                </a:lnTo>
                <a:lnTo>
                  <a:pt x="2088" y="274"/>
                </a:lnTo>
                <a:lnTo>
                  <a:pt x="2100" y="280"/>
                </a:lnTo>
                <a:lnTo>
                  <a:pt x="2112" y="286"/>
                </a:lnTo>
                <a:lnTo>
                  <a:pt x="2112" y="286"/>
                </a:lnTo>
                <a:lnTo>
                  <a:pt x="2128" y="294"/>
                </a:lnTo>
                <a:lnTo>
                  <a:pt x="2146" y="300"/>
                </a:lnTo>
                <a:lnTo>
                  <a:pt x="2168" y="308"/>
                </a:lnTo>
                <a:lnTo>
                  <a:pt x="2196" y="314"/>
                </a:lnTo>
                <a:lnTo>
                  <a:pt x="2224" y="318"/>
                </a:lnTo>
                <a:lnTo>
                  <a:pt x="2254" y="318"/>
                </a:lnTo>
                <a:lnTo>
                  <a:pt x="2270" y="316"/>
                </a:lnTo>
                <a:lnTo>
                  <a:pt x="2284" y="312"/>
                </a:lnTo>
                <a:lnTo>
                  <a:pt x="2284" y="312"/>
                </a:lnTo>
                <a:lnTo>
                  <a:pt x="2300" y="312"/>
                </a:lnTo>
                <a:lnTo>
                  <a:pt x="2316" y="312"/>
                </a:lnTo>
                <a:lnTo>
                  <a:pt x="2334" y="314"/>
                </a:lnTo>
                <a:lnTo>
                  <a:pt x="2356" y="320"/>
                </a:lnTo>
                <a:lnTo>
                  <a:pt x="2366" y="324"/>
                </a:lnTo>
                <a:lnTo>
                  <a:pt x="2374" y="330"/>
                </a:lnTo>
                <a:lnTo>
                  <a:pt x="2384" y="336"/>
                </a:lnTo>
                <a:lnTo>
                  <a:pt x="2392" y="346"/>
                </a:lnTo>
                <a:lnTo>
                  <a:pt x="2398" y="356"/>
                </a:lnTo>
                <a:lnTo>
                  <a:pt x="2404" y="368"/>
                </a:lnTo>
                <a:lnTo>
                  <a:pt x="2404" y="368"/>
                </a:lnTo>
                <a:lnTo>
                  <a:pt x="2404" y="370"/>
                </a:lnTo>
                <a:lnTo>
                  <a:pt x="2398" y="372"/>
                </a:lnTo>
                <a:lnTo>
                  <a:pt x="2384" y="376"/>
                </a:lnTo>
                <a:lnTo>
                  <a:pt x="2362" y="376"/>
                </a:lnTo>
                <a:lnTo>
                  <a:pt x="2362" y="376"/>
                </a:lnTo>
                <a:lnTo>
                  <a:pt x="2350" y="378"/>
                </a:lnTo>
                <a:lnTo>
                  <a:pt x="2340" y="380"/>
                </a:lnTo>
                <a:lnTo>
                  <a:pt x="2326" y="388"/>
                </a:lnTo>
                <a:lnTo>
                  <a:pt x="2314" y="394"/>
                </a:lnTo>
                <a:lnTo>
                  <a:pt x="2308" y="396"/>
                </a:lnTo>
                <a:lnTo>
                  <a:pt x="2300" y="396"/>
                </a:lnTo>
                <a:lnTo>
                  <a:pt x="2300" y="396"/>
                </a:lnTo>
                <a:lnTo>
                  <a:pt x="2294" y="394"/>
                </a:lnTo>
                <a:lnTo>
                  <a:pt x="2290" y="392"/>
                </a:lnTo>
                <a:lnTo>
                  <a:pt x="2280" y="382"/>
                </a:lnTo>
                <a:lnTo>
                  <a:pt x="2274" y="374"/>
                </a:lnTo>
                <a:lnTo>
                  <a:pt x="2262" y="366"/>
                </a:lnTo>
                <a:lnTo>
                  <a:pt x="2244" y="356"/>
                </a:lnTo>
                <a:lnTo>
                  <a:pt x="2220" y="344"/>
                </a:lnTo>
                <a:lnTo>
                  <a:pt x="2220" y="344"/>
                </a:lnTo>
                <a:lnTo>
                  <a:pt x="2198" y="336"/>
                </a:lnTo>
                <a:lnTo>
                  <a:pt x="2184" y="334"/>
                </a:lnTo>
                <a:lnTo>
                  <a:pt x="2180" y="336"/>
                </a:lnTo>
                <a:lnTo>
                  <a:pt x="2178" y="338"/>
                </a:lnTo>
                <a:lnTo>
                  <a:pt x="2178" y="340"/>
                </a:lnTo>
                <a:lnTo>
                  <a:pt x="2180" y="344"/>
                </a:lnTo>
                <a:lnTo>
                  <a:pt x="2184" y="352"/>
                </a:lnTo>
                <a:lnTo>
                  <a:pt x="2192" y="360"/>
                </a:lnTo>
                <a:lnTo>
                  <a:pt x="2208" y="376"/>
                </a:lnTo>
                <a:lnTo>
                  <a:pt x="2208" y="376"/>
                </a:lnTo>
                <a:lnTo>
                  <a:pt x="2230" y="390"/>
                </a:lnTo>
                <a:lnTo>
                  <a:pt x="2244" y="400"/>
                </a:lnTo>
                <a:lnTo>
                  <a:pt x="2260" y="410"/>
                </a:lnTo>
                <a:lnTo>
                  <a:pt x="2272" y="424"/>
                </a:lnTo>
                <a:lnTo>
                  <a:pt x="2284" y="440"/>
                </a:lnTo>
                <a:lnTo>
                  <a:pt x="2286" y="450"/>
                </a:lnTo>
                <a:lnTo>
                  <a:pt x="2290" y="460"/>
                </a:lnTo>
                <a:lnTo>
                  <a:pt x="2290" y="470"/>
                </a:lnTo>
                <a:lnTo>
                  <a:pt x="2290" y="482"/>
                </a:lnTo>
                <a:lnTo>
                  <a:pt x="2290" y="482"/>
                </a:lnTo>
                <a:lnTo>
                  <a:pt x="2288" y="494"/>
                </a:lnTo>
                <a:lnTo>
                  <a:pt x="2286" y="506"/>
                </a:lnTo>
                <a:lnTo>
                  <a:pt x="2276" y="530"/>
                </a:lnTo>
                <a:lnTo>
                  <a:pt x="2248" y="582"/>
                </a:lnTo>
                <a:lnTo>
                  <a:pt x="2232" y="612"/>
                </a:lnTo>
                <a:lnTo>
                  <a:pt x="2220" y="644"/>
                </a:lnTo>
                <a:lnTo>
                  <a:pt x="2216" y="662"/>
                </a:lnTo>
                <a:lnTo>
                  <a:pt x="2212" y="682"/>
                </a:lnTo>
                <a:lnTo>
                  <a:pt x="2210" y="704"/>
                </a:lnTo>
                <a:lnTo>
                  <a:pt x="2208" y="726"/>
                </a:lnTo>
                <a:lnTo>
                  <a:pt x="2208" y="726"/>
                </a:lnTo>
                <a:lnTo>
                  <a:pt x="2210" y="772"/>
                </a:lnTo>
                <a:lnTo>
                  <a:pt x="2212" y="816"/>
                </a:lnTo>
                <a:lnTo>
                  <a:pt x="2216" y="854"/>
                </a:lnTo>
                <a:lnTo>
                  <a:pt x="2220" y="888"/>
                </a:lnTo>
                <a:lnTo>
                  <a:pt x="2228" y="916"/>
                </a:lnTo>
                <a:lnTo>
                  <a:pt x="2234" y="936"/>
                </a:lnTo>
                <a:lnTo>
                  <a:pt x="2238" y="944"/>
                </a:lnTo>
                <a:lnTo>
                  <a:pt x="2244" y="950"/>
                </a:lnTo>
                <a:lnTo>
                  <a:pt x="2248" y="954"/>
                </a:lnTo>
                <a:lnTo>
                  <a:pt x="2252" y="954"/>
                </a:lnTo>
                <a:lnTo>
                  <a:pt x="2252" y="954"/>
                </a:lnTo>
                <a:lnTo>
                  <a:pt x="2260" y="954"/>
                </a:lnTo>
                <a:lnTo>
                  <a:pt x="2264" y="950"/>
                </a:lnTo>
                <a:lnTo>
                  <a:pt x="2266" y="946"/>
                </a:lnTo>
                <a:lnTo>
                  <a:pt x="2264" y="938"/>
                </a:lnTo>
                <a:lnTo>
                  <a:pt x="2258" y="914"/>
                </a:lnTo>
                <a:lnTo>
                  <a:pt x="2254" y="898"/>
                </a:lnTo>
                <a:lnTo>
                  <a:pt x="2252" y="878"/>
                </a:lnTo>
                <a:lnTo>
                  <a:pt x="2252" y="878"/>
                </a:lnTo>
                <a:lnTo>
                  <a:pt x="2248" y="824"/>
                </a:lnTo>
                <a:lnTo>
                  <a:pt x="2248" y="790"/>
                </a:lnTo>
                <a:lnTo>
                  <a:pt x="2248" y="754"/>
                </a:lnTo>
                <a:lnTo>
                  <a:pt x="2250" y="722"/>
                </a:lnTo>
                <a:lnTo>
                  <a:pt x="2252" y="706"/>
                </a:lnTo>
                <a:lnTo>
                  <a:pt x="2256" y="694"/>
                </a:lnTo>
                <a:lnTo>
                  <a:pt x="2260" y="682"/>
                </a:lnTo>
                <a:lnTo>
                  <a:pt x="2266" y="672"/>
                </a:lnTo>
                <a:lnTo>
                  <a:pt x="2272" y="666"/>
                </a:lnTo>
                <a:lnTo>
                  <a:pt x="2280" y="660"/>
                </a:lnTo>
                <a:lnTo>
                  <a:pt x="2280" y="660"/>
                </a:lnTo>
                <a:lnTo>
                  <a:pt x="2314" y="650"/>
                </a:lnTo>
                <a:lnTo>
                  <a:pt x="2342" y="642"/>
                </a:lnTo>
                <a:lnTo>
                  <a:pt x="2352" y="638"/>
                </a:lnTo>
                <a:lnTo>
                  <a:pt x="2358" y="632"/>
                </a:lnTo>
                <a:lnTo>
                  <a:pt x="2358" y="628"/>
                </a:lnTo>
                <a:lnTo>
                  <a:pt x="2358" y="624"/>
                </a:lnTo>
                <a:lnTo>
                  <a:pt x="2354" y="614"/>
                </a:lnTo>
                <a:lnTo>
                  <a:pt x="2354" y="614"/>
                </a:lnTo>
                <a:lnTo>
                  <a:pt x="2330" y="612"/>
                </a:lnTo>
                <a:lnTo>
                  <a:pt x="2310" y="612"/>
                </a:lnTo>
                <a:lnTo>
                  <a:pt x="2300" y="612"/>
                </a:lnTo>
                <a:lnTo>
                  <a:pt x="2290" y="614"/>
                </a:lnTo>
                <a:lnTo>
                  <a:pt x="2290" y="614"/>
                </a:lnTo>
                <a:lnTo>
                  <a:pt x="2288" y="612"/>
                </a:lnTo>
                <a:lnTo>
                  <a:pt x="2288" y="610"/>
                </a:lnTo>
                <a:lnTo>
                  <a:pt x="2288" y="606"/>
                </a:lnTo>
                <a:lnTo>
                  <a:pt x="2290" y="598"/>
                </a:lnTo>
                <a:lnTo>
                  <a:pt x="2294" y="590"/>
                </a:lnTo>
                <a:lnTo>
                  <a:pt x="2304" y="576"/>
                </a:lnTo>
                <a:lnTo>
                  <a:pt x="2318" y="560"/>
                </a:lnTo>
                <a:lnTo>
                  <a:pt x="2318" y="560"/>
                </a:lnTo>
                <a:lnTo>
                  <a:pt x="2326" y="552"/>
                </a:lnTo>
                <a:lnTo>
                  <a:pt x="2332" y="542"/>
                </a:lnTo>
                <a:lnTo>
                  <a:pt x="2336" y="532"/>
                </a:lnTo>
                <a:lnTo>
                  <a:pt x="2340" y="524"/>
                </a:lnTo>
                <a:lnTo>
                  <a:pt x="2342" y="506"/>
                </a:lnTo>
                <a:lnTo>
                  <a:pt x="2344" y="488"/>
                </a:lnTo>
                <a:lnTo>
                  <a:pt x="2346" y="470"/>
                </a:lnTo>
                <a:lnTo>
                  <a:pt x="2350" y="454"/>
                </a:lnTo>
                <a:lnTo>
                  <a:pt x="2354" y="448"/>
                </a:lnTo>
                <a:lnTo>
                  <a:pt x="2358" y="440"/>
                </a:lnTo>
                <a:lnTo>
                  <a:pt x="2366" y="434"/>
                </a:lnTo>
                <a:lnTo>
                  <a:pt x="2374" y="428"/>
                </a:lnTo>
                <a:lnTo>
                  <a:pt x="2374" y="428"/>
                </a:lnTo>
                <a:lnTo>
                  <a:pt x="2384" y="424"/>
                </a:lnTo>
                <a:lnTo>
                  <a:pt x="2394" y="420"/>
                </a:lnTo>
                <a:lnTo>
                  <a:pt x="2414" y="418"/>
                </a:lnTo>
                <a:lnTo>
                  <a:pt x="2434" y="420"/>
                </a:lnTo>
                <a:lnTo>
                  <a:pt x="2450" y="424"/>
                </a:lnTo>
                <a:lnTo>
                  <a:pt x="2464" y="432"/>
                </a:lnTo>
                <a:lnTo>
                  <a:pt x="2476" y="440"/>
                </a:lnTo>
                <a:lnTo>
                  <a:pt x="2482" y="450"/>
                </a:lnTo>
                <a:lnTo>
                  <a:pt x="2484" y="454"/>
                </a:lnTo>
                <a:lnTo>
                  <a:pt x="2484" y="458"/>
                </a:lnTo>
                <a:lnTo>
                  <a:pt x="2484" y="458"/>
                </a:lnTo>
                <a:lnTo>
                  <a:pt x="2484" y="462"/>
                </a:lnTo>
                <a:lnTo>
                  <a:pt x="2482" y="466"/>
                </a:lnTo>
                <a:lnTo>
                  <a:pt x="2476" y="472"/>
                </a:lnTo>
                <a:lnTo>
                  <a:pt x="2456" y="480"/>
                </a:lnTo>
                <a:lnTo>
                  <a:pt x="2446" y="484"/>
                </a:lnTo>
                <a:lnTo>
                  <a:pt x="2436" y="494"/>
                </a:lnTo>
                <a:lnTo>
                  <a:pt x="2426" y="506"/>
                </a:lnTo>
                <a:lnTo>
                  <a:pt x="2424" y="514"/>
                </a:lnTo>
                <a:lnTo>
                  <a:pt x="2420" y="522"/>
                </a:lnTo>
                <a:lnTo>
                  <a:pt x="2420" y="522"/>
                </a:lnTo>
                <a:lnTo>
                  <a:pt x="2408" y="568"/>
                </a:lnTo>
                <a:lnTo>
                  <a:pt x="2402" y="596"/>
                </a:lnTo>
                <a:lnTo>
                  <a:pt x="2400" y="626"/>
                </a:lnTo>
                <a:lnTo>
                  <a:pt x="2400" y="642"/>
                </a:lnTo>
                <a:lnTo>
                  <a:pt x="2400" y="660"/>
                </a:lnTo>
                <a:lnTo>
                  <a:pt x="2402" y="678"/>
                </a:lnTo>
                <a:lnTo>
                  <a:pt x="2406" y="696"/>
                </a:lnTo>
                <a:lnTo>
                  <a:pt x="2412" y="714"/>
                </a:lnTo>
                <a:lnTo>
                  <a:pt x="2420" y="734"/>
                </a:lnTo>
                <a:lnTo>
                  <a:pt x="2430" y="756"/>
                </a:lnTo>
                <a:lnTo>
                  <a:pt x="2442" y="776"/>
                </a:lnTo>
                <a:lnTo>
                  <a:pt x="2442" y="776"/>
                </a:lnTo>
                <a:lnTo>
                  <a:pt x="2448" y="846"/>
                </a:lnTo>
                <a:lnTo>
                  <a:pt x="2450" y="898"/>
                </a:lnTo>
                <a:lnTo>
                  <a:pt x="2450" y="918"/>
                </a:lnTo>
                <a:lnTo>
                  <a:pt x="2446" y="932"/>
                </a:lnTo>
                <a:lnTo>
                  <a:pt x="2446" y="932"/>
                </a:lnTo>
                <a:lnTo>
                  <a:pt x="2450" y="936"/>
                </a:lnTo>
                <a:lnTo>
                  <a:pt x="2454" y="936"/>
                </a:lnTo>
                <a:lnTo>
                  <a:pt x="2460" y="934"/>
                </a:lnTo>
                <a:lnTo>
                  <a:pt x="2466" y="926"/>
                </a:lnTo>
                <a:lnTo>
                  <a:pt x="2474" y="912"/>
                </a:lnTo>
                <a:lnTo>
                  <a:pt x="2482" y="890"/>
                </a:lnTo>
                <a:lnTo>
                  <a:pt x="2488" y="856"/>
                </a:lnTo>
                <a:lnTo>
                  <a:pt x="2488" y="856"/>
                </a:lnTo>
                <a:lnTo>
                  <a:pt x="2492" y="838"/>
                </a:lnTo>
                <a:lnTo>
                  <a:pt x="2492" y="820"/>
                </a:lnTo>
                <a:lnTo>
                  <a:pt x="2492" y="804"/>
                </a:lnTo>
                <a:lnTo>
                  <a:pt x="2492" y="790"/>
                </a:lnTo>
                <a:lnTo>
                  <a:pt x="2486" y="762"/>
                </a:lnTo>
                <a:lnTo>
                  <a:pt x="2476" y="738"/>
                </a:lnTo>
                <a:lnTo>
                  <a:pt x="2466" y="716"/>
                </a:lnTo>
                <a:lnTo>
                  <a:pt x="2456" y="696"/>
                </a:lnTo>
                <a:lnTo>
                  <a:pt x="2446" y="678"/>
                </a:lnTo>
                <a:lnTo>
                  <a:pt x="2440" y="658"/>
                </a:lnTo>
                <a:lnTo>
                  <a:pt x="2440" y="658"/>
                </a:lnTo>
                <a:lnTo>
                  <a:pt x="2438" y="638"/>
                </a:lnTo>
                <a:lnTo>
                  <a:pt x="2438" y="614"/>
                </a:lnTo>
                <a:lnTo>
                  <a:pt x="2440" y="592"/>
                </a:lnTo>
                <a:lnTo>
                  <a:pt x="2446" y="570"/>
                </a:lnTo>
                <a:lnTo>
                  <a:pt x="2454" y="550"/>
                </a:lnTo>
                <a:lnTo>
                  <a:pt x="2462" y="534"/>
                </a:lnTo>
                <a:lnTo>
                  <a:pt x="2468" y="528"/>
                </a:lnTo>
                <a:lnTo>
                  <a:pt x="2474" y="522"/>
                </a:lnTo>
                <a:lnTo>
                  <a:pt x="2478" y="520"/>
                </a:lnTo>
                <a:lnTo>
                  <a:pt x="2484" y="518"/>
                </a:lnTo>
                <a:lnTo>
                  <a:pt x="2484" y="518"/>
                </a:lnTo>
                <a:lnTo>
                  <a:pt x="2508" y="516"/>
                </a:lnTo>
                <a:lnTo>
                  <a:pt x="2520" y="516"/>
                </a:lnTo>
                <a:lnTo>
                  <a:pt x="2534" y="520"/>
                </a:lnTo>
                <a:lnTo>
                  <a:pt x="2550" y="530"/>
                </a:lnTo>
                <a:lnTo>
                  <a:pt x="2568" y="548"/>
                </a:lnTo>
                <a:lnTo>
                  <a:pt x="2588" y="574"/>
                </a:lnTo>
                <a:lnTo>
                  <a:pt x="2612" y="612"/>
                </a:lnTo>
                <a:lnTo>
                  <a:pt x="2612" y="612"/>
                </a:lnTo>
                <a:lnTo>
                  <a:pt x="2654" y="684"/>
                </a:lnTo>
                <a:lnTo>
                  <a:pt x="2670" y="710"/>
                </a:lnTo>
                <a:lnTo>
                  <a:pt x="2680" y="732"/>
                </a:lnTo>
                <a:lnTo>
                  <a:pt x="2686" y="754"/>
                </a:lnTo>
                <a:lnTo>
                  <a:pt x="2690" y="778"/>
                </a:lnTo>
                <a:lnTo>
                  <a:pt x="2692" y="804"/>
                </a:lnTo>
                <a:lnTo>
                  <a:pt x="2692" y="836"/>
                </a:lnTo>
                <a:lnTo>
                  <a:pt x="2692" y="836"/>
                </a:lnTo>
                <a:lnTo>
                  <a:pt x="2694" y="898"/>
                </a:lnTo>
                <a:lnTo>
                  <a:pt x="2696" y="922"/>
                </a:lnTo>
                <a:lnTo>
                  <a:pt x="2698" y="942"/>
                </a:lnTo>
                <a:lnTo>
                  <a:pt x="2702" y="958"/>
                </a:lnTo>
                <a:lnTo>
                  <a:pt x="2710" y="972"/>
                </a:lnTo>
                <a:lnTo>
                  <a:pt x="2718" y="982"/>
                </a:lnTo>
                <a:lnTo>
                  <a:pt x="2726" y="992"/>
                </a:lnTo>
                <a:lnTo>
                  <a:pt x="2726" y="992"/>
                </a:lnTo>
                <a:lnTo>
                  <a:pt x="2728" y="996"/>
                </a:lnTo>
                <a:lnTo>
                  <a:pt x="2730" y="1000"/>
                </a:lnTo>
                <a:lnTo>
                  <a:pt x="2730" y="1008"/>
                </a:lnTo>
                <a:lnTo>
                  <a:pt x="2726" y="1020"/>
                </a:lnTo>
                <a:lnTo>
                  <a:pt x="2722" y="1030"/>
                </a:lnTo>
                <a:lnTo>
                  <a:pt x="2714" y="1040"/>
                </a:lnTo>
                <a:lnTo>
                  <a:pt x="2704" y="1044"/>
                </a:lnTo>
                <a:lnTo>
                  <a:pt x="2698" y="1046"/>
                </a:lnTo>
                <a:lnTo>
                  <a:pt x="2694" y="1046"/>
                </a:lnTo>
                <a:lnTo>
                  <a:pt x="2688" y="1042"/>
                </a:lnTo>
                <a:lnTo>
                  <a:pt x="2682" y="1038"/>
                </a:lnTo>
                <a:lnTo>
                  <a:pt x="2682" y="1038"/>
                </a:lnTo>
                <a:lnTo>
                  <a:pt x="2668" y="1030"/>
                </a:lnTo>
                <a:lnTo>
                  <a:pt x="2652" y="1024"/>
                </a:lnTo>
                <a:lnTo>
                  <a:pt x="2634" y="1016"/>
                </a:lnTo>
                <a:lnTo>
                  <a:pt x="2612" y="1012"/>
                </a:lnTo>
                <a:lnTo>
                  <a:pt x="2590" y="1010"/>
                </a:lnTo>
                <a:lnTo>
                  <a:pt x="2580" y="1010"/>
                </a:lnTo>
                <a:lnTo>
                  <a:pt x="2570" y="1012"/>
                </a:lnTo>
                <a:lnTo>
                  <a:pt x="2560" y="1016"/>
                </a:lnTo>
                <a:lnTo>
                  <a:pt x="2552" y="1020"/>
                </a:lnTo>
                <a:lnTo>
                  <a:pt x="2552" y="1020"/>
                </a:lnTo>
                <a:lnTo>
                  <a:pt x="2550" y="1018"/>
                </a:lnTo>
                <a:lnTo>
                  <a:pt x="2548" y="1014"/>
                </a:lnTo>
                <a:lnTo>
                  <a:pt x="2546" y="1008"/>
                </a:lnTo>
                <a:lnTo>
                  <a:pt x="2544" y="1002"/>
                </a:lnTo>
                <a:lnTo>
                  <a:pt x="2546" y="992"/>
                </a:lnTo>
                <a:lnTo>
                  <a:pt x="2550" y="982"/>
                </a:lnTo>
                <a:lnTo>
                  <a:pt x="2558" y="970"/>
                </a:lnTo>
                <a:lnTo>
                  <a:pt x="2558" y="970"/>
                </a:lnTo>
                <a:lnTo>
                  <a:pt x="2562" y="930"/>
                </a:lnTo>
                <a:lnTo>
                  <a:pt x="2564" y="888"/>
                </a:lnTo>
                <a:lnTo>
                  <a:pt x="2564" y="840"/>
                </a:lnTo>
                <a:lnTo>
                  <a:pt x="2562" y="792"/>
                </a:lnTo>
                <a:lnTo>
                  <a:pt x="2558" y="772"/>
                </a:lnTo>
                <a:lnTo>
                  <a:pt x="2554" y="752"/>
                </a:lnTo>
                <a:lnTo>
                  <a:pt x="2548" y="736"/>
                </a:lnTo>
                <a:lnTo>
                  <a:pt x="2542" y="724"/>
                </a:lnTo>
                <a:lnTo>
                  <a:pt x="2538" y="720"/>
                </a:lnTo>
                <a:lnTo>
                  <a:pt x="2534" y="716"/>
                </a:lnTo>
                <a:lnTo>
                  <a:pt x="2528" y="714"/>
                </a:lnTo>
                <a:lnTo>
                  <a:pt x="2522" y="714"/>
                </a:lnTo>
                <a:lnTo>
                  <a:pt x="2522" y="714"/>
                </a:lnTo>
                <a:lnTo>
                  <a:pt x="2506" y="716"/>
                </a:lnTo>
                <a:lnTo>
                  <a:pt x="2502" y="718"/>
                </a:lnTo>
                <a:lnTo>
                  <a:pt x="2502" y="722"/>
                </a:lnTo>
                <a:lnTo>
                  <a:pt x="2502" y="724"/>
                </a:lnTo>
                <a:lnTo>
                  <a:pt x="2504" y="730"/>
                </a:lnTo>
                <a:lnTo>
                  <a:pt x="2512" y="744"/>
                </a:lnTo>
                <a:lnTo>
                  <a:pt x="2522" y="768"/>
                </a:lnTo>
                <a:lnTo>
                  <a:pt x="2526" y="782"/>
                </a:lnTo>
                <a:lnTo>
                  <a:pt x="2530" y="802"/>
                </a:lnTo>
                <a:lnTo>
                  <a:pt x="2530" y="824"/>
                </a:lnTo>
                <a:lnTo>
                  <a:pt x="2532" y="848"/>
                </a:lnTo>
                <a:lnTo>
                  <a:pt x="2530" y="878"/>
                </a:lnTo>
                <a:lnTo>
                  <a:pt x="2524" y="910"/>
                </a:lnTo>
                <a:lnTo>
                  <a:pt x="2524" y="910"/>
                </a:lnTo>
                <a:lnTo>
                  <a:pt x="2518" y="944"/>
                </a:lnTo>
                <a:lnTo>
                  <a:pt x="2510" y="976"/>
                </a:lnTo>
                <a:lnTo>
                  <a:pt x="2500" y="1002"/>
                </a:lnTo>
                <a:lnTo>
                  <a:pt x="2490" y="1028"/>
                </a:lnTo>
                <a:lnTo>
                  <a:pt x="2478" y="1050"/>
                </a:lnTo>
                <a:lnTo>
                  <a:pt x="2466" y="1070"/>
                </a:lnTo>
                <a:lnTo>
                  <a:pt x="2452" y="1088"/>
                </a:lnTo>
                <a:lnTo>
                  <a:pt x="2440" y="1102"/>
                </a:lnTo>
                <a:lnTo>
                  <a:pt x="2426" y="1116"/>
                </a:lnTo>
                <a:lnTo>
                  <a:pt x="2412" y="1126"/>
                </a:lnTo>
                <a:lnTo>
                  <a:pt x="2400" y="1136"/>
                </a:lnTo>
                <a:lnTo>
                  <a:pt x="2386" y="1142"/>
                </a:lnTo>
                <a:lnTo>
                  <a:pt x="2374" y="1148"/>
                </a:lnTo>
                <a:lnTo>
                  <a:pt x="2364" y="1150"/>
                </a:lnTo>
                <a:lnTo>
                  <a:pt x="2354" y="1152"/>
                </a:lnTo>
                <a:lnTo>
                  <a:pt x="2344" y="1152"/>
                </a:lnTo>
                <a:lnTo>
                  <a:pt x="2344" y="1152"/>
                </a:lnTo>
                <a:lnTo>
                  <a:pt x="2318" y="1152"/>
                </a:lnTo>
                <a:lnTo>
                  <a:pt x="2310" y="1150"/>
                </a:lnTo>
                <a:lnTo>
                  <a:pt x="2308" y="1148"/>
                </a:lnTo>
                <a:lnTo>
                  <a:pt x="2306" y="1144"/>
                </a:lnTo>
                <a:lnTo>
                  <a:pt x="2306" y="1136"/>
                </a:lnTo>
                <a:lnTo>
                  <a:pt x="2310" y="1120"/>
                </a:lnTo>
                <a:lnTo>
                  <a:pt x="2330" y="1068"/>
                </a:lnTo>
                <a:lnTo>
                  <a:pt x="2330" y="1068"/>
                </a:lnTo>
                <a:lnTo>
                  <a:pt x="2344" y="1030"/>
                </a:lnTo>
                <a:lnTo>
                  <a:pt x="2358" y="986"/>
                </a:lnTo>
                <a:lnTo>
                  <a:pt x="2370" y="940"/>
                </a:lnTo>
                <a:lnTo>
                  <a:pt x="2378" y="896"/>
                </a:lnTo>
                <a:lnTo>
                  <a:pt x="2382" y="856"/>
                </a:lnTo>
                <a:lnTo>
                  <a:pt x="2382" y="840"/>
                </a:lnTo>
                <a:lnTo>
                  <a:pt x="2382" y="824"/>
                </a:lnTo>
                <a:lnTo>
                  <a:pt x="2378" y="812"/>
                </a:lnTo>
                <a:lnTo>
                  <a:pt x="2374" y="804"/>
                </a:lnTo>
                <a:lnTo>
                  <a:pt x="2368" y="800"/>
                </a:lnTo>
                <a:lnTo>
                  <a:pt x="2360" y="798"/>
                </a:lnTo>
                <a:lnTo>
                  <a:pt x="2360" y="798"/>
                </a:lnTo>
                <a:lnTo>
                  <a:pt x="2352" y="800"/>
                </a:lnTo>
                <a:lnTo>
                  <a:pt x="2346" y="804"/>
                </a:lnTo>
                <a:lnTo>
                  <a:pt x="2342" y="808"/>
                </a:lnTo>
                <a:lnTo>
                  <a:pt x="2340" y="814"/>
                </a:lnTo>
                <a:lnTo>
                  <a:pt x="2340" y="832"/>
                </a:lnTo>
                <a:lnTo>
                  <a:pt x="2340" y="858"/>
                </a:lnTo>
                <a:lnTo>
                  <a:pt x="2340" y="858"/>
                </a:lnTo>
                <a:lnTo>
                  <a:pt x="2340" y="878"/>
                </a:lnTo>
                <a:lnTo>
                  <a:pt x="2338" y="908"/>
                </a:lnTo>
                <a:lnTo>
                  <a:pt x="2334" y="940"/>
                </a:lnTo>
                <a:lnTo>
                  <a:pt x="2326" y="978"/>
                </a:lnTo>
                <a:lnTo>
                  <a:pt x="2316" y="1016"/>
                </a:lnTo>
                <a:lnTo>
                  <a:pt x="2310" y="1034"/>
                </a:lnTo>
                <a:lnTo>
                  <a:pt x="2302" y="1050"/>
                </a:lnTo>
                <a:lnTo>
                  <a:pt x="2294" y="1068"/>
                </a:lnTo>
                <a:lnTo>
                  <a:pt x="2284" y="1082"/>
                </a:lnTo>
                <a:lnTo>
                  <a:pt x="2274" y="1096"/>
                </a:lnTo>
                <a:lnTo>
                  <a:pt x="2260" y="1108"/>
                </a:lnTo>
                <a:lnTo>
                  <a:pt x="2260" y="1108"/>
                </a:lnTo>
                <a:lnTo>
                  <a:pt x="2248" y="1118"/>
                </a:lnTo>
                <a:lnTo>
                  <a:pt x="2238" y="1124"/>
                </a:lnTo>
                <a:lnTo>
                  <a:pt x="2230" y="1128"/>
                </a:lnTo>
                <a:lnTo>
                  <a:pt x="2224" y="1128"/>
                </a:lnTo>
                <a:lnTo>
                  <a:pt x="2218" y="1128"/>
                </a:lnTo>
                <a:lnTo>
                  <a:pt x="2214" y="1124"/>
                </a:lnTo>
                <a:lnTo>
                  <a:pt x="2210" y="1120"/>
                </a:lnTo>
                <a:lnTo>
                  <a:pt x="2208" y="1114"/>
                </a:lnTo>
                <a:lnTo>
                  <a:pt x="2202" y="1100"/>
                </a:lnTo>
                <a:lnTo>
                  <a:pt x="2200" y="1084"/>
                </a:lnTo>
                <a:lnTo>
                  <a:pt x="2194" y="1068"/>
                </a:lnTo>
                <a:lnTo>
                  <a:pt x="2190" y="1060"/>
                </a:lnTo>
                <a:lnTo>
                  <a:pt x="2186" y="1054"/>
                </a:lnTo>
                <a:lnTo>
                  <a:pt x="2186" y="1054"/>
                </a:lnTo>
                <a:lnTo>
                  <a:pt x="2176" y="1040"/>
                </a:lnTo>
                <a:lnTo>
                  <a:pt x="2164" y="1022"/>
                </a:lnTo>
                <a:lnTo>
                  <a:pt x="2150" y="1002"/>
                </a:lnTo>
                <a:lnTo>
                  <a:pt x="2132" y="980"/>
                </a:lnTo>
                <a:lnTo>
                  <a:pt x="2122" y="970"/>
                </a:lnTo>
                <a:lnTo>
                  <a:pt x="2110" y="962"/>
                </a:lnTo>
                <a:lnTo>
                  <a:pt x="2096" y="954"/>
                </a:lnTo>
                <a:lnTo>
                  <a:pt x="2082" y="946"/>
                </a:lnTo>
                <a:lnTo>
                  <a:pt x="2066" y="942"/>
                </a:lnTo>
                <a:lnTo>
                  <a:pt x="2048" y="938"/>
                </a:lnTo>
                <a:lnTo>
                  <a:pt x="2028" y="936"/>
                </a:lnTo>
                <a:lnTo>
                  <a:pt x="2006" y="936"/>
                </a:lnTo>
                <a:lnTo>
                  <a:pt x="2006" y="936"/>
                </a:lnTo>
                <a:lnTo>
                  <a:pt x="2006" y="942"/>
                </a:lnTo>
                <a:lnTo>
                  <a:pt x="2004" y="946"/>
                </a:lnTo>
                <a:lnTo>
                  <a:pt x="2006" y="952"/>
                </a:lnTo>
                <a:lnTo>
                  <a:pt x="2008" y="958"/>
                </a:lnTo>
                <a:lnTo>
                  <a:pt x="2012" y="964"/>
                </a:lnTo>
                <a:lnTo>
                  <a:pt x="2020" y="968"/>
                </a:lnTo>
                <a:lnTo>
                  <a:pt x="2032" y="970"/>
                </a:lnTo>
                <a:lnTo>
                  <a:pt x="2032" y="970"/>
                </a:lnTo>
                <a:lnTo>
                  <a:pt x="2048" y="974"/>
                </a:lnTo>
                <a:lnTo>
                  <a:pt x="2068" y="982"/>
                </a:lnTo>
                <a:lnTo>
                  <a:pt x="2090" y="994"/>
                </a:lnTo>
                <a:lnTo>
                  <a:pt x="2110" y="1008"/>
                </a:lnTo>
                <a:lnTo>
                  <a:pt x="2130" y="1026"/>
                </a:lnTo>
                <a:lnTo>
                  <a:pt x="2138" y="1036"/>
                </a:lnTo>
                <a:lnTo>
                  <a:pt x="2146" y="1048"/>
                </a:lnTo>
                <a:lnTo>
                  <a:pt x="2150" y="1058"/>
                </a:lnTo>
                <a:lnTo>
                  <a:pt x="2156" y="1070"/>
                </a:lnTo>
                <a:lnTo>
                  <a:pt x="2158" y="1082"/>
                </a:lnTo>
                <a:lnTo>
                  <a:pt x="2158" y="1094"/>
                </a:lnTo>
                <a:lnTo>
                  <a:pt x="2158" y="1094"/>
                </a:lnTo>
                <a:lnTo>
                  <a:pt x="2158" y="1116"/>
                </a:lnTo>
                <a:lnTo>
                  <a:pt x="2156" y="1132"/>
                </a:lnTo>
                <a:lnTo>
                  <a:pt x="2154" y="1144"/>
                </a:lnTo>
                <a:lnTo>
                  <a:pt x="2148" y="1154"/>
                </a:lnTo>
                <a:lnTo>
                  <a:pt x="2142" y="1162"/>
                </a:lnTo>
                <a:lnTo>
                  <a:pt x="2132" y="1170"/>
                </a:lnTo>
                <a:lnTo>
                  <a:pt x="2102" y="1188"/>
                </a:lnTo>
                <a:lnTo>
                  <a:pt x="2102" y="1188"/>
                </a:lnTo>
                <a:lnTo>
                  <a:pt x="2084" y="1202"/>
                </a:lnTo>
                <a:lnTo>
                  <a:pt x="2064" y="1216"/>
                </a:lnTo>
                <a:lnTo>
                  <a:pt x="2046" y="1234"/>
                </a:lnTo>
                <a:lnTo>
                  <a:pt x="2030" y="1252"/>
                </a:lnTo>
                <a:lnTo>
                  <a:pt x="2014" y="1272"/>
                </a:lnTo>
                <a:lnTo>
                  <a:pt x="2000" y="1296"/>
                </a:lnTo>
                <a:lnTo>
                  <a:pt x="1988" y="1320"/>
                </a:lnTo>
                <a:lnTo>
                  <a:pt x="1978" y="1346"/>
                </a:lnTo>
                <a:lnTo>
                  <a:pt x="1978" y="1346"/>
                </a:lnTo>
                <a:lnTo>
                  <a:pt x="1974" y="1360"/>
                </a:lnTo>
                <a:lnTo>
                  <a:pt x="1966" y="1372"/>
                </a:lnTo>
                <a:lnTo>
                  <a:pt x="1956" y="1384"/>
                </a:lnTo>
                <a:lnTo>
                  <a:pt x="1946" y="1396"/>
                </a:lnTo>
                <a:lnTo>
                  <a:pt x="1932" y="1406"/>
                </a:lnTo>
                <a:lnTo>
                  <a:pt x="1916" y="1416"/>
                </a:lnTo>
                <a:lnTo>
                  <a:pt x="1900" y="1424"/>
                </a:lnTo>
                <a:lnTo>
                  <a:pt x="1882" y="1430"/>
                </a:lnTo>
                <a:lnTo>
                  <a:pt x="1864" y="1436"/>
                </a:lnTo>
                <a:lnTo>
                  <a:pt x="1844" y="1442"/>
                </a:lnTo>
                <a:lnTo>
                  <a:pt x="1822" y="1446"/>
                </a:lnTo>
                <a:lnTo>
                  <a:pt x="1802" y="1448"/>
                </a:lnTo>
                <a:lnTo>
                  <a:pt x="1780" y="1450"/>
                </a:lnTo>
                <a:lnTo>
                  <a:pt x="1758" y="1452"/>
                </a:lnTo>
                <a:lnTo>
                  <a:pt x="1734" y="1450"/>
                </a:lnTo>
                <a:lnTo>
                  <a:pt x="1712" y="1448"/>
                </a:lnTo>
                <a:lnTo>
                  <a:pt x="1712" y="1448"/>
                </a:lnTo>
                <a:lnTo>
                  <a:pt x="1692" y="1446"/>
                </a:lnTo>
                <a:lnTo>
                  <a:pt x="1676" y="1440"/>
                </a:lnTo>
                <a:lnTo>
                  <a:pt x="1664" y="1436"/>
                </a:lnTo>
                <a:lnTo>
                  <a:pt x="1654" y="1428"/>
                </a:lnTo>
                <a:lnTo>
                  <a:pt x="1646" y="1422"/>
                </a:lnTo>
                <a:lnTo>
                  <a:pt x="1640" y="1414"/>
                </a:lnTo>
                <a:lnTo>
                  <a:pt x="1638" y="1404"/>
                </a:lnTo>
                <a:lnTo>
                  <a:pt x="1636" y="1396"/>
                </a:lnTo>
                <a:lnTo>
                  <a:pt x="1638" y="1376"/>
                </a:lnTo>
                <a:lnTo>
                  <a:pt x="1642" y="1356"/>
                </a:lnTo>
                <a:lnTo>
                  <a:pt x="1646" y="1336"/>
                </a:lnTo>
                <a:lnTo>
                  <a:pt x="1646" y="1316"/>
                </a:lnTo>
                <a:lnTo>
                  <a:pt x="1646" y="1316"/>
                </a:lnTo>
                <a:lnTo>
                  <a:pt x="1642" y="1280"/>
                </a:lnTo>
                <a:lnTo>
                  <a:pt x="1640" y="1262"/>
                </a:lnTo>
                <a:lnTo>
                  <a:pt x="1636" y="1248"/>
                </a:lnTo>
                <a:lnTo>
                  <a:pt x="1630" y="1236"/>
                </a:lnTo>
                <a:lnTo>
                  <a:pt x="1626" y="1232"/>
                </a:lnTo>
                <a:lnTo>
                  <a:pt x="1622" y="1230"/>
                </a:lnTo>
                <a:lnTo>
                  <a:pt x="1618" y="1228"/>
                </a:lnTo>
                <a:lnTo>
                  <a:pt x="1612" y="1230"/>
                </a:lnTo>
                <a:lnTo>
                  <a:pt x="1606" y="1232"/>
                </a:lnTo>
                <a:lnTo>
                  <a:pt x="1600" y="1236"/>
                </a:lnTo>
                <a:lnTo>
                  <a:pt x="1600" y="1236"/>
                </a:lnTo>
                <a:lnTo>
                  <a:pt x="1610" y="1288"/>
                </a:lnTo>
                <a:lnTo>
                  <a:pt x="1610" y="1288"/>
                </a:lnTo>
                <a:lnTo>
                  <a:pt x="1612" y="1300"/>
                </a:lnTo>
                <a:lnTo>
                  <a:pt x="1610" y="1310"/>
                </a:lnTo>
                <a:lnTo>
                  <a:pt x="1606" y="1314"/>
                </a:lnTo>
                <a:lnTo>
                  <a:pt x="1600" y="1320"/>
                </a:lnTo>
                <a:lnTo>
                  <a:pt x="1594" y="1324"/>
                </a:lnTo>
                <a:lnTo>
                  <a:pt x="1588" y="1330"/>
                </a:lnTo>
                <a:lnTo>
                  <a:pt x="1582" y="1338"/>
                </a:lnTo>
                <a:lnTo>
                  <a:pt x="1580" y="1352"/>
                </a:lnTo>
                <a:lnTo>
                  <a:pt x="1580" y="1352"/>
                </a:lnTo>
                <a:lnTo>
                  <a:pt x="1580" y="1370"/>
                </a:lnTo>
                <a:lnTo>
                  <a:pt x="1576" y="1386"/>
                </a:lnTo>
                <a:lnTo>
                  <a:pt x="1570" y="1400"/>
                </a:lnTo>
                <a:lnTo>
                  <a:pt x="1568" y="1406"/>
                </a:lnTo>
                <a:lnTo>
                  <a:pt x="1562" y="1410"/>
                </a:lnTo>
                <a:lnTo>
                  <a:pt x="1558" y="1414"/>
                </a:lnTo>
                <a:lnTo>
                  <a:pt x="1552" y="1416"/>
                </a:lnTo>
                <a:lnTo>
                  <a:pt x="1544" y="1418"/>
                </a:lnTo>
                <a:lnTo>
                  <a:pt x="1536" y="1418"/>
                </a:lnTo>
                <a:lnTo>
                  <a:pt x="1528" y="1416"/>
                </a:lnTo>
                <a:lnTo>
                  <a:pt x="1516" y="1412"/>
                </a:lnTo>
                <a:lnTo>
                  <a:pt x="1506" y="1406"/>
                </a:lnTo>
                <a:lnTo>
                  <a:pt x="1492" y="1398"/>
                </a:lnTo>
                <a:lnTo>
                  <a:pt x="1492" y="1398"/>
                </a:lnTo>
                <a:lnTo>
                  <a:pt x="1470" y="1384"/>
                </a:lnTo>
                <a:lnTo>
                  <a:pt x="1458" y="1372"/>
                </a:lnTo>
                <a:lnTo>
                  <a:pt x="1456" y="1366"/>
                </a:lnTo>
                <a:lnTo>
                  <a:pt x="1454" y="1362"/>
                </a:lnTo>
                <a:lnTo>
                  <a:pt x="1454" y="1356"/>
                </a:lnTo>
                <a:lnTo>
                  <a:pt x="1454" y="1352"/>
                </a:lnTo>
                <a:lnTo>
                  <a:pt x="1464" y="1326"/>
                </a:lnTo>
                <a:lnTo>
                  <a:pt x="1470" y="1304"/>
                </a:lnTo>
                <a:lnTo>
                  <a:pt x="1474" y="1276"/>
                </a:lnTo>
                <a:lnTo>
                  <a:pt x="1474" y="1276"/>
                </a:lnTo>
                <a:lnTo>
                  <a:pt x="1474" y="1262"/>
                </a:lnTo>
                <a:lnTo>
                  <a:pt x="1474" y="1248"/>
                </a:lnTo>
                <a:lnTo>
                  <a:pt x="1470" y="1234"/>
                </a:lnTo>
                <a:lnTo>
                  <a:pt x="1466" y="1224"/>
                </a:lnTo>
                <a:lnTo>
                  <a:pt x="1462" y="1214"/>
                </a:lnTo>
                <a:lnTo>
                  <a:pt x="1456" y="1204"/>
                </a:lnTo>
                <a:lnTo>
                  <a:pt x="1442" y="1192"/>
                </a:lnTo>
                <a:lnTo>
                  <a:pt x="1430" y="1186"/>
                </a:lnTo>
                <a:lnTo>
                  <a:pt x="1426" y="1184"/>
                </a:lnTo>
                <a:lnTo>
                  <a:pt x="1422" y="1186"/>
                </a:lnTo>
                <a:lnTo>
                  <a:pt x="1418" y="1188"/>
                </a:lnTo>
                <a:lnTo>
                  <a:pt x="1416" y="1190"/>
                </a:lnTo>
                <a:lnTo>
                  <a:pt x="1416" y="1196"/>
                </a:lnTo>
                <a:lnTo>
                  <a:pt x="1418" y="1202"/>
                </a:lnTo>
                <a:lnTo>
                  <a:pt x="1418" y="1202"/>
                </a:lnTo>
                <a:lnTo>
                  <a:pt x="1430" y="1228"/>
                </a:lnTo>
                <a:lnTo>
                  <a:pt x="1434" y="1238"/>
                </a:lnTo>
                <a:lnTo>
                  <a:pt x="1436" y="1248"/>
                </a:lnTo>
                <a:lnTo>
                  <a:pt x="1438" y="1258"/>
                </a:lnTo>
                <a:lnTo>
                  <a:pt x="1436" y="1272"/>
                </a:lnTo>
                <a:lnTo>
                  <a:pt x="1432" y="1288"/>
                </a:lnTo>
                <a:lnTo>
                  <a:pt x="1426" y="1308"/>
                </a:lnTo>
                <a:lnTo>
                  <a:pt x="1426" y="1308"/>
                </a:lnTo>
                <a:lnTo>
                  <a:pt x="1422" y="1330"/>
                </a:lnTo>
                <a:lnTo>
                  <a:pt x="1420" y="1348"/>
                </a:lnTo>
                <a:lnTo>
                  <a:pt x="1422" y="1364"/>
                </a:lnTo>
                <a:lnTo>
                  <a:pt x="1424" y="1378"/>
                </a:lnTo>
                <a:lnTo>
                  <a:pt x="1424" y="1392"/>
                </a:lnTo>
                <a:lnTo>
                  <a:pt x="1422" y="1406"/>
                </a:lnTo>
                <a:lnTo>
                  <a:pt x="1416" y="1420"/>
                </a:lnTo>
                <a:lnTo>
                  <a:pt x="1404" y="1434"/>
                </a:lnTo>
                <a:lnTo>
                  <a:pt x="1404" y="1434"/>
                </a:lnTo>
                <a:lnTo>
                  <a:pt x="1386" y="1450"/>
                </a:lnTo>
                <a:lnTo>
                  <a:pt x="1366" y="1468"/>
                </a:lnTo>
                <a:lnTo>
                  <a:pt x="1342" y="1482"/>
                </a:lnTo>
                <a:lnTo>
                  <a:pt x="1318" y="1498"/>
                </a:lnTo>
                <a:lnTo>
                  <a:pt x="1292" y="1512"/>
                </a:lnTo>
                <a:lnTo>
                  <a:pt x="1264" y="1524"/>
                </a:lnTo>
                <a:lnTo>
                  <a:pt x="1238" y="1534"/>
                </a:lnTo>
                <a:lnTo>
                  <a:pt x="1212" y="1542"/>
                </a:lnTo>
                <a:lnTo>
                  <a:pt x="1212" y="1542"/>
                </a:lnTo>
                <a:lnTo>
                  <a:pt x="1202" y="1546"/>
                </a:lnTo>
                <a:lnTo>
                  <a:pt x="1192" y="1552"/>
                </a:lnTo>
                <a:lnTo>
                  <a:pt x="1174" y="1564"/>
                </a:lnTo>
                <a:lnTo>
                  <a:pt x="1162" y="1578"/>
                </a:lnTo>
                <a:lnTo>
                  <a:pt x="1152" y="1592"/>
                </a:lnTo>
                <a:lnTo>
                  <a:pt x="1142" y="1606"/>
                </a:lnTo>
                <a:lnTo>
                  <a:pt x="1130" y="1618"/>
                </a:lnTo>
                <a:lnTo>
                  <a:pt x="1122" y="1622"/>
                </a:lnTo>
                <a:lnTo>
                  <a:pt x="1114" y="1626"/>
                </a:lnTo>
                <a:lnTo>
                  <a:pt x="1104" y="1628"/>
                </a:lnTo>
                <a:lnTo>
                  <a:pt x="1092" y="1630"/>
                </a:lnTo>
                <a:lnTo>
                  <a:pt x="1092" y="1630"/>
                </a:lnTo>
                <a:lnTo>
                  <a:pt x="1082" y="1630"/>
                </a:lnTo>
                <a:lnTo>
                  <a:pt x="1072" y="1630"/>
                </a:lnTo>
                <a:lnTo>
                  <a:pt x="1066" y="1626"/>
                </a:lnTo>
                <a:lnTo>
                  <a:pt x="1060" y="1622"/>
                </a:lnTo>
                <a:lnTo>
                  <a:pt x="1056" y="1616"/>
                </a:lnTo>
                <a:lnTo>
                  <a:pt x="1052" y="1610"/>
                </a:lnTo>
                <a:lnTo>
                  <a:pt x="1046" y="1596"/>
                </a:lnTo>
                <a:lnTo>
                  <a:pt x="1040" y="1580"/>
                </a:lnTo>
                <a:lnTo>
                  <a:pt x="1032" y="1568"/>
                </a:lnTo>
                <a:lnTo>
                  <a:pt x="1028" y="1562"/>
                </a:lnTo>
                <a:lnTo>
                  <a:pt x="1022" y="1558"/>
                </a:lnTo>
                <a:lnTo>
                  <a:pt x="1014" y="1554"/>
                </a:lnTo>
                <a:lnTo>
                  <a:pt x="1004" y="1552"/>
                </a:lnTo>
                <a:lnTo>
                  <a:pt x="1004" y="1552"/>
                </a:lnTo>
                <a:lnTo>
                  <a:pt x="1000" y="1552"/>
                </a:lnTo>
                <a:lnTo>
                  <a:pt x="994" y="1554"/>
                </a:lnTo>
                <a:lnTo>
                  <a:pt x="990" y="1554"/>
                </a:lnTo>
                <a:lnTo>
                  <a:pt x="986" y="1558"/>
                </a:lnTo>
                <a:lnTo>
                  <a:pt x="984" y="1564"/>
                </a:lnTo>
                <a:lnTo>
                  <a:pt x="986" y="1572"/>
                </a:lnTo>
                <a:lnTo>
                  <a:pt x="990" y="1582"/>
                </a:lnTo>
                <a:lnTo>
                  <a:pt x="990" y="1582"/>
                </a:lnTo>
                <a:lnTo>
                  <a:pt x="1000" y="1594"/>
                </a:lnTo>
                <a:lnTo>
                  <a:pt x="1010" y="1606"/>
                </a:lnTo>
                <a:lnTo>
                  <a:pt x="1032" y="1628"/>
                </a:lnTo>
                <a:lnTo>
                  <a:pt x="1040" y="1640"/>
                </a:lnTo>
                <a:lnTo>
                  <a:pt x="1042" y="1646"/>
                </a:lnTo>
                <a:lnTo>
                  <a:pt x="1044" y="1652"/>
                </a:lnTo>
                <a:lnTo>
                  <a:pt x="1044" y="1658"/>
                </a:lnTo>
                <a:lnTo>
                  <a:pt x="1042" y="1664"/>
                </a:lnTo>
                <a:lnTo>
                  <a:pt x="1038" y="1672"/>
                </a:lnTo>
                <a:lnTo>
                  <a:pt x="1032" y="1678"/>
                </a:lnTo>
                <a:lnTo>
                  <a:pt x="1032" y="1678"/>
                </a:lnTo>
                <a:lnTo>
                  <a:pt x="1024" y="1684"/>
                </a:lnTo>
                <a:lnTo>
                  <a:pt x="1014" y="1692"/>
                </a:lnTo>
                <a:lnTo>
                  <a:pt x="1002" y="1698"/>
                </a:lnTo>
                <a:lnTo>
                  <a:pt x="984" y="1706"/>
                </a:lnTo>
                <a:lnTo>
                  <a:pt x="962" y="1710"/>
                </a:lnTo>
                <a:lnTo>
                  <a:pt x="936" y="1714"/>
                </a:lnTo>
                <a:lnTo>
                  <a:pt x="906" y="1712"/>
                </a:lnTo>
                <a:lnTo>
                  <a:pt x="906" y="1712"/>
                </a:lnTo>
                <a:lnTo>
                  <a:pt x="904" y="1718"/>
                </a:lnTo>
                <a:lnTo>
                  <a:pt x="902" y="1724"/>
                </a:lnTo>
                <a:lnTo>
                  <a:pt x="904" y="1730"/>
                </a:lnTo>
                <a:lnTo>
                  <a:pt x="908" y="1734"/>
                </a:lnTo>
                <a:lnTo>
                  <a:pt x="920" y="1738"/>
                </a:lnTo>
                <a:lnTo>
                  <a:pt x="936" y="1738"/>
                </a:lnTo>
                <a:lnTo>
                  <a:pt x="962" y="1736"/>
                </a:lnTo>
                <a:lnTo>
                  <a:pt x="962" y="1736"/>
                </a:lnTo>
                <a:lnTo>
                  <a:pt x="992" y="1732"/>
                </a:lnTo>
                <a:lnTo>
                  <a:pt x="1018" y="1724"/>
                </a:lnTo>
                <a:lnTo>
                  <a:pt x="1042" y="1714"/>
                </a:lnTo>
                <a:lnTo>
                  <a:pt x="1066" y="1700"/>
                </a:lnTo>
                <a:lnTo>
                  <a:pt x="1088" y="1684"/>
                </a:lnTo>
                <a:lnTo>
                  <a:pt x="1110" y="1666"/>
                </a:lnTo>
                <a:lnTo>
                  <a:pt x="1134" y="1644"/>
                </a:lnTo>
                <a:lnTo>
                  <a:pt x="1160" y="1616"/>
                </a:lnTo>
                <a:lnTo>
                  <a:pt x="1160" y="1616"/>
                </a:lnTo>
                <a:lnTo>
                  <a:pt x="1172" y="1610"/>
                </a:lnTo>
                <a:lnTo>
                  <a:pt x="1204" y="1594"/>
                </a:lnTo>
                <a:lnTo>
                  <a:pt x="1252" y="1572"/>
                </a:lnTo>
                <a:lnTo>
                  <a:pt x="1282" y="1562"/>
                </a:lnTo>
                <a:lnTo>
                  <a:pt x="1314" y="1552"/>
                </a:lnTo>
                <a:lnTo>
                  <a:pt x="1314" y="1552"/>
                </a:lnTo>
                <a:lnTo>
                  <a:pt x="1346" y="1542"/>
                </a:lnTo>
                <a:lnTo>
                  <a:pt x="1370" y="1532"/>
                </a:lnTo>
                <a:lnTo>
                  <a:pt x="1390" y="1518"/>
                </a:lnTo>
                <a:lnTo>
                  <a:pt x="1410" y="1506"/>
                </a:lnTo>
                <a:lnTo>
                  <a:pt x="1426" y="1496"/>
                </a:lnTo>
                <a:lnTo>
                  <a:pt x="1444" y="1486"/>
                </a:lnTo>
                <a:lnTo>
                  <a:pt x="1464" y="1478"/>
                </a:lnTo>
                <a:lnTo>
                  <a:pt x="1488" y="1472"/>
                </a:lnTo>
                <a:lnTo>
                  <a:pt x="1488" y="1472"/>
                </a:lnTo>
                <a:lnTo>
                  <a:pt x="1538" y="1468"/>
                </a:lnTo>
                <a:lnTo>
                  <a:pt x="1560" y="1466"/>
                </a:lnTo>
                <a:lnTo>
                  <a:pt x="1584" y="1466"/>
                </a:lnTo>
                <a:lnTo>
                  <a:pt x="1606" y="1468"/>
                </a:lnTo>
                <a:lnTo>
                  <a:pt x="1630" y="1474"/>
                </a:lnTo>
                <a:lnTo>
                  <a:pt x="1658" y="1482"/>
                </a:lnTo>
                <a:lnTo>
                  <a:pt x="1686" y="1492"/>
                </a:lnTo>
                <a:lnTo>
                  <a:pt x="1686" y="1492"/>
                </a:lnTo>
                <a:lnTo>
                  <a:pt x="1698" y="1494"/>
                </a:lnTo>
                <a:lnTo>
                  <a:pt x="1726" y="1498"/>
                </a:lnTo>
                <a:lnTo>
                  <a:pt x="1768" y="1500"/>
                </a:lnTo>
                <a:lnTo>
                  <a:pt x="1792" y="1502"/>
                </a:lnTo>
                <a:lnTo>
                  <a:pt x="1816" y="1500"/>
                </a:lnTo>
                <a:lnTo>
                  <a:pt x="1816" y="1500"/>
                </a:lnTo>
                <a:lnTo>
                  <a:pt x="1820" y="1502"/>
                </a:lnTo>
                <a:lnTo>
                  <a:pt x="1828" y="1512"/>
                </a:lnTo>
                <a:lnTo>
                  <a:pt x="1832" y="1520"/>
                </a:lnTo>
                <a:lnTo>
                  <a:pt x="1836" y="1530"/>
                </a:lnTo>
                <a:lnTo>
                  <a:pt x="1840" y="1542"/>
                </a:lnTo>
                <a:lnTo>
                  <a:pt x="1840" y="1558"/>
                </a:lnTo>
                <a:lnTo>
                  <a:pt x="1840" y="1558"/>
                </a:lnTo>
                <a:lnTo>
                  <a:pt x="1842" y="1568"/>
                </a:lnTo>
                <a:lnTo>
                  <a:pt x="1844" y="1576"/>
                </a:lnTo>
                <a:lnTo>
                  <a:pt x="1848" y="1584"/>
                </a:lnTo>
                <a:lnTo>
                  <a:pt x="1854" y="1592"/>
                </a:lnTo>
                <a:lnTo>
                  <a:pt x="1870" y="1606"/>
                </a:lnTo>
                <a:lnTo>
                  <a:pt x="1886" y="1618"/>
                </a:lnTo>
                <a:lnTo>
                  <a:pt x="1924" y="1638"/>
                </a:lnTo>
                <a:lnTo>
                  <a:pt x="1938" y="1648"/>
                </a:lnTo>
                <a:lnTo>
                  <a:pt x="1950" y="1654"/>
                </a:lnTo>
                <a:lnTo>
                  <a:pt x="1950" y="1654"/>
                </a:lnTo>
                <a:lnTo>
                  <a:pt x="1954" y="1658"/>
                </a:lnTo>
                <a:lnTo>
                  <a:pt x="1958" y="1664"/>
                </a:lnTo>
                <a:lnTo>
                  <a:pt x="1960" y="1680"/>
                </a:lnTo>
                <a:lnTo>
                  <a:pt x="1962" y="1700"/>
                </a:lnTo>
                <a:lnTo>
                  <a:pt x="1960" y="1722"/>
                </a:lnTo>
                <a:lnTo>
                  <a:pt x="1960" y="1760"/>
                </a:lnTo>
                <a:lnTo>
                  <a:pt x="1962" y="1774"/>
                </a:lnTo>
                <a:lnTo>
                  <a:pt x="1964" y="1778"/>
                </a:lnTo>
                <a:lnTo>
                  <a:pt x="1966" y="1780"/>
                </a:lnTo>
                <a:lnTo>
                  <a:pt x="1966" y="1780"/>
                </a:lnTo>
                <a:lnTo>
                  <a:pt x="1974" y="1784"/>
                </a:lnTo>
                <a:lnTo>
                  <a:pt x="1980" y="1784"/>
                </a:lnTo>
                <a:lnTo>
                  <a:pt x="1986" y="1784"/>
                </a:lnTo>
                <a:lnTo>
                  <a:pt x="1990" y="1780"/>
                </a:lnTo>
                <a:lnTo>
                  <a:pt x="1994" y="1774"/>
                </a:lnTo>
                <a:lnTo>
                  <a:pt x="1998" y="1764"/>
                </a:lnTo>
                <a:lnTo>
                  <a:pt x="2000" y="1748"/>
                </a:lnTo>
                <a:lnTo>
                  <a:pt x="2000" y="1726"/>
                </a:lnTo>
                <a:lnTo>
                  <a:pt x="2000" y="1726"/>
                </a:lnTo>
                <a:lnTo>
                  <a:pt x="2002" y="1704"/>
                </a:lnTo>
                <a:lnTo>
                  <a:pt x="2004" y="1686"/>
                </a:lnTo>
                <a:lnTo>
                  <a:pt x="2010" y="1672"/>
                </a:lnTo>
                <a:lnTo>
                  <a:pt x="2020" y="1660"/>
                </a:lnTo>
                <a:lnTo>
                  <a:pt x="2030" y="1652"/>
                </a:lnTo>
                <a:lnTo>
                  <a:pt x="2044" y="1644"/>
                </a:lnTo>
                <a:lnTo>
                  <a:pt x="2062" y="1638"/>
                </a:lnTo>
                <a:lnTo>
                  <a:pt x="2082" y="1634"/>
                </a:lnTo>
                <a:lnTo>
                  <a:pt x="2082" y="1634"/>
                </a:lnTo>
                <a:lnTo>
                  <a:pt x="2134" y="1624"/>
                </a:lnTo>
                <a:lnTo>
                  <a:pt x="2194" y="1610"/>
                </a:lnTo>
                <a:lnTo>
                  <a:pt x="2226" y="1606"/>
                </a:lnTo>
                <a:lnTo>
                  <a:pt x="2254" y="1602"/>
                </a:lnTo>
                <a:lnTo>
                  <a:pt x="2282" y="1602"/>
                </a:lnTo>
                <a:lnTo>
                  <a:pt x="2294" y="1604"/>
                </a:lnTo>
                <a:lnTo>
                  <a:pt x="2306" y="1606"/>
                </a:lnTo>
                <a:lnTo>
                  <a:pt x="2306" y="1606"/>
                </a:lnTo>
                <a:lnTo>
                  <a:pt x="2312" y="1602"/>
                </a:lnTo>
                <a:lnTo>
                  <a:pt x="2316" y="1598"/>
                </a:lnTo>
                <a:lnTo>
                  <a:pt x="2318" y="1592"/>
                </a:lnTo>
                <a:lnTo>
                  <a:pt x="2316" y="1586"/>
                </a:lnTo>
                <a:lnTo>
                  <a:pt x="2310" y="1578"/>
                </a:lnTo>
                <a:lnTo>
                  <a:pt x="2298" y="1572"/>
                </a:lnTo>
                <a:lnTo>
                  <a:pt x="2276" y="1566"/>
                </a:lnTo>
                <a:lnTo>
                  <a:pt x="2276" y="1566"/>
                </a:lnTo>
                <a:lnTo>
                  <a:pt x="2264" y="1564"/>
                </a:lnTo>
                <a:lnTo>
                  <a:pt x="2252" y="1564"/>
                </a:lnTo>
                <a:lnTo>
                  <a:pt x="2226" y="1566"/>
                </a:lnTo>
                <a:lnTo>
                  <a:pt x="2200" y="1570"/>
                </a:lnTo>
                <a:lnTo>
                  <a:pt x="2176" y="1578"/>
                </a:lnTo>
                <a:lnTo>
                  <a:pt x="2128" y="1592"/>
                </a:lnTo>
                <a:lnTo>
                  <a:pt x="2104" y="1598"/>
                </a:lnTo>
                <a:lnTo>
                  <a:pt x="2082" y="1602"/>
                </a:lnTo>
                <a:lnTo>
                  <a:pt x="2082" y="1602"/>
                </a:lnTo>
                <a:lnTo>
                  <a:pt x="2058" y="1606"/>
                </a:lnTo>
                <a:lnTo>
                  <a:pt x="2032" y="1612"/>
                </a:lnTo>
                <a:lnTo>
                  <a:pt x="2002" y="1614"/>
                </a:lnTo>
                <a:lnTo>
                  <a:pt x="1988" y="1616"/>
                </a:lnTo>
                <a:lnTo>
                  <a:pt x="1974" y="1614"/>
                </a:lnTo>
                <a:lnTo>
                  <a:pt x="1960" y="1612"/>
                </a:lnTo>
                <a:lnTo>
                  <a:pt x="1946" y="1608"/>
                </a:lnTo>
                <a:lnTo>
                  <a:pt x="1934" y="1602"/>
                </a:lnTo>
                <a:lnTo>
                  <a:pt x="1924" y="1592"/>
                </a:lnTo>
                <a:lnTo>
                  <a:pt x="1914" y="1580"/>
                </a:lnTo>
                <a:lnTo>
                  <a:pt x="1906" y="1566"/>
                </a:lnTo>
                <a:lnTo>
                  <a:pt x="1900" y="1546"/>
                </a:lnTo>
                <a:lnTo>
                  <a:pt x="1894" y="1524"/>
                </a:lnTo>
                <a:lnTo>
                  <a:pt x="1894" y="1524"/>
                </a:lnTo>
                <a:lnTo>
                  <a:pt x="1894" y="1502"/>
                </a:lnTo>
                <a:lnTo>
                  <a:pt x="1894" y="1492"/>
                </a:lnTo>
                <a:lnTo>
                  <a:pt x="1898" y="1484"/>
                </a:lnTo>
                <a:lnTo>
                  <a:pt x="1900" y="1476"/>
                </a:lnTo>
                <a:lnTo>
                  <a:pt x="1904" y="1470"/>
                </a:lnTo>
                <a:lnTo>
                  <a:pt x="1916" y="1460"/>
                </a:lnTo>
                <a:lnTo>
                  <a:pt x="1930" y="1450"/>
                </a:lnTo>
                <a:lnTo>
                  <a:pt x="1948" y="1444"/>
                </a:lnTo>
                <a:lnTo>
                  <a:pt x="1966" y="1442"/>
                </a:lnTo>
                <a:lnTo>
                  <a:pt x="1986" y="1438"/>
                </a:lnTo>
                <a:lnTo>
                  <a:pt x="2028" y="1436"/>
                </a:lnTo>
                <a:lnTo>
                  <a:pt x="2070" y="1434"/>
                </a:lnTo>
                <a:lnTo>
                  <a:pt x="2090" y="1432"/>
                </a:lnTo>
                <a:lnTo>
                  <a:pt x="2108" y="1430"/>
                </a:lnTo>
                <a:lnTo>
                  <a:pt x="2126" y="1426"/>
                </a:lnTo>
                <a:lnTo>
                  <a:pt x="2138" y="1418"/>
                </a:lnTo>
                <a:lnTo>
                  <a:pt x="2138" y="1418"/>
                </a:lnTo>
                <a:lnTo>
                  <a:pt x="2142" y="1414"/>
                </a:lnTo>
                <a:lnTo>
                  <a:pt x="2144" y="1410"/>
                </a:lnTo>
                <a:lnTo>
                  <a:pt x="2146" y="1406"/>
                </a:lnTo>
                <a:lnTo>
                  <a:pt x="2146" y="1402"/>
                </a:lnTo>
                <a:lnTo>
                  <a:pt x="2142" y="1398"/>
                </a:lnTo>
                <a:lnTo>
                  <a:pt x="2134" y="1394"/>
                </a:lnTo>
                <a:lnTo>
                  <a:pt x="2120" y="1392"/>
                </a:lnTo>
                <a:lnTo>
                  <a:pt x="2120" y="1392"/>
                </a:lnTo>
                <a:lnTo>
                  <a:pt x="2086" y="1392"/>
                </a:lnTo>
                <a:lnTo>
                  <a:pt x="2052" y="1394"/>
                </a:lnTo>
                <a:lnTo>
                  <a:pt x="2036" y="1396"/>
                </a:lnTo>
                <a:lnTo>
                  <a:pt x="2022" y="1400"/>
                </a:lnTo>
                <a:lnTo>
                  <a:pt x="2012" y="1404"/>
                </a:lnTo>
                <a:lnTo>
                  <a:pt x="2004" y="1408"/>
                </a:lnTo>
                <a:lnTo>
                  <a:pt x="2004" y="1408"/>
                </a:lnTo>
                <a:lnTo>
                  <a:pt x="2006" y="1406"/>
                </a:lnTo>
                <a:lnTo>
                  <a:pt x="2008" y="1398"/>
                </a:lnTo>
                <a:lnTo>
                  <a:pt x="2018" y="1378"/>
                </a:lnTo>
                <a:lnTo>
                  <a:pt x="2036" y="1346"/>
                </a:lnTo>
                <a:lnTo>
                  <a:pt x="2036" y="1346"/>
                </a:lnTo>
                <a:lnTo>
                  <a:pt x="2046" y="1328"/>
                </a:lnTo>
                <a:lnTo>
                  <a:pt x="2050" y="1314"/>
                </a:lnTo>
                <a:lnTo>
                  <a:pt x="2052" y="1288"/>
                </a:lnTo>
                <a:lnTo>
                  <a:pt x="2056" y="1278"/>
                </a:lnTo>
                <a:lnTo>
                  <a:pt x="2060" y="1266"/>
                </a:lnTo>
                <a:lnTo>
                  <a:pt x="2072" y="1256"/>
                </a:lnTo>
                <a:lnTo>
                  <a:pt x="2088" y="1244"/>
                </a:lnTo>
                <a:lnTo>
                  <a:pt x="2088" y="1244"/>
                </a:lnTo>
                <a:lnTo>
                  <a:pt x="2132" y="1220"/>
                </a:lnTo>
                <a:lnTo>
                  <a:pt x="2172" y="1200"/>
                </a:lnTo>
                <a:lnTo>
                  <a:pt x="2208" y="1182"/>
                </a:lnTo>
                <a:lnTo>
                  <a:pt x="2224" y="1178"/>
                </a:lnTo>
                <a:lnTo>
                  <a:pt x="2238" y="1174"/>
                </a:lnTo>
                <a:lnTo>
                  <a:pt x="2238" y="1174"/>
                </a:lnTo>
                <a:lnTo>
                  <a:pt x="2254" y="1174"/>
                </a:lnTo>
                <a:lnTo>
                  <a:pt x="2272" y="1178"/>
                </a:lnTo>
                <a:lnTo>
                  <a:pt x="2292" y="1186"/>
                </a:lnTo>
                <a:lnTo>
                  <a:pt x="2312" y="1196"/>
                </a:lnTo>
                <a:lnTo>
                  <a:pt x="2330" y="1208"/>
                </a:lnTo>
                <a:lnTo>
                  <a:pt x="2338" y="1216"/>
                </a:lnTo>
                <a:lnTo>
                  <a:pt x="2346" y="1226"/>
                </a:lnTo>
                <a:lnTo>
                  <a:pt x="2352" y="1236"/>
                </a:lnTo>
                <a:lnTo>
                  <a:pt x="2356" y="1246"/>
                </a:lnTo>
                <a:lnTo>
                  <a:pt x="2360" y="1256"/>
                </a:lnTo>
                <a:lnTo>
                  <a:pt x="2360" y="1268"/>
                </a:lnTo>
                <a:lnTo>
                  <a:pt x="2360" y="1268"/>
                </a:lnTo>
                <a:lnTo>
                  <a:pt x="2362" y="1342"/>
                </a:lnTo>
                <a:lnTo>
                  <a:pt x="2362" y="1390"/>
                </a:lnTo>
                <a:lnTo>
                  <a:pt x="2362" y="1444"/>
                </a:lnTo>
                <a:lnTo>
                  <a:pt x="2358" y="1498"/>
                </a:lnTo>
                <a:lnTo>
                  <a:pt x="2352" y="1548"/>
                </a:lnTo>
                <a:lnTo>
                  <a:pt x="2348" y="1570"/>
                </a:lnTo>
                <a:lnTo>
                  <a:pt x="2342" y="1592"/>
                </a:lnTo>
                <a:lnTo>
                  <a:pt x="2336" y="1610"/>
                </a:lnTo>
                <a:lnTo>
                  <a:pt x="2328" y="1626"/>
                </a:lnTo>
                <a:lnTo>
                  <a:pt x="2328" y="1626"/>
                </a:lnTo>
                <a:close/>
                <a:moveTo>
                  <a:pt x="2552" y="1524"/>
                </a:moveTo>
                <a:lnTo>
                  <a:pt x="2552" y="1524"/>
                </a:lnTo>
                <a:lnTo>
                  <a:pt x="2544" y="1518"/>
                </a:lnTo>
                <a:lnTo>
                  <a:pt x="2536" y="1512"/>
                </a:lnTo>
                <a:lnTo>
                  <a:pt x="2530" y="1504"/>
                </a:lnTo>
                <a:lnTo>
                  <a:pt x="2524" y="1496"/>
                </a:lnTo>
                <a:lnTo>
                  <a:pt x="2516" y="1476"/>
                </a:lnTo>
                <a:lnTo>
                  <a:pt x="2510" y="1454"/>
                </a:lnTo>
                <a:lnTo>
                  <a:pt x="2508" y="1432"/>
                </a:lnTo>
                <a:lnTo>
                  <a:pt x="2506" y="1408"/>
                </a:lnTo>
                <a:lnTo>
                  <a:pt x="2504" y="1360"/>
                </a:lnTo>
                <a:lnTo>
                  <a:pt x="2504" y="1360"/>
                </a:lnTo>
                <a:lnTo>
                  <a:pt x="2502" y="1342"/>
                </a:lnTo>
                <a:lnTo>
                  <a:pt x="2498" y="1330"/>
                </a:lnTo>
                <a:lnTo>
                  <a:pt x="2496" y="1326"/>
                </a:lnTo>
                <a:lnTo>
                  <a:pt x="2492" y="1326"/>
                </a:lnTo>
                <a:lnTo>
                  <a:pt x="2490" y="1324"/>
                </a:lnTo>
                <a:lnTo>
                  <a:pt x="2486" y="1326"/>
                </a:lnTo>
                <a:lnTo>
                  <a:pt x="2478" y="1332"/>
                </a:lnTo>
                <a:lnTo>
                  <a:pt x="2472" y="1342"/>
                </a:lnTo>
                <a:lnTo>
                  <a:pt x="2468" y="1356"/>
                </a:lnTo>
                <a:lnTo>
                  <a:pt x="2464" y="1372"/>
                </a:lnTo>
                <a:lnTo>
                  <a:pt x="2464" y="1372"/>
                </a:lnTo>
                <a:lnTo>
                  <a:pt x="2462" y="1410"/>
                </a:lnTo>
                <a:lnTo>
                  <a:pt x="2460" y="1452"/>
                </a:lnTo>
                <a:lnTo>
                  <a:pt x="2462" y="1472"/>
                </a:lnTo>
                <a:lnTo>
                  <a:pt x="2464" y="1490"/>
                </a:lnTo>
                <a:lnTo>
                  <a:pt x="2468" y="1504"/>
                </a:lnTo>
                <a:lnTo>
                  <a:pt x="2472" y="1508"/>
                </a:lnTo>
                <a:lnTo>
                  <a:pt x="2476" y="1512"/>
                </a:lnTo>
                <a:lnTo>
                  <a:pt x="2476" y="1512"/>
                </a:lnTo>
                <a:lnTo>
                  <a:pt x="2482" y="1518"/>
                </a:lnTo>
                <a:lnTo>
                  <a:pt x="2486" y="1524"/>
                </a:lnTo>
                <a:lnTo>
                  <a:pt x="2488" y="1528"/>
                </a:lnTo>
                <a:lnTo>
                  <a:pt x="2488" y="1534"/>
                </a:lnTo>
                <a:lnTo>
                  <a:pt x="2486" y="1540"/>
                </a:lnTo>
                <a:lnTo>
                  <a:pt x="2480" y="1546"/>
                </a:lnTo>
                <a:lnTo>
                  <a:pt x="2464" y="1566"/>
                </a:lnTo>
                <a:lnTo>
                  <a:pt x="2464" y="1566"/>
                </a:lnTo>
                <a:lnTo>
                  <a:pt x="2446" y="1590"/>
                </a:lnTo>
                <a:lnTo>
                  <a:pt x="2436" y="1600"/>
                </a:lnTo>
                <a:lnTo>
                  <a:pt x="2426" y="1608"/>
                </a:lnTo>
                <a:lnTo>
                  <a:pt x="2416" y="1616"/>
                </a:lnTo>
                <a:lnTo>
                  <a:pt x="2406" y="1620"/>
                </a:lnTo>
                <a:lnTo>
                  <a:pt x="2394" y="1622"/>
                </a:lnTo>
                <a:lnTo>
                  <a:pt x="2382" y="1620"/>
                </a:lnTo>
                <a:lnTo>
                  <a:pt x="2382" y="1620"/>
                </a:lnTo>
                <a:lnTo>
                  <a:pt x="2384" y="1618"/>
                </a:lnTo>
                <a:lnTo>
                  <a:pt x="2388" y="1612"/>
                </a:lnTo>
                <a:lnTo>
                  <a:pt x="2392" y="1598"/>
                </a:lnTo>
                <a:lnTo>
                  <a:pt x="2398" y="1574"/>
                </a:lnTo>
                <a:lnTo>
                  <a:pt x="2402" y="1536"/>
                </a:lnTo>
                <a:lnTo>
                  <a:pt x="2404" y="1484"/>
                </a:lnTo>
                <a:lnTo>
                  <a:pt x="2404" y="1414"/>
                </a:lnTo>
                <a:lnTo>
                  <a:pt x="2400" y="1324"/>
                </a:lnTo>
                <a:lnTo>
                  <a:pt x="2400" y="1324"/>
                </a:lnTo>
                <a:lnTo>
                  <a:pt x="2404" y="1310"/>
                </a:lnTo>
                <a:lnTo>
                  <a:pt x="2408" y="1298"/>
                </a:lnTo>
                <a:lnTo>
                  <a:pt x="2416" y="1282"/>
                </a:lnTo>
                <a:lnTo>
                  <a:pt x="2428" y="1266"/>
                </a:lnTo>
                <a:lnTo>
                  <a:pt x="2434" y="1260"/>
                </a:lnTo>
                <a:lnTo>
                  <a:pt x="2442" y="1254"/>
                </a:lnTo>
                <a:lnTo>
                  <a:pt x="2452" y="1248"/>
                </a:lnTo>
                <a:lnTo>
                  <a:pt x="2462" y="1244"/>
                </a:lnTo>
                <a:lnTo>
                  <a:pt x="2474" y="1242"/>
                </a:lnTo>
                <a:lnTo>
                  <a:pt x="2486" y="1240"/>
                </a:lnTo>
                <a:lnTo>
                  <a:pt x="2486" y="1240"/>
                </a:lnTo>
                <a:lnTo>
                  <a:pt x="2510" y="1242"/>
                </a:lnTo>
                <a:lnTo>
                  <a:pt x="2530" y="1244"/>
                </a:lnTo>
                <a:lnTo>
                  <a:pt x="2546" y="1248"/>
                </a:lnTo>
                <a:lnTo>
                  <a:pt x="2552" y="1252"/>
                </a:lnTo>
                <a:lnTo>
                  <a:pt x="2558" y="1256"/>
                </a:lnTo>
                <a:lnTo>
                  <a:pt x="2562" y="1262"/>
                </a:lnTo>
                <a:lnTo>
                  <a:pt x="2566" y="1270"/>
                </a:lnTo>
                <a:lnTo>
                  <a:pt x="2570" y="1286"/>
                </a:lnTo>
                <a:lnTo>
                  <a:pt x="2572" y="1310"/>
                </a:lnTo>
                <a:lnTo>
                  <a:pt x="2572" y="1340"/>
                </a:lnTo>
                <a:lnTo>
                  <a:pt x="2572" y="1340"/>
                </a:lnTo>
                <a:lnTo>
                  <a:pt x="2570" y="1370"/>
                </a:lnTo>
                <a:lnTo>
                  <a:pt x="2570" y="1398"/>
                </a:lnTo>
                <a:lnTo>
                  <a:pt x="2572" y="1420"/>
                </a:lnTo>
                <a:lnTo>
                  <a:pt x="2576" y="1440"/>
                </a:lnTo>
                <a:lnTo>
                  <a:pt x="2580" y="1458"/>
                </a:lnTo>
                <a:lnTo>
                  <a:pt x="2584" y="1474"/>
                </a:lnTo>
                <a:lnTo>
                  <a:pt x="2590" y="1486"/>
                </a:lnTo>
                <a:lnTo>
                  <a:pt x="2596" y="1496"/>
                </a:lnTo>
                <a:lnTo>
                  <a:pt x="2596" y="1496"/>
                </a:lnTo>
                <a:lnTo>
                  <a:pt x="2600" y="1506"/>
                </a:lnTo>
                <a:lnTo>
                  <a:pt x="2602" y="1516"/>
                </a:lnTo>
                <a:lnTo>
                  <a:pt x="2602" y="1524"/>
                </a:lnTo>
                <a:lnTo>
                  <a:pt x="2598" y="1530"/>
                </a:lnTo>
                <a:lnTo>
                  <a:pt x="2592" y="1534"/>
                </a:lnTo>
                <a:lnTo>
                  <a:pt x="2582" y="1534"/>
                </a:lnTo>
                <a:lnTo>
                  <a:pt x="2568" y="1530"/>
                </a:lnTo>
                <a:lnTo>
                  <a:pt x="2552" y="1524"/>
                </a:lnTo>
                <a:lnTo>
                  <a:pt x="2552" y="1524"/>
                </a:lnTo>
                <a:close/>
                <a:moveTo>
                  <a:pt x="2668" y="1510"/>
                </a:moveTo>
                <a:lnTo>
                  <a:pt x="2668" y="1510"/>
                </a:lnTo>
                <a:lnTo>
                  <a:pt x="2664" y="1518"/>
                </a:lnTo>
                <a:lnTo>
                  <a:pt x="2662" y="1522"/>
                </a:lnTo>
                <a:lnTo>
                  <a:pt x="2656" y="1526"/>
                </a:lnTo>
                <a:lnTo>
                  <a:pt x="2654" y="1524"/>
                </a:lnTo>
                <a:lnTo>
                  <a:pt x="2650" y="1522"/>
                </a:lnTo>
                <a:lnTo>
                  <a:pt x="2642" y="1512"/>
                </a:lnTo>
                <a:lnTo>
                  <a:pt x="2634" y="1490"/>
                </a:lnTo>
                <a:lnTo>
                  <a:pt x="2622" y="1456"/>
                </a:lnTo>
                <a:lnTo>
                  <a:pt x="2622" y="1456"/>
                </a:lnTo>
                <a:lnTo>
                  <a:pt x="2618" y="1422"/>
                </a:lnTo>
                <a:lnTo>
                  <a:pt x="2614" y="1388"/>
                </a:lnTo>
                <a:lnTo>
                  <a:pt x="2612" y="1346"/>
                </a:lnTo>
                <a:lnTo>
                  <a:pt x="2612" y="1304"/>
                </a:lnTo>
                <a:lnTo>
                  <a:pt x="2612" y="1286"/>
                </a:lnTo>
                <a:lnTo>
                  <a:pt x="2614" y="1268"/>
                </a:lnTo>
                <a:lnTo>
                  <a:pt x="2618" y="1252"/>
                </a:lnTo>
                <a:lnTo>
                  <a:pt x="2622" y="1240"/>
                </a:lnTo>
                <a:lnTo>
                  <a:pt x="2628" y="1230"/>
                </a:lnTo>
                <a:lnTo>
                  <a:pt x="2636" y="1224"/>
                </a:lnTo>
                <a:lnTo>
                  <a:pt x="2636" y="1224"/>
                </a:lnTo>
                <a:lnTo>
                  <a:pt x="2656" y="1202"/>
                </a:lnTo>
                <a:lnTo>
                  <a:pt x="2672" y="1182"/>
                </a:lnTo>
                <a:lnTo>
                  <a:pt x="2678" y="1172"/>
                </a:lnTo>
                <a:lnTo>
                  <a:pt x="2684" y="1164"/>
                </a:lnTo>
                <a:lnTo>
                  <a:pt x="2684" y="1164"/>
                </a:lnTo>
                <a:lnTo>
                  <a:pt x="2686" y="1156"/>
                </a:lnTo>
                <a:lnTo>
                  <a:pt x="2686" y="1150"/>
                </a:lnTo>
                <a:lnTo>
                  <a:pt x="2684" y="1148"/>
                </a:lnTo>
                <a:lnTo>
                  <a:pt x="2680" y="1146"/>
                </a:lnTo>
                <a:lnTo>
                  <a:pt x="2674" y="1148"/>
                </a:lnTo>
                <a:lnTo>
                  <a:pt x="2666" y="1154"/>
                </a:lnTo>
                <a:lnTo>
                  <a:pt x="2646" y="1168"/>
                </a:lnTo>
                <a:lnTo>
                  <a:pt x="2646" y="1168"/>
                </a:lnTo>
                <a:lnTo>
                  <a:pt x="2636" y="1180"/>
                </a:lnTo>
                <a:lnTo>
                  <a:pt x="2626" y="1190"/>
                </a:lnTo>
                <a:lnTo>
                  <a:pt x="2618" y="1200"/>
                </a:lnTo>
                <a:lnTo>
                  <a:pt x="2608" y="1208"/>
                </a:lnTo>
                <a:lnTo>
                  <a:pt x="2604" y="1210"/>
                </a:lnTo>
                <a:lnTo>
                  <a:pt x="2598" y="1212"/>
                </a:lnTo>
                <a:lnTo>
                  <a:pt x="2592" y="1212"/>
                </a:lnTo>
                <a:lnTo>
                  <a:pt x="2586" y="1210"/>
                </a:lnTo>
                <a:lnTo>
                  <a:pt x="2578" y="1208"/>
                </a:lnTo>
                <a:lnTo>
                  <a:pt x="2568" y="1202"/>
                </a:lnTo>
                <a:lnTo>
                  <a:pt x="2548" y="1188"/>
                </a:lnTo>
                <a:lnTo>
                  <a:pt x="2548" y="1188"/>
                </a:lnTo>
                <a:lnTo>
                  <a:pt x="2538" y="1184"/>
                </a:lnTo>
                <a:lnTo>
                  <a:pt x="2512" y="1178"/>
                </a:lnTo>
                <a:lnTo>
                  <a:pt x="2496" y="1176"/>
                </a:lnTo>
                <a:lnTo>
                  <a:pt x="2480" y="1176"/>
                </a:lnTo>
                <a:lnTo>
                  <a:pt x="2464" y="1178"/>
                </a:lnTo>
                <a:lnTo>
                  <a:pt x="2448" y="1184"/>
                </a:lnTo>
                <a:lnTo>
                  <a:pt x="2448" y="1184"/>
                </a:lnTo>
                <a:lnTo>
                  <a:pt x="2444" y="1190"/>
                </a:lnTo>
                <a:lnTo>
                  <a:pt x="2434" y="1202"/>
                </a:lnTo>
                <a:lnTo>
                  <a:pt x="2428" y="1208"/>
                </a:lnTo>
                <a:lnTo>
                  <a:pt x="2420" y="1214"/>
                </a:lnTo>
                <a:lnTo>
                  <a:pt x="2412" y="1218"/>
                </a:lnTo>
                <a:lnTo>
                  <a:pt x="2404" y="1220"/>
                </a:lnTo>
                <a:lnTo>
                  <a:pt x="2404" y="1220"/>
                </a:lnTo>
                <a:lnTo>
                  <a:pt x="2400" y="1212"/>
                </a:lnTo>
                <a:lnTo>
                  <a:pt x="2396" y="1206"/>
                </a:lnTo>
                <a:lnTo>
                  <a:pt x="2394" y="1198"/>
                </a:lnTo>
                <a:lnTo>
                  <a:pt x="2396" y="1188"/>
                </a:lnTo>
                <a:lnTo>
                  <a:pt x="2402" y="1176"/>
                </a:lnTo>
                <a:lnTo>
                  <a:pt x="2406" y="1172"/>
                </a:lnTo>
                <a:lnTo>
                  <a:pt x="2412" y="1166"/>
                </a:lnTo>
                <a:lnTo>
                  <a:pt x="2430" y="1156"/>
                </a:lnTo>
                <a:lnTo>
                  <a:pt x="2430" y="1156"/>
                </a:lnTo>
                <a:lnTo>
                  <a:pt x="2466" y="1138"/>
                </a:lnTo>
                <a:lnTo>
                  <a:pt x="2478" y="1130"/>
                </a:lnTo>
                <a:lnTo>
                  <a:pt x="2488" y="1124"/>
                </a:lnTo>
                <a:lnTo>
                  <a:pt x="2498" y="1116"/>
                </a:lnTo>
                <a:lnTo>
                  <a:pt x="2504" y="1106"/>
                </a:lnTo>
                <a:lnTo>
                  <a:pt x="2512" y="1094"/>
                </a:lnTo>
                <a:lnTo>
                  <a:pt x="2518" y="1078"/>
                </a:lnTo>
                <a:lnTo>
                  <a:pt x="2518" y="1078"/>
                </a:lnTo>
                <a:lnTo>
                  <a:pt x="2522" y="1070"/>
                </a:lnTo>
                <a:lnTo>
                  <a:pt x="2530" y="1064"/>
                </a:lnTo>
                <a:lnTo>
                  <a:pt x="2540" y="1060"/>
                </a:lnTo>
                <a:lnTo>
                  <a:pt x="2552" y="1058"/>
                </a:lnTo>
                <a:lnTo>
                  <a:pt x="2566" y="1058"/>
                </a:lnTo>
                <a:lnTo>
                  <a:pt x="2582" y="1060"/>
                </a:lnTo>
                <a:lnTo>
                  <a:pt x="2596" y="1062"/>
                </a:lnTo>
                <a:lnTo>
                  <a:pt x="2612" y="1066"/>
                </a:lnTo>
                <a:lnTo>
                  <a:pt x="2628" y="1072"/>
                </a:lnTo>
                <a:lnTo>
                  <a:pt x="2644" y="1078"/>
                </a:lnTo>
                <a:lnTo>
                  <a:pt x="2660" y="1086"/>
                </a:lnTo>
                <a:lnTo>
                  <a:pt x="2674" y="1096"/>
                </a:lnTo>
                <a:lnTo>
                  <a:pt x="2686" y="1104"/>
                </a:lnTo>
                <a:lnTo>
                  <a:pt x="2696" y="1116"/>
                </a:lnTo>
                <a:lnTo>
                  <a:pt x="2704" y="1128"/>
                </a:lnTo>
                <a:lnTo>
                  <a:pt x="2710" y="1140"/>
                </a:lnTo>
                <a:lnTo>
                  <a:pt x="2710" y="1140"/>
                </a:lnTo>
                <a:lnTo>
                  <a:pt x="2728" y="1190"/>
                </a:lnTo>
                <a:lnTo>
                  <a:pt x="2736" y="1218"/>
                </a:lnTo>
                <a:lnTo>
                  <a:pt x="2744" y="1244"/>
                </a:lnTo>
                <a:lnTo>
                  <a:pt x="2750" y="1272"/>
                </a:lnTo>
                <a:lnTo>
                  <a:pt x="2750" y="1300"/>
                </a:lnTo>
                <a:lnTo>
                  <a:pt x="2748" y="1314"/>
                </a:lnTo>
                <a:lnTo>
                  <a:pt x="2746" y="1328"/>
                </a:lnTo>
                <a:lnTo>
                  <a:pt x="2742" y="1342"/>
                </a:lnTo>
                <a:lnTo>
                  <a:pt x="2736" y="1356"/>
                </a:lnTo>
                <a:lnTo>
                  <a:pt x="2736" y="1356"/>
                </a:lnTo>
                <a:lnTo>
                  <a:pt x="2724" y="1380"/>
                </a:lnTo>
                <a:lnTo>
                  <a:pt x="2710" y="1398"/>
                </a:lnTo>
                <a:lnTo>
                  <a:pt x="2688" y="1426"/>
                </a:lnTo>
                <a:lnTo>
                  <a:pt x="2678" y="1440"/>
                </a:lnTo>
                <a:lnTo>
                  <a:pt x="2672" y="1458"/>
                </a:lnTo>
                <a:lnTo>
                  <a:pt x="2668" y="1480"/>
                </a:lnTo>
                <a:lnTo>
                  <a:pt x="2668" y="1510"/>
                </a:lnTo>
                <a:lnTo>
                  <a:pt x="2668" y="1510"/>
                </a:lnTo>
                <a:close/>
                <a:moveTo>
                  <a:pt x="2772" y="1544"/>
                </a:moveTo>
                <a:lnTo>
                  <a:pt x="2772" y="1544"/>
                </a:lnTo>
                <a:lnTo>
                  <a:pt x="2758" y="1548"/>
                </a:lnTo>
                <a:lnTo>
                  <a:pt x="2746" y="1548"/>
                </a:lnTo>
                <a:lnTo>
                  <a:pt x="2740" y="1548"/>
                </a:lnTo>
                <a:lnTo>
                  <a:pt x="2734" y="1546"/>
                </a:lnTo>
                <a:lnTo>
                  <a:pt x="2728" y="1542"/>
                </a:lnTo>
                <a:lnTo>
                  <a:pt x="2724" y="1538"/>
                </a:lnTo>
                <a:lnTo>
                  <a:pt x="2720" y="1530"/>
                </a:lnTo>
                <a:lnTo>
                  <a:pt x="2720" y="1522"/>
                </a:lnTo>
                <a:lnTo>
                  <a:pt x="2720" y="1512"/>
                </a:lnTo>
                <a:lnTo>
                  <a:pt x="2722" y="1498"/>
                </a:lnTo>
                <a:lnTo>
                  <a:pt x="2728" y="1482"/>
                </a:lnTo>
                <a:lnTo>
                  <a:pt x="2736" y="1462"/>
                </a:lnTo>
                <a:lnTo>
                  <a:pt x="2736" y="1462"/>
                </a:lnTo>
                <a:lnTo>
                  <a:pt x="2746" y="1444"/>
                </a:lnTo>
                <a:lnTo>
                  <a:pt x="2754" y="1428"/>
                </a:lnTo>
                <a:lnTo>
                  <a:pt x="2770" y="1408"/>
                </a:lnTo>
                <a:lnTo>
                  <a:pt x="2780" y="1394"/>
                </a:lnTo>
                <a:lnTo>
                  <a:pt x="2788" y="1380"/>
                </a:lnTo>
                <a:lnTo>
                  <a:pt x="2792" y="1372"/>
                </a:lnTo>
                <a:lnTo>
                  <a:pt x="2794" y="1360"/>
                </a:lnTo>
                <a:lnTo>
                  <a:pt x="2796" y="1330"/>
                </a:lnTo>
                <a:lnTo>
                  <a:pt x="2796" y="1278"/>
                </a:lnTo>
                <a:lnTo>
                  <a:pt x="2792" y="1204"/>
                </a:lnTo>
                <a:lnTo>
                  <a:pt x="2792" y="1204"/>
                </a:lnTo>
                <a:lnTo>
                  <a:pt x="2790" y="1190"/>
                </a:lnTo>
                <a:lnTo>
                  <a:pt x="2782" y="1162"/>
                </a:lnTo>
                <a:lnTo>
                  <a:pt x="2772" y="1132"/>
                </a:lnTo>
                <a:lnTo>
                  <a:pt x="2764" y="1118"/>
                </a:lnTo>
                <a:lnTo>
                  <a:pt x="2758" y="1110"/>
                </a:lnTo>
                <a:lnTo>
                  <a:pt x="2758" y="1110"/>
                </a:lnTo>
                <a:lnTo>
                  <a:pt x="2752" y="1102"/>
                </a:lnTo>
                <a:lnTo>
                  <a:pt x="2750" y="1094"/>
                </a:lnTo>
                <a:lnTo>
                  <a:pt x="2750" y="1084"/>
                </a:lnTo>
                <a:lnTo>
                  <a:pt x="2752" y="1074"/>
                </a:lnTo>
                <a:lnTo>
                  <a:pt x="2758" y="1064"/>
                </a:lnTo>
                <a:lnTo>
                  <a:pt x="2764" y="1058"/>
                </a:lnTo>
                <a:lnTo>
                  <a:pt x="2770" y="1052"/>
                </a:lnTo>
                <a:lnTo>
                  <a:pt x="2780" y="1048"/>
                </a:lnTo>
                <a:lnTo>
                  <a:pt x="2780" y="1048"/>
                </a:lnTo>
                <a:lnTo>
                  <a:pt x="2784" y="1048"/>
                </a:lnTo>
                <a:lnTo>
                  <a:pt x="2786" y="1044"/>
                </a:lnTo>
                <a:lnTo>
                  <a:pt x="2788" y="1040"/>
                </a:lnTo>
                <a:lnTo>
                  <a:pt x="2788" y="1032"/>
                </a:lnTo>
                <a:lnTo>
                  <a:pt x="2786" y="1018"/>
                </a:lnTo>
                <a:lnTo>
                  <a:pt x="2780" y="1000"/>
                </a:lnTo>
                <a:lnTo>
                  <a:pt x="2772" y="980"/>
                </a:lnTo>
                <a:lnTo>
                  <a:pt x="2762" y="962"/>
                </a:lnTo>
                <a:lnTo>
                  <a:pt x="2750" y="946"/>
                </a:lnTo>
                <a:lnTo>
                  <a:pt x="2736" y="934"/>
                </a:lnTo>
                <a:lnTo>
                  <a:pt x="2736" y="934"/>
                </a:lnTo>
                <a:lnTo>
                  <a:pt x="2734" y="908"/>
                </a:lnTo>
                <a:lnTo>
                  <a:pt x="2728" y="848"/>
                </a:lnTo>
                <a:lnTo>
                  <a:pt x="2726" y="818"/>
                </a:lnTo>
                <a:lnTo>
                  <a:pt x="2724" y="788"/>
                </a:lnTo>
                <a:lnTo>
                  <a:pt x="2726" y="768"/>
                </a:lnTo>
                <a:lnTo>
                  <a:pt x="2726" y="762"/>
                </a:lnTo>
                <a:lnTo>
                  <a:pt x="2728" y="758"/>
                </a:lnTo>
                <a:lnTo>
                  <a:pt x="2728" y="758"/>
                </a:lnTo>
                <a:lnTo>
                  <a:pt x="2734" y="762"/>
                </a:lnTo>
                <a:lnTo>
                  <a:pt x="2746" y="780"/>
                </a:lnTo>
                <a:lnTo>
                  <a:pt x="2766" y="810"/>
                </a:lnTo>
                <a:lnTo>
                  <a:pt x="2776" y="830"/>
                </a:lnTo>
                <a:lnTo>
                  <a:pt x="2788" y="856"/>
                </a:lnTo>
                <a:lnTo>
                  <a:pt x="2800" y="886"/>
                </a:lnTo>
                <a:lnTo>
                  <a:pt x="2812" y="922"/>
                </a:lnTo>
                <a:lnTo>
                  <a:pt x="2826" y="962"/>
                </a:lnTo>
                <a:lnTo>
                  <a:pt x="2836" y="1006"/>
                </a:lnTo>
                <a:lnTo>
                  <a:pt x="2848" y="1058"/>
                </a:lnTo>
                <a:lnTo>
                  <a:pt x="2858" y="1114"/>
                </a:lnTo>
                <a:lnTo>
                  <a:pt x="2866" y="1178"/>
                </a:lnTo>
                <a:lnTo>
                  <a:pt x="2872" y="1248"/>
                </a:lnTo>
                <a:lnTo>
                  <a:pt x="2872" y="1248"/>
                </a:lnTo>
                <a:lnTo>
                  <a:pt x="2872" y="1290"/>
                </a:lnTo>
                <a:lnTo>
                  <a:pt x="2870" y="1334"/>
                </a:lnTo>
                <a:lnTo>
                  <a:pt x="2864" y="1384"/>
                </a:lnTo>
                <a:lnTo>
                  <a:pt x="2860" y="1410"/>
                </a:lnTo>
                <a:lnTo>
                  <a:pt x="2854" y="1436"/>
                </a:lnTo>
                <a:lnTo>
                  <a:pt x="2846" y="1462"/>
                </a:lnTo>
                <a:lnTo>
                  <a:pt x="2836" y="1484"/>
                </a:lnTo>
                <a:lnTo>
                  <a:pt x="2824" y="1506"/>
                </a:lnTo>
                <a:lnTo>
                  <a:pt x="2808" y="1522"/>
                </a:lnTo>
                <a:lnTo>
                  <a:pt x="2800" y="1530"/>
                </a:lnTo>
                <a:lnTo>
                  <a:pt x="2792" y="1536"/>
                </a:lnTo>
                <a:lnTo>
                  <a:pt x="2782" y="1540"/>
                </a:lnTo>
                <a:lnTo>
                  <a:pt x="2772" y="1544"/>
                </a:lnTo>
                <a:lnTo>
                  <a:pt x="2772" y="15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 name="Group 4"/>
          <p:cNvGrpSpPr/>
          <p:nvPr/>
        </p:nvGrpSpPr>
        <p:grpSpPr>
          <a:xfrm>
            <a:off x="6406156" y="1203599"/>
            <a:ext cx="1804296" cy="1872208"/>
            <a:chOff x="6406156" y="1203599"/>
            <a:chExt cx="1804296" cy="1872208"/>
          </a:xfrm>
        </p:grpSpPr>
        <p:grpSp>
          <p:nvGrpSpPr>
            <p:cNvPr id="3" name="Group 2"/>
            <p:cNvGrpSpPr/>
            <p:nvPr/>
          </p:nvGrpSpPr>
          <p:grpSpPr>
            <a:xfrm>
              <a:off x="6406156" y="1203599"/>
              <a:ext cx="1804296" cy="1872208"/>
              <a:chOff x="4681047" y="485123"/>
              <a:chExt cx="3886436" cy="4032720"/>
            </a:xfrm>
            <a:solidFill>
              <a:schemeClr val="tx2"/>
            </a:solidFill>
          </p:grpSpPr>
          <p:sp>
            <p:nvSpPr>
              <p:cNvPr id="23" name="Freeform 13"/>
              <p:cNvSpPr>
                <a:spLocks noEditPoints="1"/>
              </p:cNvSpPr>
              <p:nvPr/>
            </p:nvSpPr>
            <p:spPr bwMode="auto">
              <a:xfrm>
                <a:off x="6623645" y="485123"/>
                <a:ext cx="1943838" cy="4032720"/>
              </a:xfrm>
              <a:custGeom>
                <a:avLst/>
                <a:gdLst>
                  <a:gd name="T0" fmla="*/ 644 w 662"/>
                  <a:gd name="T1" fmla="*/ 685 h 1374"/>
                  <a:gd name="T2" fmla="*/ 593 w 662"/>
                  <a:gd name="T3" fmla="*/ 582 h 1374"/>
                  <a:gd name="T4" fmla="*/ 485 w 662"/>
                  <a:gd name="T5" fmla="*/ 631 h 1374"/>
                  <a:gd name="T6" fmla="*/ 362 w 662"/>
                  <a:gd name="T7" fmla="*/ 727 h 1374"/>
                  <a:gd name="T8" fmla="*/ 359 w 662"/>
                  <a:gd name="T9" fmla="*/ 795 h 1374"/>
                  <a:gd name="T10" fmla="*/ 348 w 662"/>
                  <a:gd name="T11" fmla="*/ 827 h 1374"/>
                  <a:gd name="T12" fmla="*/ 335 w 662"/>
                  <a:gd name="T13" fmla="*/ 830 h 1374"/>
                  <a:gd name="T14" fmla="*/ 313 w 662"/>
                  <a:gd name="T15" fmla="*/ 816 h 1374"/>
                  <a:gd name="T16" fmla="*/ 315 w 662"/>
                  <a:gd name="T17" fmla="*/ 707 h 1374"/>
                  <a:gd name="T18" fmla="*/ 470 w 662"/>
                  <a:gd name="T19" fmla="*/ 585 h 1374"/>
                  <a:gd name="T20" fmla="*/ 574 w 662"/>
                  <a:gd name="T21" fmla="*/ 533 h 1374"/>
                  <a:gd name="T22" fmla="*/ 535 w 662"/>
                  <a:gd name="T23" fmla="*/ 290 h 1374"/>
                  <a:gd name="T24" fmla="*/ 465 w 662"/>
                  <a:gd name="T25" fmla="*/ 233 h 1374"/>
                  <a:gd name="T26" fmla="*/ 380 w 662"/>
                  <a:gd name="T27" fmla="*/ 415 h 1374"/>
                  <a:gd name="T28" fmla="*/ 238 w 662"/>
                  <a:gd name="T29" fmla="*/ 462 h 1374"/>
                  <a:gd name="T30" fmla="*/ 189 w 662"/>
                  <a:gd name="T31" fmla="*/ 459 h 1374"/>
                  <a:gd name="T32" fmla="*/ 167 w 662"/>
                  <a:gd name="T33" fmla="*/ 431 h 1374"/>
                  <a:gd name="T34" fmla="*/ 196 w 662"/>
                  <a:gd name="T35" fmla="*/ 410 h 1374"/>
                  <a:gd name="T36" fmla="*/ 347 w 662"/>
                  <a:gd name="T37" fmla="*/ 379 h 1374"/>
                  <a:gd name="T38" fmla="*/ 413 w 662"/>
                  <a:gd name="T39" fmla="*/ 236 h 1374"/>
                  <a:gd name="T40" fmla="*/ 411 w 662"/>
                  <a:gd name="T41" fmla="*/ 238 h 1374"/>
                  <a:gd name="T42" fmla="*/ 414 w 662"/>
                  <a:gd name="T43" fmla="*/ 229 h 1374"/>
                  <a:gd name="T44" fmla="*/ 414 w 662"/>
                  <a:gd name="T45" fmla="*/ 218 h 1374"/>
                  <a:gd name="T46" fmla="*/ 416 w 662"/>
                  <a:gd name="T47" fmla="*/ 209 h 1374"/>
                  <a:gd name="T48" fmla="*/ 371 w 662"/>
                  <a:gd name="T49" fmla="*/ 116 h 1374"/>
                  <a:gd name="T50" fmla="*/ 243 w 662"/>
                  <a:gd name="T51" fmla="*/ 105 h 1374"/>
                  <a:gd name="T52" fmla="*/ 144 w 662"/>
                  <a:gd name="T53" fmla="*/ 15 h 1374"/>
                  <a:gd name="T54" fmla="*/ 4 w 662"/>
                  <a:gd name="T55" fmla="*/ 61 h 1374"/>
                  <a:gd name="T56" fmla="*/ 0 w 662"/>
                  <a:gd name="T57" fmla="*/ 118 h 1374"/>
                  <a:gd name="T58" fmla="*/ 0 w 662"/>
                  <a:gd name="T59" fmla="*/ 671 h 1374"/>
                  <a:gd name="T60" fmla="*/ 150 w 662"/>
                  <a:gd name="T61" fmla="*/ 666 h 1374"/>
                  <a:gd name="T62" fmla="*/ 169 w 662"/>
                  <a:gd name="T63" fmla="*/ 695 h 1374"/>
                  <a:gd name="T64" fmla="*/ 138 w 662"/>
                  <a:gd name="T65" fmla="*/ 713 h 1374"/>
                  <a:gd name="T66" fmla="*/ 0 w 662"/>
                  <a:gd name="T67" fmla="*/ 725 h 1374"/>
                  <a:gd name="T68" fmla="*/ 0 w 662"/>
                  <a:gd name="T69" fmla="*/ 1255 h 1374"/>
                  <a:gd name="T70" fmla="*/ 133 w 662"/>
                  <a:gd name="T71" fmla="*/ 1362 h 1374"/>
                  <a:gd name="T72" fmla="*/ 324 w 662"/>
                  <a:gd name="T73" fmla="*/ 1263 h 1374"/>
                  <a:gd name="T74" fmla="*/ 437 w 662"/>
                  <a:gd name="T75" fmla="*/ 1073 h 1374"/>
                  <a:gd name="T76" fmla="*/ 425 w 662"/>
                  <a:gd name="T77" fmla="*/ 1073 h 1374"/>
                  <a:gd name="T78" fmla="*/ 352 w 662"/>
                  <a:gd name="T79" fmla="*/ 1065 h 1374"/>
                  <a:gd name="T80" fmla="*/ 150 w 662"/>
                  <a:gd name="T81" fmla="*/ 884 h 1374"/>
                  <a:gd name="T82" fmla="*/ 166 w 662"/>
                  <a:gd name="T83" fmla="*/ 853 h 1374"/>
                  <a:gd name="T84" fmla="*/ 199 w 662"/>
                  <a:gd name="T85" fmla="*/ 868 h 1374"/>
                  <a:gd name="T86" fmla="*/ 363 w 662"/>
                  <a:gd name="T87" fmla="*/ 1018 h 1374"/>
                  <a:gd name="T88" fmla="*/ 429 w 662"/>
                  <a:gd name="T89" fmla="*/ 1024 h 1374"/>
                  <a:gd name="T90" fmla="*/ 644 w 662"/>
                  <a:gd name="T91" fmla="*/ 685 h 1374"/>
                  <a:gd name="T92" fmla="*/ 139 w 662"/>
                  <a:gd name="T93" fmla="*/ 283 h 1374"/>
                  <a:gd name="T94" fmla="*/ 108 w 662"/>
                  <a:gd name="T95" fmla="*/ 328 h 1374"/>
                  <a:gd name="T96" fmla="*/ 83 w 662"/>
                  <a:gd name="T97" fmla="*/ 349 h 1374"/>
                  <a:gd name="T98" fmla="*/ 79 w 662"/>
                  <a:gd name="T99" fmla="*/ 349 h 1374"/>
                  <a:gd name="T100" fmla="*/ 58 w 662"/>
                  <a:gd name="T101" fmla="*/ 321 h 1374"/>
                  <a:gd name="T102" fmla="*/ 111 w 662"/>
                  <a:gd name="T103" fmla="*/ 242 h 1374"/>
                  <a:gd name="T104" fmla="*/ 248 w 662"/>
                  <a:gd name="T105" fmla="*/ 232 h 1374"/>
                  <a:gd name="T106" fmla="*/ 266 w 662"/>
                  <a:gd name="T107" fmla="*/ 262 h 1374"/>
                  <a:gd name="T108" fmla="*/ 234 w 662"/>
                  <a:gd name="T109" fmla="*/ 279 h 1374"/>
                  <a:gd name="T110" fmla="*/ 139 w 662"/>
                  <a:gd name="T111" fmla="*/ 28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2" h="1374">
                    <a:moveTo>
                      <a:pt x="644" y="685"/>
                    </a:moveTo>
                    <a:cubicBezTo>
                      <a:pt x="635" y="633"/>
                      <a:pt x="613" y="601"/>
                      <a:pt x="593" y="582"/>
                    </a:cubicBezTo>
                    <a:cubicBezTo>
                      <a:pt x="570" y="599"/>
                      <a:pt x="536" y="617"/>
                      <a:pt x="485" y="631"/>
                    </a:cubicBezTo>
                    <a:cubicBezTo>
                      <a:pt x="429" y="647"/>
                      <a:pt x="382" y="684"/>
                      <a:pt x="362" y="727"/>
                    </a:cubicBezTo>
                    <a:cubicBezTo>
                      <a:pt x="350" y="751"/>
                      <a:pt x="350" y="776"/>
                      <a:pt x="359" y="795"/>
                    </a:cubicBezTo>
                    <a:cubicBezTo>
                      <a:pt x="366" y="807"/>
                      <a:pt x="360" y="822"/>
                      <a:pt x="348" y="827"/>
                    </a:cubicBezTo>
                    <a:cubicBezTo>
                      <a:pt x="344" y="829"/>
                      <a:pt x="340" y="830"/>
                      <a:pt x="335" y="830"/>
                    </a:cubicBezTo>
                    <a:cubicBezTo>
                      <a:pt x="326" y="830"/>
                      <a:pt x="318" y="825"/>
                      <a:pt x="313" y="816"/>
                    </a:cubicBezTo>
                    <a:cubicBezTo>
                      <a:pt x="297" y="784"/>
                      <a:pt x="297" y="745"/>
                      <a:pt x="315" y="707"/>
                    </a:cubicBezTo>
                    <a:cubicBezTo>
                      <a:pt x="341" y="650"/>
                      <a:pt x="399" y="605"/>
                      <a:pt x="470" y="585"/>
                    </a:cubicBezTo>
                    <a:cubicBezTo>
                      <a:pt x="528" y="568"/>
                      <a:pt x="559" y="547"/>
                      <a:pt x="574" y="533"/>
                    </a:cubicBezTo>
                    <a:cubicBezTo>
                      <a:pt x="612" y="474"/>
                      <a:pt x="599" y="372"/>
                      <a:pt x="535" y="290"/>
                    </a:cubicBezTo>
                    <a:cubicBezTo>
                      <a:pt x="508" y="256"/>
                      <a:pt x="484" y="240"/>
                      <a:pt x="465" y="233"/>
                    </a:cubicBezTo>
                    <a:cubicBezTo>
                      <a:pt x="462" y="269"/>
                      <a:pt x="449" y="359"/>
                      <a:pt x="380" y="415"/>
                    </a:cubicBezTo>
                    <a:cubicBezTo>
                      <a:pt x="342" y="447"/>
                      <a:pt x="295" y="462"/>
                      <a:pt x="238" y="462"/>
                    </a:cubicBezTo>
                    <a:cubicBezTo>
                      <a:pt x="222" y="462"/>
                      <a:pt x="206" y="461"/>
                      <a:pt x="189" y="459"/>
                    </a:cubicBezTo>
                    <a:cubicBezTo>
                      <a:pt x="174" y="457"/>
                      <a:pt x="165" y="444"/>
                      <a:pt x="167" y="431"/>
                    </a:cubicBezTo>
                    <a:cubicBezTo>
                      <a:pt x="169" y="418"/>
                      <a:pt x="182" y="408"/>
                      <a:pt x="196" y="410"/>
                    </a:cubicBezTo>
                    <a:cubicBezTo>
                      <a:pt x="260" y="419"/>
                      <a:pt x="310" y="409"/>
                      <a:pt x="347" y="379"/>
                    </a:cubicBezTo>
                    <a:cubicBezTo>
                      <a:pt x="397" y="337"/>
                      <a:pt x="410" y="269"/>
                      <a:pt x="413" y="236"/>
                    </a:cubicBezTo>
                    <a:cubicBezTo>
                      <a:pt x="412" y="237"/>
                      <a:pt x="411" y="238"/>
                      <a:pt x="411" y="238"/>
                    </a:cubicBezTo>
                    <a:cubicBezTo>
                      <a:pt x="411" y="238"/>
                      <a:pt x="412" y="235"/>
                      <a:pt x="414" y="229"/>
                    </a:cubicBezTo>
                    <a:cubicBezTo>
                      <a:pt x="414" y="222"/>
                      <a:pt x="414" y="218"/>
                      <a:pt x="414" y="218"/>
                    </a:cubicBezTo>
                    <a:cubicBezTo>
                      <a:pt x="414" y="215"/>
                      <a:pt x="415" y="212"/>
                      <a:pt x="416" y="209"/>
                    </a:cubicBezTo>
                    <a:cubicBezTo>
                      <a:pt x="416" y="187"/>
                      <a:pt x="408" y="153"/>
                      <a:pt x="371" y="116"/>
                    </a:cubicBezTo>
                    <a:cubicBezTo>
                      <a:pt x="306" y="50"/>
                      <a:pt x="243" y="105"/>
                      <a:pt x="243" y="105"/>
                    </a:cubicBezTo>
                    <a:cubicBezTo>
                      <a:pt x="243" y="105"/>
                      <a:pt x="253" y="30"/>
                      <a:pt x="144" y="15"/>
                    </a:cubicBezTo>
                    <a:cubicBezTo>
                      <a:pt x="36" y="0"/>
                      <a:pt x="4" y="61"/>
                      <a:pt x="4" y="61"/>
                    </a:cubicBezTo>
                    <a:cubicBezTo>
                      <a:pt x="0" y="79"/>
                      <a:pt x="0" y="118"/>
                      <a:pt x="0" y="118"/>
                    </a:cubicBezTo>
                    <a:cubicBezTo>
                      <a:pt x="0" y="118"/>
                      <a:pt x="0" y="392"/>
                      <a:pt x="0" y="671"/>
                    </a:cubicBezTo>
                    <a:cubicBezTo>
                      <a:pt x="37" y="657"/>
                      <a:pt x="87" y="652"/>
                      <a:pt x="150" y="666"/>
                    </a:cubicBezTo>
                    <a:cubicBezTo>
                      <a:pt x="164" y="669"/>
                      <a:pt x="172" y="682"/>
                      <a:pt x="169" y="695"/>
                    </a:cubicBezTo>
                    <a:cubicBezTo>
                      <a:pt x="166" y="708"/>
                      <a:pt x="152" y="717"/>
                      <a:pt x="138" y="713"/>
                    </a:cubicBezTo>
                    <a:cubicBezTo>
                      <a:pt x="70" y="698"/>
                      <a:pt x="27" y="709"/>
                      <a:pt x="0" y="725"/>
                    </a:cubicBezTo>
                    <a:cubicBezTo>
                      <a:pt x="0" y="983"/>
                      <a:pt x="0" y="1231"/>
                      <a:pt x="0" y="1255"/>
                    </a:cubicBezTo>
                    <a:cubicBezTo>
                      <a:pt x="0" y="1308"/>
                      <a:pt x="17" y="1351"/>
                      <a:pt x="133" y="1362"/>
                    </a:cubicBezTo>
                    <a:cubicBezTo>
                      <a:pt x="265" y="1374"/>
                      <a:pt x="324" y="1263"/>
                      <a:pt x="324" y="1263"/>
                    </a:cubicBezTo>
                    <a:cubicBezTo>
                      <a:pt x="455" y="1246"/>
                      <a:pt x="451" y="1137"/>
                      <a:pt x="437" y="1073"/>
                    </a:cubicBezTo>
                    <a:cubicBezTo>
                      <a:pt x="433" y="1073"/>
                      <a:pt x="429" y="1073"/>
                      <a:pt x="425" y="1073"/>
                    </a:cubicBezTo>
                    <a:cubicBezTo>
                      <a:pt x="404" y="1073"/>
                      <a:pt x="378" y="1071"/>
                      <a:pt x="352" y="1065"/>
                    </a:cubicBezTo>
                    <a:cubicBezTo>
                      <a:pt x="284" y="1051"/>
                      <a:pt x="194" y="1007"/>
                      <a:pt x="150" y="884"/>
                    </a:cubicBezTo>
                    <a:cubicBezTo>
                      <a:pt x="146" y="871"/>
                      <a:pt x="153" y="857"/>
                      <a:pt x="166" y="853"/>
                    </a:cubicBezTo>
                    <a:cubicBezTo>
                      <a:pt x="180" y="849"/>
                      <a:pt x="194" y="856"/>
                      <a:pt x="199" y="868"/>
                    </a:cubicBezTo>
                    <a:cubicBezTo>
                      <a:pt x="228" y="950"/>
                      <a:pt x="283" y="1000"/>
                      <a:pt x="363" y="1018"/>
                    </a:cubicBezTo>
                    <a:cubicBezTo>
                      <a:pt x="388" y="1023"/>
                      <a:pt x="410" y="1024"/>
                      <a:pt x="429" y="1024"/>
                    </a:cubicBezTo>
                    <a:cubicBezTo>
                      <a:pt x="631" y="1007"/>
                      <a:pt x="662" y="789"/>
                      <a:pt x="644" y="685"/>
                    </a:cubicBezTo>
                    <a:close/>
                    <a:moveTo>
                      <a:pt x="139" y="283"/>
                    </a:moveTo>
                    <a:cubicBezTo>
                      <a:pt x="114" y="299"/>
                      <a:pt x="108" y="328"/>
                      <a:pt x="108" y="328"/>
                    </a:cubicBezTo>
                    <a:cubicBezTo>
                      <a:pt x="107" y="340"/>
                      <a:pt x="96" y="349"/>
                      <a:pt x="83" y="349"/>
                    </a:cubicBezTo>
                    <a:cubicBezTo>
                      <a:pt x="82" y="349"/>
                      <a:pt x="81" y="349"/>
                      <a:pt x="79" y="349"/>
                    </a:cubicBezTo>
                    <a:cubicBezTo>
                      <a:pt x="65" y="347"/>
                      <a:pt x="56" y="334"/>
                      <a:pt x="58" y="321"/>
                    </a:cubicBezTo>
                    <a:cubicBezTo>
                      <a:pt x="58" y="319"/>
                      <a:pt x="65" y="271"/>
                      <a:pt x="111" y="242"/>
                    </a:cubicBezTo>
                    <a:cubicBezTo>
                      <a:pt x="146" y="221"/>
                      <a:pt x="192" y="217"/>
                      <a:pt x="248" y="232"/>
                    </a:cubicBezTo>
                    <a:cubicBezTo>
                      <a:pt x="262" y="236"/>
                      <a:pt x="270" y="249"/>
                      <a:pt x="266" y="262"/>
                    </a:cubicBezTo>
                    <a:cubicBezTo>
                      <a:pt x="262" y="275"/>
                      <a:pt x="248" y="283"/>
                      <a:pt x="234" y="279"/>
                    </a:cubicBezTo>
                    <a:cubicBezTo>
                      <a:pt x="193" y="268"/>
                      <a:pt x="161" y="270"/>
                      <a:pt x="139" y="283"/>
                    </a:cubicBezTo>
                    <a:close/>
                  </a:path>
                </a:pathLst>
              </a:custGeom>
              <a:grpFill/>
              <a:ln w="12700">
                <a:solidFill>
                  <a:schemeClr val="bg2"/>
                </a:solidFill>
              </a:ln>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p:nvSpPr>
            <p:spPr bwMode="auto">
              <a:xfrm>
                <a:off x="4681047" y="485123"/>
                <a:ext cx="1942598" cy="4032720"/>
              </a:xfrm>
              <a:custGeom>
                <a:avLst/>
                <a:gdLst>
                  <a:gd name="T0" fmla="*/ 18 w 662"/>
                  <a:gd name="T1" fmla="*/ 685 h 1374"/>
                  <a:gd name="T2" fmla="*/ 69 w 662"/>
                  <a:gd name="T3" fmla="*/ 582 h 1374"/>
                  <a:gd name="T4" fmla="*/ 177 w 662"/>
                  <a:gd name="T5" fmla="*/ 631 h 1374"/>
                  <a:gd name="T6" fmla="*/ 300 w 662"/>
                  <a:gd name="T7" fmla="*/ 727 h 1374"/>
                  <a:gd name="T8" fmla="*/ 303 w 662"/>
                  <a:gd name="T9" fmla="*/ 795 h 1374"/>
                  <a:gd name="T10" fmla="*/ 314 w 662"/>
                  <a:gd name="T11" fmla="*/ 827 h 1374"/>
                  <a:gd name="T12" fmla="*/ 327 w 662"/>
                  <a:gd name="T13" fmla="*/ 830 h 1374"/>
                  <a:gd name="T14" fmla="*/ 349 w 662"/>
                  <a:gd name="T15" fmla="*/ 816 h 1374"/>
                  <a:gd name="T16" fmla="*/ 347 w 662"/>
                  <a:gd name="T17" fmla="*/ 707 h 1374"/>
                  <a:gd name="T18" fmla="*/ 192 w 662"/>
                  <a:gd name="T19" fmla="*/ 585 h 1374"/>
                  <a:gd name="T20" fmla="*/ 88 w 662"/>
                  <a:gd name="T21" fmla="*/ 533 h 1374"/>
                  <a:gd name="T22" fmla="*/ 127 w 662"/>
                  <a:gd name="T23" fmla="*/ 290 h 1374"/>
                  <a:gd name="T24" fmla="*/ 197 w 662"/>
                  <a:gd name="T25" fmla="*/ 233 h 1374"/>
                  <a:gd name="T26" fmla="*/ 282 w 662"/>
                  <a:gd name="T27" fmla="*/ 415 h 1374"/>
                  <a:gd name="T28" fmla="*/ 424 w 662"/>
                  <a:gd name="T29" fmla="*/ 462 h 1374"/>
                  <a:gd name="T30" fmla="*/ 473 w 662"/>
                  <a:gd name="T31" fmla="*/ 459 h 1374"/>
                  <a:gd name="T32" fmla="*/ 495 w 662"/>
                  <a:gd name="T33" fmla="*/ 431 h 1374"/>
                  <a:gd name="T34" fmla="*/ 466 w 662"/>
                  <a:gd name="T35" fmla="*/ 410 h 1374"/>
                  <a:gd name="T36" fmla="*/ 315 w 662"/>
                  <a:gd name="T37" fmla="*/ 379 h 1374"/>
                  <a:gd name="T38" fmla="*/ 249 w 662"/>
                  <a:gd name="T39" fmla="*/ 236 h 1374"/>
                  <a:gd name="T40" fmla="*/ 251 w 662"/>
                  <a:gd name="T41" fmla="*/ 238 h 1374"/>
                  <a:gd name="T42" fmla="*/ 248 w 662"/>
                  <a:gd name="T43" fmla="*/ 229 h 1374"/>
                  <a:gd name="T44" fmla="*/ 248 w 662"/>
                  <a:gd name="T45" fmla="*/ 218 h 1374"/>
                  <a:gd name="T46" fmla="*/ 246 w 662"/>
                  <a:gd name="T47" fmla="*/ 209 h 1374"/>
                  <a:gd name="T48" fmla="*/ 291 w 662"/>
                  <a:gd name="T49" fmla="*/ 116 h 1374"/>
                  <a:gd name="T50" fmla="*/ 419 w 662"/>
                  <a:gd name="T51" fmla="*/ 105 h 1374"/>
                  <a:gd name="T52" fmla="*/ 518 w 662"/>
                  <a:gd name="T53" fmla="*/ 15 h 1374"/>
                  <a:gd name="T54" fmla="*/ 658 w 662"/>
                  <a:gd name="T55" fmla="*/ 61 h 1374"/>
                  <a:gd name="T56" fmla="*/ 662 w 662"/>
                  <a:gd name="T57" fmla="*/ 118 h 1374"/>
                  <a:gd name="T58" fmla="*/ 662 w 662"/>
                  <a:gd name="T59" fmla="*/ 671 h 1374"/>
                  <a:gd name="T60" fmla="*/ 512 w 662"/>
                  <a:gd name="T61" fmla="*/ 666 h 1374"/>
                  <a:gd name="T62" fmla="*/ 493 w 662"/>
                  <a:gd name="T63" fmla="*/ 695 h 1374"/>
                  <a:gd name="T64" fmla="*/ 524 w 662"/>
                  <a:gd name="T65" fmla="*/ 713 h 1374"/>
                  <a:gd name="T66" fmla="*/ 662 w 662"/>
                  <a:gd name="T67" fmla="*/ 725 h 1374"/>
                  <a:gd name="T68" fmla="*/ 662 w 662"/>
                  <a:gd name="T69" fmla="*/ 1255 h 1374"/>
                  <a:gd name="T70" fmla="*/ 529 w 662"/>
                  <a:gd name="T71" fmla="*/ 1362 h 1374"/>
                  <a:gd name="T72" fmla="*/ 338 w 662"/>
                  <a:gd name="T73" fmla="*/ 1263 h 1374"/>
                  <a:gd name="T74" fmla="*/ 225 w 662"/>
                  <a:gd name="T75" fmla="*/ 1073 h 1374"/>
                  <a:gd name="T76" fmla="*/ 237 w 662"/>
                  <a:gd name="T77" fmla="*/ 1073 h 1374"/>
                  <a:gd name="T78" fmla="*/ 310 w 662"/>
                  <a:gd name="T79" fmla="*/ 1065 h 1374"/>
                  <a:gd name="T80" fmla="*/ 512 w 662"/>
                  <a:gd name="T81" fmla="*/ 884 h 1374"/>
                  <a:gd name="T82" fmla="*/ 496 w 662"/>
                  <a:gd name="T83" fmla="*/ 853 h 1374"/>
                  <a:gd name="T84" fmla="*/ 463 w 662"/>
                  <a:gd name="T85" fmla="*/ 868 h 1374"/>
                  <a:gd name="T86" fmla="*/ 299 w 662"/>
                  <a:gd name="T87" fmla="*/ 1018 h 1374"/>
                  <a:gd name="T88" fmla="*/ 233 w 662"/>
                  <a:gd name="T89" fmla="*/ 1024 h 1374"/>
                  <a:gd name="T90" fmla="*/ 18 w 662"/>
                  <a:gd name="T91" fmla="*/ 685 h 1374"/>
                  <a:gd name="T92" fmla="*/ 523 w 662"/>
                  <a:gd name="T93" fmla="*/ 283 h 1374"/>
                  <a:gd name="T94" fmla="*/ 554 w 662"/>
                  <a:gd name="T95" fmla="*/ 328 h 1374"/>
                  <a:gd name="T96" fmla="*/ 579 w 662"/>
                  <a:gd name="T97" fmla="*/ 349 h 1374"/>
                  <a:gd name="T98" fmla="*/ 583 w 662"/>
                  <a:gd name="T99" fmla="*/ 349 h 1374"/>
                  <a:gd name="T100" fmla="*/ 604 w 662"/>
                  <a:gd name="T101" fmla="*/ 321 h 1374"/>
                  <a:gd name="T102" fmla="*/ 551 w 662"/>
                  <a:gd name="T103" fmla="*/ 242 h 1374"/>
                  <a:gd name="T104" fmla="*/ 414 w 662"/>
                  <a:gd name="T105" fmla="*/ 232 h 1374"/>
                  <a:gd name="T106" fmla="*/ 396 w 662"/>
                  <a:gd name="T107" fmla="*/ 262 h 1374"/>
                  <a:gd name="T108" fmla="*/ 428 w 662"/>
                  <a:gd name="T109" fmla="*/ 279 h 1374"/>
                  <a:gd name="T110" fmla="*/ 523 w 662"/>
                  <a:gd name="T111" fmla="*/ 28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2" h="1374">
                    <a:moveTo>
                      <a:pt x="18" y="685"/>
                    </a:moveTo>
                    <a:cubicBezTo>
                      <a:pt x="27" y="633"/>
                      <a:pt x="49" y="601"/>
                      <a:pt x="69" y="582"/>
                    </a:cubicBezTo>
                    <a:cubicBezTo>
                      <a:pt x="92" y="599"/>
                      <a:pt x="126" y="617"/>
                      <a:pt x="177" y="631"/>
                    </a:cubicBezTo>
                    <a:cubicBezTo>
                      <a:pt x="233" y="647"/>
                      <a:pt x="280" y="684"/>
                      <a:pt x="300" y="727"/>
                    </a:cubicBezTo>
                    <a:cubicBezTo>
                      <a:pt x="312" y="751"/>
                      <a:pt x="312" y="776"/>
                      <a:pt x="303" y="795"/>
                    </a:cubicBezTo>
                    <a:cubicBezTo>
                      <a:pt x="296" y="807"/>
                      <a:pt x="302" y="822"/>
                      <a:pt x="314" y="827"/>
                    </a:cubicBezTo>
                    <a:cubicBezTo>
                      <a:pt x="318" y="829"/>
                      <a:pt x="322" y="830"/>
                      <a:pt x="327" y="830"/>
                    </a:cubicBezTo>
                    <a:cubicBezTo>
                      <a:pt x="336" y="830"/>
                      <a:pt x="344" y="825"/>
                      <a:pt x="349" y="816"/>
                    </a:cubicBezTo>
                    <a:cubicBezTo>
                      <a:pt x="365" y="784"/>
                      <a:pt x="365" y="745"/>
                      <a:pt x="347" y="707"/>
                    </a:cubicBezTo>
                    <a:cubicBezTo>
                      <a:pt x="321" y="650"/>
                      <a:pt x="263" y="605"/>
                      <a:pt x="192" y="585"/>
                    </a:cubicBezTo>
                    <a:cubicBezTo>
                      <a:pt x="134" y="568"/>
                      <a:pt x="103" y="547"/>
                      <a:pt x="88" y="533"/>
                    </a:cubicBezTo>
                    <a:cubicBezTo>
                      <a:pt x="50" y="474"/>
                      <a:pt x="63" y="372"/>
                      <a:pt x="127" y="290"/>
                    </a:cubicBezTo>
                    <a:cubicBezTo>
                      <a:pt x="154" y="256"/>
                      <a:pt x="178" y="240"/>
                      <a:pt x="197" y="233"/>
                    </a:cubicBezTo>
                    <a:cubicBezTo>
                      <a:pt x="200" y="269"/>
                      <a:pt x="213" y="359"/>
                      <a:pt x="282" y="415"/>
                    </a:cubicBezTo>
                    <a:cubicBezTo>
                      <a:pt x="320" y="447"/>
                      <a:pt x="367" y="462"/>
                      <a:pt x="424" y="462"/>
                    </a:cubicBezTo>
                    <a:cubicBezTo>
                      <a:pt x="440" y="462"/>
                      <a:pt x="456" y="461"/>
                      <a:pt x="473" y="459"/>
                    </a:cubicBezTo>
                    <a:cubicBezTo>
                      <a:pt x="488" y="457"/>
                      <a:pt x="497" y="444"/>
                      <a:pt x="495" y="431"/>
                    </a:cubicBezTo>
                    <a:cubicBezTo>
                      <a:pt x="493" y="418"/>
                      <a:pt x="480" y="408"/>
                      <a:pt x="466" y="410"/>
                    </a:cubicBezTo>
                    <a:cubicBezTo>
                      <a:pt x="402" y="419"/>
                      <a:pt x="352" y="409"/>
                      <a:pt x="315" y="379"/>
                    </a:cubicBezTo>
                    <a:cubicBezTo>
                      <a:pt x="265" y="337"/>
                      <a:pt x="252" y="269"/>
                      <a:pt x="249" y="236"/>
                    </a:cubicBezTo>
                    <a:cubicBezTo>
                      <a:pt x="250" y="237"/>
                      <a:pt x="251" y="238"/>
                      <a:pt x="251" y="238"/>
                    </a:cubicBezTo>
                    <a:cubicBezTo>
                      <a:pt x="251" y="238"/>
                      <a:pt x="250" y="235"/>
                      <a:pt x="248" y="229"/>
                    </a:cubicBezTo>
                    <a:cubicBezTo>
                      <a:pt x="248" y="222"/>
                      <a:pt x="248" y="218"/>
                      <a:pt x="248" y="218"/>
                    </a:cubicBezTo>
                    <a:cubicBezTo>
                      <a:pt x="248" y="215"/>
                      <a:pt x="247" y="212"/>
                      <a:pt x="246" y="209"/>
                    </a:cubicBezTo>
                    <a:cubicBezTo>
                      <a:pt x="246" y="187"/>
                      <a:pt x="254" y="153"/>
                      <a:pt x="291" y="116"/>
                    </a:cubicBezTo>
                    <a:cubicBezTo>
                      <a:pt x="356" y="50"/>
                      <a:pt x="419" y="105"/>
                      <a:pt x="419" y="105"/>
                    </a:cubicBezTo>
                    <a:cubicBezTo>
                      <a:pt x="419" y="105"/>
                      <a:pt x="409" y="30"/>
                      <a:pt x="518" y="15"/>
                    </a:cubicBezTo>
                    <a:cubicBezTo>
                      <a:pt x="626" y="0"/>
                      <a:pt x="658" y="61"/>
                      <a:pt x="658" y="61"/>
                    </a:cubicBezTo>
                    <a:cubicBezTo>
                      <a:pt x="662" y="79"/>
                      <a:pt x="662" y="118"/>
                      <a:pt x="662" y="118"/>
                    </a:cubicBezTo>
                    <a:cubicBezTo>
                      <a:pt x="662" y="118"/>
                      <a:pt x="662" y="392"/>
                      <a:pt x="662" y="671"/>
                    </a:cubicBezTo>
                    <a:cubicBezTo>
                      <a:pt x="625" y="657"/>
                      <a:pt x="575" y="652"/>
                      <a:pt x="512" y="666"/>
                    </a:cubicBezTo>
                    <a:cubicBezTo>
                      <a:pt x="498" y="669"/>
                      <a:pt x="490" y="682"/>
                      <a:pt x="493" y="695"/>
                    </a:cubicBezTo>
                    <a:cubicBezTo>
                      <a:pt x="496" y="708"/>
                      <a:pt x="510" y="717"/>
                      <a:pt x="524" y="713"/>
                    </a:cubicBezTo>
                    <a:cubicBezTo>
                      <a:pt x="592" y="698"/>
                      <a:pt x="635" y="709"/>
                      <a:pt x="662" y="725"/>
                    </a:cubicBezTo>
                    <a:cubicBezTo>
                      <a:pt x="662" y="983"/>
                      <a:pt x="662" y="1231"/>
                      <a:pt x="662" y="1255"/>
                    </a:cubicBezTo>
                    <a:cubicBezTo>
                      <a:pt x="662" y="1308"/>
                      <a:pt x="645" y="1351"/>
                      <a:pt x="529" y="1362"/>
                    </a:cubicBezTo>
                    <a:cubicBezTo>
                      <a:pt x="397" y="1374"/>
                      <a:pt x="338" y="1263"/>
                      <a:pt x="338" y="1263"/>
                    </a:cubicBezTo>
                    <a:cubicBezTo>
                      <a:pt x="207" y="1246"/>
                      <a:pt x="211" y="1137"/>
                      <a:pt x="225" y="1073"/>
                    </a:cubicBezTo>
                    <a:cubicBezTo>
                      <a:pt x="229" y="1073"/>
                      <a:pt x="233" y="1073"/>
                      <a:pt x="237" y="1073"/>
                    </a:cubicBezTo>
                    <a:cubicBezTo>
                      <a:pt x="258" y="1073"/>
                      <a:pt x="284" y="1071"/>
                      <a:pt x="310" y="1065"/>
                    </a:cubicBezTo>
                    <a:cubicBezTo>
                      <a:pt x="378" y="1051"/>
                      <a:pt x="468" y="1007"/>
                      <a:pt x="512" y="884"/>
                    </a:cubicBezTo>
                    <a:cubicBezTo>
                      <a:pt x="516" y="871"/>
                      <a:pt x="509" y="857"/>
                      <a:pt x="496" y="853"/>
                    </a:cubicBezTo>
                    <a:cubicBezTo>
                      <a:pt x="482" y="849"/>
                      <a:pt x="468" y="856"/>
                      <a:pt x="463" y="868"/>
                    </a:cubicBezTo>
                    <a:cubicBezTo>
                      <a:pt x="434" y="950"/>
                      <a:pt x="379" y="1000"/>
                      <a:pt x="299" y="1018"/>
                    </a:cubicBezTo>
                    <a:cubicBezTo>
                      <a:pt x="274" y="1023"/>
                      <a:pt x="252" y="1024"/>
                      <a:pt x="233" y="1024"/>
                    </a:cubicBezTo>
                    <a:cubicBezTo>
                      <a:pt x="31" y="1007"/>
                      <a:pt x="0" y="789"/>
                      <a:pt x="18" y="685"/>
                    </a:cubicBezTo>
                    <a:close/>
                    <a:moveTo>
                      <a:pt x="523" y="283"/>
                    </a:moveTo>
                    <a:cubicBezTo>
                      <a:pt x="548" y="299"/>
                      <a:pt x="554" y="328"/>
                      <a:pt x="554" y="328"/>
                    </a:cubicBezTo>
                    <a:cubicBezTo>
                      <a:pt x="555" y="340"/>
                      <a:pt x="566" y="349"/>
                      <a:pt x="579" y="349"/>
                    </a:cubicBezTo>
                    <a:cubicBezTo>
                      <a:pt x="580" y="349"/>
                      <a:pt x="581" y="349"/>
                      <a:pt x="583" y="349"/>
                    </a:cubicBezTo>
                    <a:cubicBezTo>
                      <a:pt x="597" y="347"/>
                      <a:pt x="606" y="334"/>
                      <a:pt x="604" y="321"/>
                    </a:cubicBezTo>
                    <a:cubicBezTo>
                      <a:pt x="604" y="319"/>
                      <a:pt x="597" y="271"/>
                      <a:pt x="551" y="242"/>
                    </a:cubicBezTo>
                    <a:cubicBezTo>
                      <a:pt x="516" y="221"/>
                      <a:pt x="470" y="217"/>
                      <a:pt x="414" y="232"/>
                    </a:cubicBezTo>
                    <a:cubicBezTo>
                      <a:pt x="400" y="236"/>
                      <a:pt x="392" y="249"/>
                      <a:pt x="396" y="262"/>
                    </a:cubicBezTo>
                    <a:cubicBezTo>
                      <a:pt x="400" y="275"/>
                      <a:pt x="414" y="283"/>
                      <a:pt x="428" y="279"/>
                    </a:cubicBezTo>
                    <a:cubicBezTo>
                      <a:pt x="469" y="268"/>
                      <a:pt x="501" y="270"/>
                      <a:pt x="523" y="283"/>
                    </a:cubicBezTo>
                    <a:close/>
                  </a:path>
                </a:pathLst>
              </a:custGeom>
              <a:grpFill/>
              <a:ln w="12700">
                <a:solidFill>
                  <a:schemeClr val="bg2"/>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6" name="Content Placeholder 2"/>
            <p:cNvSpPr txBox="1">
              <a:spLocks/>
            </p:cNvSpPr>
            <p:nvPr/>
          </p:nvSpPr>
          <p:spPr>
            <a:xfrm>
              <a:off x="6459459" y="1772779"/>
              <a:ext cx="1157844" cy="26149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Font typeface="Arial" panose="020B0604020202020204" pitchFamily="34" charset="0"/>
                <a:buNone/>
              </a:pPr>
              <a:r>
                <a:rPr lang="en-GB" sz="800" dirty="0" smtClean="0">
                  <a:solidFill>
                    <a:schemeClr val="accent5"/>
                  </a:solidFill>
                  <a:latin typeface="Source Sans Pro Semibold" panose="020B0603030403020204" pitchFamily="34" charset="0"/>
                </a:rPr>
                <a:t>PLEASURE</a:t>
              </a:r>
            </a:p>
          </p:txBody>
        </p:sp>
        <p:sp>
          <p:nvSpPr>
            <p:cNvPr id="27" name="Content Placeholder 2"/>
            <p:cNvSpPr txBox="1">
              <a:spLocks/>
            </p:cNvSpPr>
            <p:nvPr/>
          </p:nvSpPr>
          <p:spPr>
            <a:xfrm>
              <a:off x="7087512" y="1768170"/>
              <a:ext cx="766173" cy="26149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buFont typeface="Arial" panose="020B0604020202020204" pitchFamily="34" charset="0"/>
                <a:buNone/>
              </a:pPr>
              <a:r>
                <a:rPr lang="en-GB" sz="800" dirty="0" smtClean="0">
                  <a:solidFill>
                    <a:schemeClr val="accent5"/>
                  </a:solidFill>
                  <a:latin typeface="Source Sans Pro Semibold" panose="020B0603030403020204" pitchFamily="34" charset="0"/>
                </a:rPr>
                <a:t>PAIN</a:t>
              </a:r>
            </a:p>
          </p:txBody>
        </p:sp>
      </p:grpSp>
    </p:spTree>
    <p:extLst>
      <p:ext uri="{BB962C8B-B14F-4D97-AF65-F5344CB8AC3E}">
        <p14:creationId xmlns:p14="http://schemas.microsoft.com/office/powerpoint/2010/main" val="3528905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5162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337518"/>
            <a:ext cx="3034680" cy="3394472"/>
          </a:xfrm>
        </p:spPr>
        <p:txBody>
          <a:bodyPr>
            <a:normAutofit/>
          </a:bodyPr>
          <a:lstStyle/>
          <a:p>
            <a:r>
              <a:rPr lang="en-GB" sz="1600" dirty="0" smtClean="0">
                <a:latin typeface="Source Sans Pro Semibold" panose="020B0603030403020204" pitchFamily="34" charset="0"/>
              </a:rPr>
              <a:t>Energized focus and calm</a:t>
            </a:r>
            <a:endParaRPr lang="en-GB" sz="1600" dirty="0" smtClean="0">
              <a:latin typeface="Source Sans Pro Semibold" panose="020B0603030403020204" pitchFamily="34" charset="0"/>
            </a:endParaRPr>
          </a:p>
          <a:p>
            <a:endParaRPr lang="en-GB" sz="1600" dirty="0">
              <a:latin typeface="Source Sans Pro Semibold" panose="020B0603030403020204" pitchFamily="34" charset="0"/>
            </a:endParaRPr>
          </a:p>
          <a:p>
            <a:r>
              <a:rPr lang="en-GB" sz="1600" dirty="0">
                <a:latin typeface="Source Sans Pro Semibold" panose="020B0603030403020204" pitchFamily="34" charset="0"/>
              </a:rPr>
              <a:t>If your brain is healthy enough and trained </a:t>
            </a:r>
            <a:r>
              <a:rPr lang="en-GB" sz="1600" dirty="0" smtClean="0">
                <a:latin typeface="Source Sans Pro Semibold" panose="020B0603030403020204" pitchFamily="34" charset="0"/>
              </a:rPr>
              <a:t>enough</a:t>
            </a:r>
          </a:p>
          <a:p>
            <a:endParaRPr lang="en-GB" sz="1600" dirty="0">
              <a:latin typeface="Source Sans Pro Semibold" panose="020B0603030403020204" pitchFamily="34" charset="0"/>
            </a:endParaRPr>
          </a:p>
          <a:p>
            <a:r>
              <a:rPr lang="en-GB" sz="1600" dirty="0" smtClean="0">
                <a:latin typeface="Source Sans Pro Semibold" panose="020B0603030403020204" pitchFamily="34" charset="0"/>
              </a:rPr>
              <a:t>You </a:t>
            </a:r>
            <a:r>
              <a:rPr lang="en-GB" sz="1600" dirty="0">
                <a:latin typeface="Source Sans Pro Semibold" panose="020B0603030403020204" pitchFamily="34" charset="0"/>
              </a:rPr>
              <a:t>must fix your brain to allow your body to perform </a:t>
            </a:r>
          </a:p>
        </p:txBody>
      </p:sp>
      <p:sp>
        <p:nvSpPr>
          <p:cNvPr id="15" name="Title 1"/>
          <p:cNvSpPr txBox="1">
            <a:spLocks/>
          </p:cNvSpPr>
          <p:nvPr/>
        </p:nvSpPr>
        <p:spPr>
          <a:xfrm>
            <a:off x="540000" y="432000"/>
            <a:ext cx="367196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latin typeface="Source Sans Pro Black" panose="020B0803030403020204" pitchFamily="34" charset="0"/>
              </a:rPr>
              <a:t>WHAT IS THE ZONE?</a:t>
            </a:r>
            <a:endParaRPr lang="en-GB" sz="2800" dirty="0">
              <a:latin typeface="Source Sans Pro Black" panose="020B0803030403020204" pitchFamily="34" charset="0"/>
            </a:endParaRPr>
          </a:p>
        </p:txBody>
      </p:sp>
      <p:grpSp>
        <p:nvGrpSpPr>
          <p:cNvPr id="10" name="Group 9"/>
          <p:cNvGrpSpPr/>
          <p:nvPr/>
        </p:nvGrpSpPr>
        <p:grpSpPr>
          <a:xfrm>
            <a:off x="4355976" y="-1"/>
            <a:ext cx="4788024" cy="5162677"/>
            <a:chOff x="4355976" y="-1"/>
            <a:chExt cx="4788024" cy="5162677"/>
          </a:xfrm>
        </p:grpSpPr>
        <p:sp>
          <p:nvSpPr>
            <p:cNvPr id="7" name="Rectangle 6"/>
            <p:cNvSpPr/>
            <p:nvPr/>
          </p:nvSpPr>
          <p:spPr>
            <a:xfrm>
              <a:off x="4355976" y="-1"/>
              <a:ext cx="4788024" cy="51626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510" y="1167648"/>
              <a:ext cx="1622655" cy="2367975"/>
            </a:xfrm>
            <a:prstGeom prst="rect">
              <a:avLst/>
            </a:prstGeom>
          </p:spPr>
        </p:pic>
        <p:grpSp>
          <p:nvGrpSpPr>
            <p:cNvPr id="2" name="Group 1"/>
            <p:cNvGrpSpPr/>
            <p:nvPr/>
          </p:nvGrpSpPr>
          <p:grpSpPr>
            <a:xfrm>
              <a:off x="4903216" y="231944"/>
              <a:ext cx="3693544" cy="4615467"/>
              <a:chOff x="4903216" y="231944"/>
              <a:chExt cx="3693544" cy="4615467"/>
            </a:xfrm>
          </p:grpSpPr>
          <p:grpSp>
            <p:nvGrpSpPr>
              <p:cNvPr id="8" name="Group 7"/>
              <p:cNvGrpSpPr/>
              <p:nvPr/>
            </p:nvGrpSpPr>
            <p:grpSpPr>
              <a:xfrm>
                <a:off x="5417840" y="607562"/>
                <a:ext cx="2664296" cy="3015730"/>
                <a:chOff x="5381836" y="607562"/>
                <a:chExt cx="2664296" cy="3015730"/>
              </a:xfrm>
            </p:grpSpPr>
            <p:sp>
              <p:nvSpPr>
                <p:cNvPr id="5" name="Content Placeholder 2"/>
                <p:cNvSpPr txBox="1">
                  <a:spLocks/>
                </p:cNvSpPr>
                <p:nvPr/>
              </p:nvSpPr>
              <p:spPr>
                <a:xfrm>
                  <a:off x="5381836" y="607562"/>
                  <a:ext cx="2664296" cy="262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400" dirty="0" smtClean="0">
                      <a:solidFill>
                        <a:schemeClr val="tx2"/>
                      </a:solidFill>
                      <a:latin typeface="Source Sans Pro Black" panose="020B0803030403020204" pitchFamily="34" charset="0"/>
                    </a:rPr>
                    <a:t>BRAIN WAVE PATTERNS</a:t>
                  </a:r>
                  <a:endParaRPr lang="en-GB" sz="1400" dirty="0">
                    <a:solidFill>
                      <a:schemeClr val="tx2"/>
                    </a:solidFill>
                    <a:latin typeface="Source Sans Pro Black" panose="020B0803030403020204" pitchFamily="34" charset="0"/>
                  </a:endParaRPr>
                </a:p>
              </p:txBody>
            </p:sp>
            <p:sp>
              <p:nvSpPr>
                <p:cNvPr id="17" name="Content Placeholder 2"/>
                <p:cNvSpPr txBox="1">
                  <a:spLocks/>
                </p:cNvSpPr>
                <p:nvPr/>
              </p:nvSpPr>
              <p:spPr>
                <a:xfrm>
                  <a:off x="5900814" y="1347614"/>
                  <a:ext cx="1590843" cy="5240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050" dirty="0" smtClean="0">
                      <a:solidFill>
                        <a:schemeClr val="tx2"/>
                      </a:solidFill>
                      <a:latin typeface="Source Sans Pro Black" panose="020B0803030403020204" pitchFamily="34" charset="0"/>
                    </a:rPr>
                    <a:t>BETA 'Aware State'</a:t>
                  </a:r>
                  <a:endParaRPr lang="en-GB" sz="1050" dirty="0">
                    <a:solidFill>
                      <a:schemeClr val="tx2"/>
                    </a:solidFill>
                    <a:latin typeface="Source Sans Pro Black" panose="020B0803030403020204" pitchFamily="34" charset="0"/>
                  </a:endParaRPr>
                </a:p>
              </p:txBody>
            </p:sp>
            <p:sp>
              <p:nvSpPr>
                <p:cNvPr id="18" name="Content Placeholder 2"/>
                <p:cNvSpPr txBox="1">
                  <a:spLocks/>
                </p:cNvSpPr>
                <p:nvPr/>
              </p:nvSpPr>
              <p:spPr>
                <a:xfrm>
                  <a:off x="5900814" y="1995686"/>
                  <a:ext cx="1590843" cy="5240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050" dirty="0" smtClean="0">
                      <a:solidFill>
                        <a:schemeClr val="tx2"/>
                      </a:solidFill>
                      <a:latin typeface="Source Sans Pro Black" panose="020B0803030403020204" pitchFamily="34" charset="0"/>
                    </a:rPr>
                    <a:t>ALPHA 'The Zone'</a:t>
                  </a:r>
                  <a:endParaRPr lang="en-GB" sz="1050" dirty="0">
                    <a:solidFill>
                      <a:schemeClr val="tx2"/>
                    </a:solidFill>
                    <a:latin typeface="Source Sans Pro Black" panose="020B0803030403020204" pitchFamily="34" charset="0"/>
                  </a:endParaRPr>
                </a:p>
              </p:txBody>
            </p:sp>
            <p:sp>
              <p:nvSpPr>
                <p:cNvPr id="19" name="Content Placeholder 2"/>
                <p:cNvSpPr txBox="1">
                  <a:spLocks/>
                </p:cNvSpPr>
                <p:nvPr/>
              </p:nvSpPr>
              <p:spPr>
                <a:xfrm>
                  <a:off x="5796136" y="2710083"/>
                  <a:ext cx="1800199" cy="5240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050" dirty="0" smtClean="0">
                      <a:solidFill>
                        <a:schemeClr val="tx2"/>
                      </a:solidFill>
                      <a:latin typeface="Source Sans Pro Black" panose="020B0803030403020204" pitchFamily="34" charset="0"/>
                    </a:rPr>
                    <a:t>THETA</a:t>
                  </a:r>
                  <a:r>
                    <a:rPr lang="en-GB" sz="1050" dirty="0">
                      <a:solidFill>
                        <a:schemeClr val="tx2"/>
                      </a:solidFill>
                      <a:latin typeface="Source Sans Pro Black" panose="020B0803030403020204" pitchFamily="34" charset="0"/>
                    </a:rPr>
                    <a:t> </a:t>
                  </a:r>
                  <a:r>
                    <a:rPr lang="en-GB" sz="1050" dirty="0" smtClean="0">
                      <a:solidFill>
                        <a:schemeClr val="tx2"/>
                      </a:solidFill>
                      <a:latin typeface="Source Sans Pro Black" panose="020B0803030403020204" pitchFamily="34" charset="0"/>
                    </a:rPr>
                    <a:t>'Deeper Trance'</a:t>
                  </a:r>
                  <a:endParaRPr lang="en-GB" sz="1050" dirty="0">
                    <a:solidFill>
                      <a:schemeClr val="tx2"/>
                    </a:solidFill>
                    <a:latin typeface="Source Sans Pro Black" panose="020B0803030403020204" pitchFamily="34" charset="0"/>
                  </a:endParaRPr>
                </a:p>
              </p:txBody>
            </p:sp>
            <p:sp>
              <p:nvSpPr>
                <p:cNvPr id="20" name="Content Placeholder 2"/>
                <p:cNvSpPr txBox="1">
                  <a:spLocks/>
                </p:cNvSpPr>
                <p:nvPr/>
              </p:nvSpPr>
              <p:spPr>
                <a:xfrm>
                  <a:off x="5900814" y="3361278"/>
                  <a:ext cx="1590843" cy="262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050" dirty="0" smtClean="0">
                      <a:solidFill>
                        <a:schemeClr val="tx2"/>
                      </a:solidFill>
                      <a:latin typeface="Source Sans Pro Black" panose="020B0803030403020204" pitchFamily="34" charset="0"/>
                    </a:rPr>
                    <a:t>DELTA 'Sleep State'</a:t>
                  </a:r>
                  <a:endParaRPr lang="en-GB" sz="1050" dirty="0">
                    <a:solidFill>
                      <a:schemeClr val="tx2"/>
                    </a:solidFill>
                    <a:latin typeface="Source Sans Pro Black" panose="020B0803030403020204" pitchFamily="34" charset="0"/>
                  </a:endParaRPr>
                </a:p>
              </p:txBody>
            </p:sp>
          </p:grpSp>
          <p:sp>
            <p:nvSpPr>
              <p:cNvPr id="21" name="Freeform 20"/>
              <p:cNvSpPr>
                <a:spLocks/>
              </p:cNvSpPr>
              <p:nvPr/>
            </p:nvSpPr>
            <p:spPr bwMode="auto">
              <a:xfrm>
                <a:off x="4903216" y="231944"/>
                <a:ext cx="3693544" cy="4615467"/>
              </a:xfrm>
              <a:custGeom>
                <a:avLst/>
                <a:gdLst>
                  <a:gd name="T0" fmla="*/ 620 w 799"/>
                  <a:gd name="T1" fmla="*/ 721 h 999"/>
                  <a:gd name="T2" fmla="*/ 769 w 799"/>
                  <a:gd name="T3" fmla="*/ 999 h 999"/>
                  <a:gd name="T4" fmla="*/ 202 w 799"/>
                  <a:gd name="T5" fmla="*/ 999 h 999"/>
                  <a:gd name="T6" fmla="*/ 266 w 799"/>
                  <a:gd name="T7" fmla="*/ 881 h 999"/>
                  <a:gd name="T8" fmla="*/ 202 w 799"/>
                  <a:gd name="T9" fmla="*/ 787 h 999"/>
                  <a:gd name="T10" fmla="*/ 80 w 799"/>
                  <a:gd name="T11" fmla="*/ 725 h 999"/>
                  <a:gd name="T12" fmla="*/ 65 w 799"/>
                  <a:gd name="T13" fmla="*/ 709 h 999"/>
                  <a:gd name="T14" fmla="*/ 65 w 799"/>
                  <a:gd name="T15" fmla="*/ 675 h 999"/>
                  <a:gd name="T16" fmla="*/ 43 w 799"/>
                  <a:gd name="T17" fmla="*/ 652 h 999"/>
                  <a:gd name="T18" fmla="*/ 59 w 799"/>
                  <a:gd name="T19" fmla="*/ 603 h 999"/>
                  <a:gd name="T20" fmla="*/ 2 w 799"/>
                  <a:gd name="T21" fmla="*/ 552 h 999"/>
                  <a:gd name="T22" fmla="*/ 72 w 799"/>
                  <a:gd name="T23" fmla="*/ 425 h 999"/>
                  <a:gd name="T24" fmla="*/ 71 w 799"/>
                  <a:gd name="T25" fmla="*/ 236 h 999"/>
                  <a:gd name="T26" fmla="*/ 93 w 799"/>
                  <a:gd name="T27" fmla="*/ 199 h 999"/>
                  <a:gd name="T28" fmla="*/ 50 w 799"/>
                  <a:gd name="T29" fmla="*/ 107 h 999"/>
                  <a:gd name="T30" fmla="*/ 161 w 799"/>
                  <a:gd name="T31" fmla="*/ 82 h 999"/>
                  <a:gd name="T32" fmla="*/ 527 w 799"/>
                  <a:gd name="T33" fmla="*/ 28 h 999"/>
                  <a:gd name="T34" fmla="*/ 795 w 799"/>
                  <a:gd name="T35" fmla="*/ 328 h 999"/>
                  <a:gd name="T36" fmla="*/ 615 w 799"/>
                  <a:gd name="T37" fmla="*/ 689 h 999"/>
                  <a:gd name="T38" fmla="*/ 620 w 799"/>
                  <a:gd name="T39" fmla="*/ 721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999">
                    <a:moveTo>
                      <a:pt x="620" y="721"/>
                    </a:moveTo>
                    <a:cubicBezTo>
                      <a:pt x="646" y="839"/>
                      <a:pt x="753" y="904"/>
                      <a:pt x="769" y="999"/>
                    </a:cubicBezTo>
                    <a:cubicBezTo>
                      <a:pt x="202" y="999"/>
                      <a:pt x="202" y="999"/>
                      <a:pt x="202" y="999"/>
                    </a:cubicBezTo>
                    <a:cubicBezTo>
                      <a:pt x="202" y="999"/>
                      <a:pt x="221" y="944"/>
                      <a:pt x="266" y="881"/>
                    </a:cubicBezTo>
                    <a:cubicBezTo>
                      <a:pt x="311" y="817"/>
                      <a:pt x="292" y="781"/>
                      <a:pt x="202" y="787"/>
                    </a:cubicBezTo>
                    <a:cubicBezTo>
                      <a:pt x="112" y="792"/>
                      <a:pt x="84" y="792"/>
                      <a:pt x="80" y="725"/>
                    </a:cubicBezTo>
                    <a:cubicBezTo>
                      <a:pt x="80" y="725"/>
                      <a:pt x="77" y="712"/>
                      <a:pt x="65" y="709"/>
                    </a:cubicBezTo>
                    <a:cubicBezTo>
                      <a:pt x="53" y="706"/>
                      <a:pt x="47" y="681"/>
                      <a:pt x="65" y="675"/>
                    </a:cubicBezTo>
                    <a:cubicBezTo>
                      <a:pt x="65" y="675"/>
                      <a:pt x="38" y="667"/>
                      <a:pt x="43" y="652"/>
                    </a:cubicBezTo>
                    <a:cubicBezTo>
                      <a:pt x="48" y="636"/>
                      <a:pt x="69" y="625"/>
                      <a:pt x="59" y="603"/>
                    </a:cubicBezTo>
                    <a:cubicBezTo>
                      <a:pt x="49" y="580"/>
                      <a:pt x="4" y="574"/>
                      <a:pt x="2" y="552"/>
                    </a:cubicBezTo>
                    <a:cubicBezTo>
                      <a:pt x="0" y="529"/>
                      <a:pt x="71" y="490"/>
                      <a:pt x="72" y="425"/>
                    </a:cubicBezTo>
                    <a:cubicBezTo>
                      <a:pt x="72" y="425"/>
                      <a:pt x="47" y="309"/>
                      <a:pt x="71" y="236"/>
                    </a:cubicBezTo>
                    <a:cubicBezTo>
                      <a:pt x="76" y="222"/>
                      <a:pt x="83" y="209"/>
                      <a:pt x="93" y="199"/>
                    </a:cubicBezTo>
                    <a:cubicBezTo>
                      <a:pt x="93" y="199"/>
                      <a:pt x="31" y="161"/>
                      <a:pt x="50" y="107"/>
                    </a:cubicBezTo>
                    <a:cubicBezTo>
                      <a:pt x="50" y="107"/>
                      <a:pt x="59" y="137"/>
                      <a:pt x="161" y="82"/>
                    </a:cubicBezTo>
                    <a:cubicBezTo>
                      <a:pt x="262" y="28"/>
                      <a:pt x="365" y="0"/>
                      <a:pt x="527" y="28"/>
                    </a:cubicBezTo>
                    <a:cubicBezTo>
                      <a:pt x="688" y="56"/>
                      <a:pt x="791" y="193"/>
                      <a:pt x="795" y="328"/>
                    </a:cubicBezTo>
                    <a:cubicBezTo>
                      <a:pt x="799" y="464"/>
                      <a:pt x="604" y="550"/>
                      <a:pt x="615" y="689"/>
                    </a:cubicBezTo>
                    <a:cubicBezTo>
                      <a:pt x="616" y="700"/>
                      <a:pt x="618" y="711"/>
                      <a:pt x="620" y="721"/>
                    </a:cubicBezTo>
                    <a:close/>
                  </a:path>
                </a:pathLst>
              </a:custGeom>
              <a:noFill/>
              <a:ln w="57150">
                <a:solidFill>
                  <a:schemeClr val="tx2"/>
                </a:solidFill>
              </a:ln>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5886458" y="869576"/>
                <a:ext cx="49452" cy="28543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506222" y="869576"/>
                <a:ext cx="49452" cy="28543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379679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accel="50000" decel="50000" fill="hold" nodeType="withEffect">
                                  <p:stCondLst>
                                    <p:cond delay="0"/>
                                  </p:stCondLst>
                                  <p:childTnLst>
                                    <p:animMotion origin="layout" path="M -4.44444E-6 2.9929E-6 L 0.42327 2.9929E-6 " pathEditMode="relative" rAng="0" ptsTypes="AA">
                                      <p:cBhvr>
                                        <p:cTn id="9" dur="1500" spd="-100000" fill="hold"/>
                                        <p:tgtEl>
                                          <p:spTgt spid="10"/>
                                        </p:tgtEl>
                                        <p:attrNameLst>
                                          <p:attrName>ppt_x</p:attrName>
                                          <p:attrName>ppt_y</p:attrName>
                                        </p:attrNameLst>
                                      </p:cBhvr>
                                      <p:rCtr x="21163"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4878138" y="2264377"/>
            <a:ext cx="1460204" cy="276624"/>
          </a:xfrm>
          <a:custGeom>
            <a:avLst/>
            <a:gdLst>
              <a:gd name="connsiteX0" fmla="*/ 0 w 1460204"/>
              <a:gd name="connsiteY0" fmla="*/ 0 h 276624"/>
              <a:gd name="connsiteX1" fmla="*/ 567069 w 1460204"/>
              <a:gd name="connsiteY1" fmla="*/ 276447 h 276624"/>
              <a:gd name="connsiteX2" fmla="*/ 1027814 w 1460204"/>
              <a:gd name="connsiteY2" fmla="*/ 42530 h 276624"/>
              <a:gd name="connsiteX3" fmla="*/ 1460204 w 1460204"/>
              <a:gd name="connsiteY3" fmla="*/ 77972 h 276624"/>
              <a:gd name="connsiteX4" fmla="*/ 1460204 w 1460204"/>
              <a:gd name="connsiteY4" fmla="*/ 77972 h 276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204" h="276624">
                <a:moveTo>
                  <a:pt x="0" y="0"/>
                </a:moveTo>
                <a:cubicBezTo>
                  <a:pt x="197883" y="134679"/>
                  <a:pt x="395767" y="269359"/>
                  <a:pt x="567069" y="276447"/>
                </a:cubicBezTo>
                <a:cubicBezTo>
                  <a:pt x="738371" y="283535"/>
                  <a:pt x="878958" y="75609"/>
                  <a:pt x="1027814" y="42530"/>
                </a:cubicBezTo>
                <a:cubicBezTo>
                  <a:pt x="1176670" y="9451"/>
                  <a:pt x="1460204" y="77972"/>
                  <a:pt x="1460204" y="77972"/>
                </a:cubicBezTo>
                <a:lnTo>
                  <a:pt x="1460204" y="77972"/>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93373" y="1562132"/>
            <a:ext cx="1502563" cy="353827"/>
          </a:xfrm>
          <a:custGeom>
            <a:avLst/>
            <a:gdLst>
              <a:gd name="connsiteX0" fmla="*/ 0 w 2544725"/>
              <a:gd name="connsiteY0" fmla="*/ 221954 h 353827"/>
              <a:gd name="connsiteX1" fmla="*/ 1041991 w 2544725"/>
              <a:gd name="connsiteY1" fmla="*/ 2215 h 353827"/>
              <a:gd name="connsiteX2" fmla="*/ 1750828 w 2544725"/>
              <a:gd name="connsiteY2" fmla="*/ 342457 h 353827"/>
              <a:gd name="connsiteX3" fmla="*/ 2275367 w 2544725"/>
              <a:gd name="connsiteY3" fmla="*/ 264485 h 353827"/>
              <a:gd name="connsiteX4" fmla="*/ 2516372 w 2544725"/>
              <a:gd name="connsiteY4" fmla="*/ 179424 h 353827"/>
              <a:gd name="connsiteX5" fmla="*/ 2530549 w 2544725"/>
              <a:gd name="connsiteY5" fmla="*/ 179424 h 35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725" h="353827">
                <a:moveTo>
                  <a:pt x="0" y="221954"/>
                </a:moveTo>
                <a:cubicBezTo>
                  <a:pt x="375093" y="102042"/>
                  <a:pt x="750186" y="-17869"/>
                  <a:pt x="1041991" y="2215"/>
                </a:cubicBezTo>
                <a:cubicBezTo>
                  <a:pt x="1333796" y="22299"/>
                  <a:pt x="1545265" y="298745"/>
                  <a:pt x="1750828" y="342457"/>
                </a:cubicBezTo>
                <a:cubicBezTo>
                  <a:pt x="1956391" y="386169"/>
                  <a:pt x="2147776" y="291657"/>
                  <a:pt x="2275367" y="264485"/>
                </a:cubicBezTo>
                <a:cubicBezTo>
                  <a:pt x="2402958" y="237313"/>
                  <a:pt x="2473842" y="193601"/>
                  <a:pt x="2516372" y="179424"/>
                </a:cubicBezTo>
                <a:cubicBezTo>
                  <a:pt x="2558902" y="165247"/>
                  <a:pt x="2544725" y="172335"/>
                  <a:pt x="2530549" y="179424"/>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latin typeface="Source Sans Pro Black" panose="020B0803030403020204" pitchFamily="34" charset="0"/>
              </a:rPr>
              <a:t>THE TWO WAYS YOUR BRAIN BREAKS</a:t>
            </a:r>
            <a:endParaRPr lang="en-GB" sz="2800" dirty="0">
              <a:latin typeface="Source Sans Pro Black" panose="020B0803030403020204" pitchFamily="34" charset="0"/>
            </a:endParaRPr>
          </a:p>
        </p:txBody>
      </p:sp>
      <p:sp>
        <p:nvSpPr>
          <p:cNvPr id="19" name="Freeform 18"/>
          <p:cNvSpPr>
            <a:spLocks noChangeAspect="1"/>
          </p:cNvSpPr>
          <p:nvPr/>
        </p:nvSpPr>
        <p:spPr bwMode="auto">
          <a:xfrm>
            <a:off x="3542828" y="1131590"/>
            <a:ext cx="2031449" cy="2538507"/>
          </a:xfrm>
          <a:custGeom>
            <a:avLst/>
            <a:gdLst>
              <a:gd name="T0" fmla="*/ 620 w 799"/>
              <a:gd name="T1" fmla="*/ 721 h 999"/>
              <a:gd name="T2" fmla="*/ 769 w 799"/>
              <a:gd name="T3" fmla="*/ 999 h 999"/>
              <a:gd name="T4" fmla="*/ 202 w 799"/>
              <a:gd name="T5" fmla="*/ 999 h 999"/>
              <a:gd name="T6" fmla="*/ 266 w 799"/>
              <a:gd name="T7" fmla="*/ 881 h 999"/>
              <a:gd name="T8" fmla="*/ 202 w 799"/>
              <a:gd name="T9" fmla="*/ 787 h 999"/>
              <a:gd name="T10" fmla="*/ 80 w 799"/>
              <a:gd name="T11" fmla="*/ 725 h 999"/>
              <a:gd name="T12" fmla="*/ 65 w 799"/>
              <a:gd name="T13" fmla="*/ 709 h 999"/>
              <a:gd name="T14" fmla="*/ 65 w 799"/>
              <a:gd name="T15" fmla="*/ 675 h 999"/>
              <a:gd name="T16" fmla="*/ 43 w 799"/>
              <a:gd name="T17" fmla="*/ 652 h 999"/>
              <a:gd name="T18" fmla="*/ 59 w 799"/>
              <a:gd name="T19" fmla="*/ 603 h 999"/>
              <a:gd name="T20" fmla="*/ 2 w 799"/>
              <a:gd name="T21" fmla="*/ 552 h 999"/>
              <a:gd name="T22" fmla="*/ 72 w 799"/>
              <a:gd name="T23" fmla="*/ 425 h 999"/>
              <a:gd name="T24" fmla="*/ 71 w 799"/>
              <a:gd name="T25" fmla="*/ 236 h 999"/>
              <a:gd name="T26" fmla="*/ 93 w 799"/>
              <a:gd name="T27" fmla="*/ 199 h 999"/>
              <a:gd name="T28" fmla="*/ 50 w 799"/>
              <a:gd name="T29" fmla="*/ 107 h 999"/>
              <a:gd name="T30" fmla="*/ 161 w 799"/>
              <a:gd name="T31" fmla="*/ 82 h 999"/>
              <a:gd name="T32" fmla="*/ 527 w 799"/>
              <a:gd name="T33" fmla="*/ 28 h 999"/>
              <a:gd name="T34" fmla="*/ 795 w 799"/>
              <a:gd name="T35" fmla="*/ 328 h 999"/>
              <a:gd name="T36" fmla="*/ 615 w 799"/>
              <a:gd name="T37" fmla="*/ 689 h 999"/>
              <a:gd name="T38" fmla="*/ 620 w 799"/>
              <a:gd name="T39" fmla="*/ 721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999">
                <a:moveTo>
                  <a:pt x="620" y="721"/>
                </a:moveTo>
                <a:cubicBezTo>
                  <a:pt x="646" y="839"/>
                  <a:pt x="753" y="904"/>
                  <a:pt x="769" y="999"/>
                </a:cubicBezTo>
                <a:cubicBezTo>
                  <a:pt x="202" y="999"/>
                  <a:pt x="202" y="999"/>
                  <a:pt x="202" y="999"/>
                </a:cubicBezTo>
                <a:cubicBezTo>
                  <a:pt x="202" y="999"/>
                  <a:pt x="221" y="944"/>
                  <a:pt x="266" y="881"/>
                </a:cubicBezTo>
                <a:cubicBezTo>
                  <a:pt x="311" y="817"/>
                  <a:pt x="292" y="781"/>
                  <a:pt x="202" y="787"/>
                </a:cubicBezTo>
                <a:cubicBezTo>
                  <a:pt x="112" y="792"/>
                  <a:pt x="84" y="792"/>
                  <a:pt x="80" y="725"/>
                </a:cubicBezTo>
                <a:cubicBezTo>
                  <a:pt x="80" y="725"/>
                  <a:pt x="77" y="712"/>
                  <a:pt x="65" y="709"/>
                </a:cubicBezTo>
                <a:cubicBezTo>
                  <a:pt x="53" y="706"/>
                  <a:pt x="47" y="681"/>
                  <a:pt x="65" y="675"/>
                </a:cubicBezTo>
                <a:cubicBezTo>
                  <a:pt x="65" y="675"/>
                  <a:pt x="38" y="667"/>
                  <a:pt x="43" y="652"/>
                </a:cubicBezTo>
                <a:cubicBezTo>
                  <a:pt x="48" y="636"/>
                  <a:pt x="69" y="625"/>
                  <a:pt x="59" y="603"/>
                </a:cubicBezTo>
                <a:cubicBezTo>
                  <a:pt x="49" y="580"/>
                  <a:pt x="4" y="574"/>
                  <a:pt x="2" y="552"/>
                </a:cubicBezTo>
                <a:cubicBezTo>
                  <a:pt x="0" y="529"/>
                  <a:pt x="71" y="490"/>
                  <a:pt x="72" y="425"/>
                </a:cubicBezTo>
                <a:cubicBezTo>
                  <a:pt x="72" y="425"/>
                  <a:pt x="47" y="309"/>
                  <a:pt x="71" y="236"/>
                </a:cubicBezTo>
                <a:cubicBezTo>
                  <a:pt x="76" y="222"/>
                  <a:pt x="83" y="209"/>
                  <a:pt x="93" y="199"/>
                </a:cubicBezTo>
                <a:cubicBezTo>
                  <a:pt x="93" y="199"/>
                  <a:pt x="31" y="161"/>
                  <a:pt x="50" y="107"/>
                </a:cubicBezTo>
                <a:cubicBezTo>
                  <a:pt x="50" y="107"/>
                  <a:pt x="59" y="137"/>
                  <a:pt x="161" y="82"/>
                </a:cubicBezTo>
                <a:cubicBezTo>
                  <a:pt x="262" y="28"/>
                  <a:pt x="365" y="0"/>
                  <a:pt x="527" y="28"/>
                </a:cubicBezTo>
                <a:cubicBezTo>
                  <a:pt x="688" y="56"/>
                  <a:pt x="791" y="193"/>
                  <a:pt x="795" y="328"/>
                </a:cubicBezTo>
                <a:cubicBezTo>
                  <a:pt x="799" y="464"/>
                  <a:pt x="604" y="550"/>
                  <a:pt x="615" y="689"/>
                </a:cubicBezTo>
                <a:cubicBezTo>
                  <a:pt x="616" y="700"/>
                  <a:pt x="618" y="711"/>
                  <a:pt x="620" y="721"/>
                </a:cubicBezTo>
                <a:close/>
              </a:path>
            </a:pathLst>
          </a:custGeom>
          <a:solidFill>
            <a:schemeClr val="tx2"/>
          </a:solidFill>
          <a:ln w="57150">
            <a:solidFill>
              <a:schemeClr val="tx2"/>
            </a:solidFill>
          </a:ln>
          <a:effectLst>
            <a:reflection blurRad="6350" stA="15000" endPos="3500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3851920" y="1463918"/>
            <a:ext cx="1597624" cy="1015663"/>
          </a:xfrm>
          <a:prstGeom prst="rect">
            <a:avLst/>
          </a:prstGeom>
        </p:spPr>
        <p:txBody>
          <a:bodyPr wrap="square">
            <a:spAutoFit/>
          </a:bodyPr>
          <a:lstStyle/>
          <a:p>
            <a:r>
              <a:rPr lang="en-GB" sz="1200" dirty="0" smtClean="0">
                <a:solidFill>
                  <a:schemeClr val="bg1"/>
                </a:solidFill>
                <a:latin typeface="Source Sans Pro Black" panose="020B0803030403020204" pitchFamily="34" charset="0"/>
              </a:rPr>
              <a:t>POORLY  FUNCTIONING AND POORLY TRAINED BRAINS DUE TO…</a:t>
            </a:r>
            <a:br>
              <a:rPr lang="en-GB" sz="1200" dirty="0" smtClean="0">
                <a:solidFill>
                  <a:schemeClr val="bg1"/>
                </a:solidFill>
                <a:latin typeface="Source Sans Pro Black" panose="020B0803030403020204" pitchFamily="34" charset="0"/>
              </a:rPr>
            </a:br>
            <a:endParaRPr lang="en-GB" sz="1200" dirty="0">
              <a:solidFill>
                <a:schemeClr val="bg1"/>
              </a:solidFill>
              <a:latin typeface="Source Sans Pro Black" panose="020B0803030403020204" pitchFamily="34" charset="0"/>
            </a:endParaRPr>
          </a:p>
        </p:txBody>
      </p:sp>
      <p:grpSp>
        <p:nvGrpSpPr>
          <p:cNvPr id="3" name="Group 2"/>
          <p:cNvGrpSpPr/>
          <p:nvPr/>
        </p:nvGrpSpPr>
        <p:grpSpPr>
          <a:xfrm>
            <a:off x="310080" y="1221825"/>
            <a:ext cx="2455360" cy="2376264"/>
            <a:chOff x="310080" y="1221825"/>
            <a:chExt cx="2455360" cy="2376264"/>
          </a:xfrm>
        </p:grpSpPr>
        <p:sp>
          <p:nvSpPr>
            <p:cNvPr id="20" name="Rounded Rectangle 19"/>
            <p:cNvSpPr/>
            <p:nvPr/>
          </p:nvSpPr>
          <p:spPr>
            <a:xfrm>
              <a:off x="567386" y="1221825"/>
              <a:ext cx="1933660" cy="2376264"/>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28" name="Content Placeholder 2"/>
            <p:cNvSpPr txBox="1">
              <a:spLocks/>
            </p:cNvSpPr>
            <p:nvPr/>
          </p:nvSpPr>
          <p:spPr>
            <a:xfrm>
              <a:off x="317168" y="1581865"/>
              <a:ext cx="2448272" cy="162748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4000" dirty="0" smtClean="0">
                  <a:solidFill>
                    <a:schemeClr val="bg2"/>
                  </a:solidFill>
                  <a:latin typeface="Source Sans Pro Semibold" panose="020B0603030403020204" pitchFamily="34" charset="0"/>
                </a:rPr>
                <a:t>1</a:t>
              </a:r>
              <a:endParaRPr lang="en-GB" sz="14000" dirty="0">
                <a:solidFill>
                  <a:schemeClr val="bg2"/>
                </a:solidFill>
                <a:latin typeface="Source Sans Pro Semibold" panose="020B0603030403020204" pitchFamily="34" charset="0"/>
              </a:endParaRPr>
            </a:p>
          </p:txBody>
        </p:sp>
        <p:sp>
          <p:nvSpPr>
            <p:cNvPr id="24" name="Content Placeholder 2"/>
            <p:cNvSpPr txBox="1">
              <a:spLocks/>
            </p:cNvSpPr>
            <p:nvPr/>
          </p:nvSpPr>
          <p:spPr>
            <a:xfrm>
              <a:off x="310080" y="1509857"/>
              <a:ext cx="2448272" cy="49840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200" dirty="0" smtClean="0">
                  <a:latin typeface="Source Sans Pro Semibold" panose="020B0603030403020204" pitchFamily="34" charset="0"/>
                </a:rPr>
                <a:t>NEUROTRANSMITTER </a:t>
              </a:r>
            </a:p>
            <a:p>
              <a:pPr marL="0" indent="0" algn="ctr">
                <a:lnSpc>
                  <a:spcPts val="1400"/>
                </a:lnSpc>
                <a:buNone/>
              </a:pPr>
              <a:r>
                <a:rPr lang="en-GB" sz="1200" dirty="0" smtClean="0">
                  <a:latin typeface="Source Sans Pro Semibold" panose="020B0603030403020204" pitchFamily="34" charset="0"/>
                </a:rPr>
                <a:t>PROBLEMS</a:t>
              </a:r>
              <a:endParaRPr lang="en-GB" sz="1200" dirty="0">
                <a:latin typeface="Source Sans Pro Semibold" panose="020B0603030403020204" pitchFamily="34" charset="0"/>
              </a:endParaRPr>
            </a:p>
          </p:txBody>
        </p:sp>
      </p:grpSp>
      <p:grpSp>
        <p:nvGrpSpPr>
          <p:cNvPr id="9" name="Group 8"/>
          <p:cNvGrpSpPr/>
          <p:nvPr/>
        </p:nvGrpSpPr>
        <p:grpSpPr>
          <a:xfrm>
            <a:off x="6087103" y="1221825"/>
            <a:ext cx="2455360" cy="2376264"/>
            <a:chOff x="6087103" y="1221825"/>
            <a:chExt cx="2455360" cy="2376264"/>
          </a:xfrm>
        </p:grpSpPr>
        <p:sp>
          <p:nvSpPr>
            <p:cNvPr id="30" name="Rounded Rectangle 29"/>
            <p:cNvSpPr/>
            <p:nvPr/>
          </p:nvSpPr>
          <p:spPr>
            <a:xfrm>
              <a:off x="6344409" y="1221825"/>
              <a:ext cx="1933660" cy="2376264"/>
            </a:xfrm>
            <a:prstGeom prst="roundRect">
              <a:avLst>
                <a:gd name="adj" fmla="val 4780"/>
              </a:avLst>
            </a:prstGeom>
            <a:solidFill>
              <a:schemeClr val="bg1">
                <a:alpha val="90000"/>
              </a:schemeClr>
            </a:solidFill>
            <a:ln w="1270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800"/>
                </a:lnSpc>
              </a:pPr>
              <a:endParaRPr lang="en-GB">
                <a:latin typeface="Source Sans Pro" panose="020B0503030403020204" pitchFamily="34" charset="0"/>
              </a:endParaRPr>
            </a:p>
          </p:txBody>
        </p:sp>
        <p:sp>
          <p:nvSpPr>
            <p:cNvPr id="31" name="Content Placeholder 2"/>
            <p:cNvSpPr txBox="1">
              <a:spLocks/>
            </p:cNvSpPr>
            <p:nvPr/>
          </p:nvSpPr>
          <p:spPr>
            <a:xfrm>
              <a:off x="6094191" y="1581865"/>
              <a:ext cx="2448272" cy="162748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4000" dirty="0" smtClean="0">
                  <a:solidFill>
                    <a:schemeClr val="bg2"/>
                  </a:solidFill>
                  <a:latin typeface="Source Sans Pro Semibold" panose="020B0603030403020204" pitchFamily="34" charset="0"/>
                </a:rPr>
                <a:t>2</a:t>
              </a:r>
              <a:endParaRPr lang="en-GB" sz="14000" dirty="0">
                <a:solidFill>
                  <a:schemeClr val="bg2"/>
                </a:solidFill>
                <a:latin typeface="Source Sans Pro Semibold" panose="020B0603030403020204" pitchFamily="34" charset="0"/>
              </a:endParaRPr>
            </a:p>
          </p:txBody>
        </p:sp>
        <p:sp>
          <p:nvSpPr>
            <p:cNvPr id="32" name="Content Placeholder 2"/>
            <p:cNvSpPr txBox="1">
              <a:spLocks/>
            </p:cNvSpPr>
            <p:nvPr/>
          </p:nvSpPr>
          <p:spPr>
            <a:xfrm>
              <a:off x="6087103" y="1509857"/>
              <a:ext cx="2448272" cy="49840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400"/>
                </a:lnSpc>
                <a:buNone/>
              </a:pPr>
              <a:r>
                <a:rPr lang="en-GB" sz="1200" dirty="0" smtClean="0">
                  <a:latin typeface="Source Sans Pro Semibold" panose="020B0603030403020204" pitchFamily="34" charset="0"/>
                </a:rPr>
                <a:t>HPA </a:t>
              </a:r>
              <a:br>
                <a:rPr lang="en-GB" sz="1200" dirty="0" smtClean="0">
                  <a:latin typeface="Source Sans Pro Semibold" panose="020B0603030403020204" pitchFamily="34" charset="0"/>
                </a:rPr>
              </a:br>
              <a:r>
                <a:rPr lang="en-GB" sz="1200" dirty="0" smtClean="0">
                  <a:latin typeface="Source Sans Pro Semibold" panose="020B0603030403020204" pitchFamily="34" charset="0"/>
                </a:rPr>
                <a:t>AXIS DYSFUNCTION</a:t>
              </a:r>
              <a:br>
                <a:rPr lang="en-GB" sz="1200" dirty="0" smtClean="0">
                  <a:latin typeface="Source Sans Pro Semibold" panose="020B0603030403020204" pitchFamily="34" charset="0"/>
                </a:rPr>
              </a:br>
              <a:endParaRPr lang="en-GB" sz="1200" dirty="0">
                <a:latin typeface="Source Sans Pro Semibold" panose="020B0603030403020204" pitchFamily="34" charset="0"/>
              </a:endParaRPr>
            </a:p>
          </p:txBody>
        </p:sp>
      </p:grpSp>
      <p:sp>
        <p:nvSpPr>
          <p:cNvPr id="34" name="Content Placeholder 2"/>
          <p:cNvSpPr txBox="1">
            <a:spLocks/>
          </p:cNvSpPr>
          <p:nvPr/>
        </p:nvSpPr>
        <p:spPr>
          <a:xfrm>
            <a:off x="467544" y="4161578"/>
            <a:ext cx="4187256" cy="49840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400"/>
              </a:lnSpc>
              <a:buNone/>
            </a:pPr>
            <a:r>
              <a:rPr lang="en-GB" sz="1400" dirty="0">
                <a:latin typeface="Source Sans Pro Semibold" panose="020B0603030403020204" pitchFamily="34" charset="0"/>
              </a:rPr>
              <a:t>If </a:t>
            </a:r>
            <a:r>
              <a:rPr lang="en-GB" sz="1400" dirty="0" smtClean="0">
                <a:latin typeface="Source Sans Pro Semibold" panose="020B0603030403020204" pitchFamily="34" charset="0"/>
              </a:rPr>
              <a:t>these are </a:t>
            </a:r>
            <a:r>
              <a:rPr lang="en-GB" sz="1400" dirty="0">
                <a:latin typeface="Source Sans Pro Semibold" panose="020B0603030403020204" pitchFamily="34" charset="0"/>
              </a:rPr>
              <a:t>addressed you can </a:t>
            </a:r>
            <a:r>
              <a:rPr lang="en-GB" sz="1400" dirty="0" smtClean="0">
                <a:latin typeface="Source Sans Pro Semibold" panose="020B0603030403020204" pitchFamily="34" charset="0"/>
              </a:rPr>
              <a:t>experience mental </a:t>
            </a:r>
            <a:r>
              <a:rPr lang="en-GB" sz="1400" dirty="0">
                <a:latin typeface="Source Sans Pro Semibold" panose="020B0603030403020204" pitchFamily="34" charset="0"/>
              </a:rPr>
              <a:t>and physical performance breakthroughs</a:t>
            </a:r>
            <a:br>
              <a:rPr lang="en-GB" sz="1400" dirty="0">
                <a:latin typeface="Source Sans Pro Semibold" panose="020B0603030403020204" pitchFamily="34" charset="0"/>
              </a:rPr>
            </a:br>
            <a:endParaRPr lang="en-GB" sz="1400" dirty="0">
              <a:latin typeface="Source Sans Pro Semibold" panose="020B0603030403020204" pitchFamily="34" charset="0"/>
            </a:endParaRPr>
          </a:p>
        </p:txBody>
      </p:sp>
    </p:spTree>
    <p:extLst>
      <p:ext uri="{BB962C8B-B14F-4D97-AF65-F5344CB8AC3E}">
        <p14:creationId xmlns:p14="http://schemas.microsoft.com/office/powerpoint/2010/main" val="3707845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26" presetClass="emph" presetSubtype="0" fill="hold" nodeType="withEffect">
                                  <p:stCondLst>
                                    <p:cond delay="0"/>
                                  </p:stCondLst>
                                  <p:childTnLst>
                                    <p:animEffect transition="out" filter="fade">
                                      <p:cBhvr>
                                        <p:cTn id="23" dur="500" tmFilter="0, 0; .2, .5; .8, .5; 1, 0"/>
                                        <p:tgtEl>
                                          <p:spTgt spid="3"/>
                                        </p:tgtEl>
                                      </p:cBhvr>
                                    </p:animEffect>
                                    <p:animScale>
                                      <p:cBhvr>
                                        <p:cTn id="24" dur="250" autoRev="1" fill="hold"/>
                                        <p:tgtEl>
                                          <p:spTgt spid="3"/>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9" grpId="0" animBg="1"/>
      <p:bldP spid="4"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HOW </a:t>
            </a:r>
            <a:r>
              <a:rPr lang="en-GB" sz="2800" smtClean="0">
                <a:solidFill>
                  <a:schemeClr val="bg1"/>
                </a:solidFill>
                <a:latin typeface="Source Sans Pro Black" panose="020B0803030403020204" pitchFamily="34" charset="0"/>
              </a:rPr>
              <a:t>NERVES </a:t>
            </a:r>
            <a:br>
              <a:rPr lang="en-GB" sz="2800" smtClean="0">
                <a:solidFill>
                  <a:schemeClr val="bg1"/>
                </a:solidFill>
                <a:latin typeface="Source Sans Pro Black" panose="020B0803030403020204" pitchFamily="34" charset="0"/>
              </a:rPr>
            </a:br>
            <a:r>
              <a:rPr lang="en-GB" sz="2800" smtClean="0">
                <a:solidFill>
                  <a:schemeClr val="bg1"/>
                </a:solidFill>
                <a:latin typeface="Source Sans Pro Black" panose="020B0803030403020204" pitchFamily="34" charset="0"/>
              </a:rPr>
              <a:t>COMMUNICATE</a:t>
            </a:r>
            <a:endParaRPr lang="en-GB" sz="2800" dirty="0">
              <a:solidFill>
                <a:schemeClr val="bg1"/>
              </a:solidFill>
              <a:latin typeface="Source Sans Pro Black" panose="020B0803030403020204" pitchFamily="34" charset="0"/>
            </a:endParaRPr>
          </a:p>
        </p:txBody>
      </p:sp>
      <p:sp>
        <p:nvSpPr>
          <p:cNvPr id="6" name="Rectangle 5"/>
          <p:cNvSpPr/>
          <p:nvPr/>
        </p:nvSpPr>
        <p:spPr>
          <a:xfrm>
            <a:off x="457200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2"/>
          <p:cNvSpPr>
            <a:spLocks noGrp="1"/>
          </p:cNvSpPr>
          <p:nvPr>
            <p:ph idx="1"/>
          </p:nvPr>
        </p:nvSpPr>
        <p:spPr>
          <a:xfrm>
            <a:off x="457200" y="1697558"/>
            <a:ext cx="3394720" cy="3394472"/>
          </a:xfrm>
        </p:spPr>
        <p:txBody>
          <a:bodyPr>
            <a:normAutofit/>
          </a:bodyPr>
          <a:lstStyle/>
          <a:p>
            <a:r>
              <a:rPr lang="en-GB" sz="1600" dirty="0" smtClean="0">
                <a:solidFill>
                  <a:srgbClr val="FFFFFF"/>
                </a:solidFill>
                <a:latin typeface="Source Sans Pro Semibold" panose="020B0603030403020204" pitchFamily="34" charset="0"/>
              </a:rPr>
              <a:t>Cells </a:t>
            </a:r>
            <a:r>
              <a:rPr lang="en-GB" sz="1600" dirty="0">
                <a:solidFill>
                  <a:srgbClr val="FFFFFF"/>
                </a:solidFill>
                <a:latin typeface="Source Sans Pro Semibold" panose="020B0603030403020204" pitchFamily="34" charset="0"/>
              </a:rPr>
              <a:t>make </a:t>
            </a:r>
            <a:r>
              <a:rPr lang="en-GB" sz="1600" dirty="0" smtClean="0">
                <a:solidFill>
                  <a:srgbClr val="FFFFFF"/>
                </a:solidFill>
                <a:latin typeface="Source Sans Pro Semibold" panose="020B0603030403020204" pitchFamily="34" charset="0"/>
              </a:rPr>
              <a:t>connections in </a:t>
            </a:r>
            <a:r>
              <a:rPr lang="en-GB" sz="1600" dirty="0">
                <a:solidFill>
                  <a:srgbClr val="FFFFFF"/>
                </a:solidFill>
                <a:latin typeface="Source Sans Pro Semibold" panose="020B0603030403020204" pitchFamily="34" charset="0"/>
              </a:rPr>
              <a:t>neural </a:t>
            </a:r>
            <a:r>
              <a:rPr lang="en-GB" sz="1600" dirty="0" smtClean="0">
                <a:solidFill>
                  <a:srgbClr val="FFFFFF"/>
                </a:solidFill>
                <a:latin typeface="Source Sans Pro Semibold" panose="020B0603030403020204" pitchFamily="34" charset="0"/>
              </a:rPr>
              <a:t>pathways</a:t>
            </a:r>
            <a:endParaRPr lang="en-GB" sz="1600" dirty="0">
              <a:solidFill>
                <a:srgbClr val="FFFFFF"/>
              </a:solidFill>
              <a:latin typeface="Source Sans Pro Semibold" panose="020B0603030403020204" pitchFamily="34" charset="0"/>
            </a:endParaRPr>
          </a:p>
          <a:p>
            <a:endParaRPr lang="en-GB" sz="1600" dirty="0">
              <a:solidFill>
                <a:srgbClr val="FFFFFF"/>
              </a:solidFill>
              <a:latin typeface="Source Sans Pro Semibold" panose="020B0603030403020204" pitchFamily="34" charset="0"/>
            </a:endParaRPr>
          </a:p>
          <a:p>
            <a:r>
              <a:rPr lang="en-GB" sz="1600" dirty="0" smtClean="0">
                <a:solidFill>
                  <a:srgbClr val="FFFFFF"/>
                </a:solidFill>
                <a:latin typeface="Source Sans Pro Semibold" panose="020B0603030403020204" pitchFamily="34" charset="0"/>
              </a:rPr>
              <a:t>Synaptic </a:t>
            </a:r>
            <a:r>
              <a:rPr lang="en-GB" sz="1600" dirty="0">
                <a:solidFill>
                  <a:srgbClr val="FFFFFF"/>
                </a:solidFill>
                <a:latin typeface="Source Sans Pro Semibold" panose="020B0603030403020204" pitchFamily="34" charset="0"/>
              </a:rPr>
              <a:t>transmission and </a:t>
            </a:r>
            <a:r>
              <a:rPr lang="en-GB" sz="1600" dirty="0" smtClean="0">
                <a:solidFill>
                  <a:srgbClr val="FFFFFF"/>
                </a:solidFill>
                <a:latin typeface="Source Sans Pro Semibold" panose="020B0603030403020204" pitchFamily="34" charset="0"/>
              </a:rPr>
              <a:t>serotonin</a:t>
            </a:r>
            <a:endParaRPr lang="en-GB" sz="1600" dirty="0">
              <a:solidFill>
                <a:srgbClr val="FFFFFF"/>
              </a:solidFill>
              <a:latin typeface="Source Sans Pro Semibold" panose="020B0603030403020204" pitchFamily="34" charset="0"/>
            </a:endParaRPr>
          </a:p>
          <a:p>
            <a:endParaRPr lang="en-GB" sz="1600" dirty="0">
              <a:solidFill>
                <a:srgbClr val="FFFFFF"/>
              </a:solidFill>
              <a:latin typeface="Source Sans Pro Semibold" panose="020B0603030403020204" pitchFamily="34" charset="0"/>
            </a:endParaRPr>
          </a:p>
          <a:p>
            <a:r>
              <a:rPr lang="en-GB" sz="1600" dirty="0" smtClean="0">
                <a:solidFill>
                  <a:srgbClr val="FFFFFF"/>
                </a:solidFill>
                <a:latin typeface="Source Sans Pro Semibold" panose="020B0603030403020204" pitchFamily="34" charset="0"/>
              </a:rPr>
              <a:t>Monoamine </a:t>
            </a:r>
            <a:r>
              <a:rPr lang="en-GB" sz="1600" dirty="0">
                <a:solidFill>
                  <a:srgbClr val="FFFFFF"/>
                </a:solidFill>
                <a:latin typeface="Source Sans Pro Semibold" panose="020B0603030403020204" pitchFamily="34" charset="0"/>
              </a:rPr>
              <a:t>oxidase (MAO) and </a:t>
            </a:r>
            <a:r>
              <a:rPr lang="en-GB" sz="1600" dirty="0" smtClean="0">
                <a:solidFill>
                  <a:srgbClr val="FFFFFF"/>
                </a:solidFill>
                <a:latin typeface="Source Sans Pro Semibold" panose="020B0603030403020204" pitchFamily="34" charset="0"/>
              </a:rPr>
              <a:t/>
            </a:r>
            <a:br>
              <a:rPr lang="en-GB" sz="1600" dirty="0" smtClean="0">
                <a:solidFill>
                  <a:srgbClr val="FFFFFF"/>
                </a:solidFill>
                <a:latin typeface="Source Sans Pro Semibold" panose="020B0603030403020204" pitchFamily="34" charset="0"/>
              </a:rPr>
            </a:br>
            <a:r>
              <a:rPr lang="en-GB" sz="1600" dirty="0" smtClean="0">
                <a:solidFill>
                  <a:srgbClr val="FFFFFF"/>
                </a:solidFill>
                <a:latin typeface="Source Sans Pro Semibold" panose="020B0603030403020204" pitchFamily="34" charset="0"/>
              </a:rPr>
              <a:t>catechol-o-methyl </a:t>
            </a:r>
            <a:r>
              <a:rPr lang="en-GB" sz="1600" dirty="0">
                <a:solidFill>
                  <a:srgbClr val="FFFFFF"/>
                </a:solidFill>
                <a:latin typeface="Source Sans Pro Semibold" panose="020B0603030403020204" pitchFamily="34" charset="0"/>
              </a:rPr>
              <a:t>transferase (COMT) enzymes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85590"/>
            <a:ext cx="3672408" cy="4986145"/>
          </a:xfrm>
          <a:prstGeom prst="rect">
            <a:avLst/>
          </a:prstGeom>
        </p:spPr>
      </p:pic>
    </p:spTree>
    <p:extLst>
      <p:ext uri="{BB962C8B-B14F-4D97-AF65-F5344CB8AC3E}">
        <p14:creationId xmlns:p14="http://schemas.microsoft.com/office/powerpoint/2010/main" val="380206218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fade">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fade">
                                      <p:cBhvr>
                                        <p:cTn id="1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5143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40000" y="432000"/>
            <a:ext cx="8229600" cy="857250"/>
          </a:xfrm>
          <a:prstGeom prst="rect">
            <a:avLst/>
          </a:prstGeom>
          <a:effectLst/>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solidFill>
                  <a:schemeClr val="bg1"/>
                </a:solidFill>
                <a:latin typeface="Source Sans Pro Black" panose="020B0803030403020204" pitchFamily="34" charset="0"/>
              </a:rPr>
              <a:t>HOW </a:t>
            </a:r>
            <a:r>
              <a:rPr lang="en-GB" sz="2800" smtClean="0">
                <a:solidFill>
                  <a:schemeClr val="bg1"/>
                </a:solidFill>
                <a:latin typeface="Source Sans Pro Black" panose="020B0803030403020204" pitchFamily="34" charset="0"/>
              </a:rPr>
              <a:t>NERVES </a:t>
            </a:r>
            <a:br>
              <a:rPr lang="en-GB" sz="2800" smtClean="0">
                <a:solidFill>
                  <a:schemeClr val="bg1"/>
                </a:solidFill>
                <a:latin typeface="Source Sans Pro Black" panose="020B0803030403020204" pitchFamily="34" charset="0"/>
              </a:rPr>
            </a:br>
            <a:r>
              <a:rPr lang="en-GB" sz="2800" smtClean="0">
                <a:solidFill>
                  <a:schemeClr val="bg1"/>
                </a:solidFill>
                <a:latin typeface="Source Sans Pro Black" panose="020B0803030403020204" pitchFamily="34" charset="0"/>
              </a:rPr>
              <a:t>COMMUNICATE</a:t>
            </a:r>
            <a:endParaRPr lang="en-GB" sz="2800" dirty="0">
              <a:solidFill>
                <a:schemeClr val="bg1"/>
              </a:solidFill>
              <a:latin typeface="Source Sans Pro Black" panose="020B0803030403020204" pitchFamily="34" charset="0"/>
            </a:endParaRPr>
          </a:p>
        </p:txBody>
      </p:sp>
      <p:sp>
        <p:nvSpPr>
          <p:cNvPr id="6" name="Rectangle 5"/>
          <p:cNvSpPr/>
          <p:nvPr/>
        </p:nvSpPr>
        <p:spPr>
          <a:xfrm>
            <a:off x="457200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2"/>
          <p:cNvSpPr>
            <a:spLocks noGrp="1"/>
          </p:cNvSpPr>
          <p:nvPr>
            <p:ph idx="1"/>
          </p:nvPr>
        </p:nvSpPr>
        <p:spPr>
          <a:xfrm>
            <a:off x="457200" y="1697558"/>
            <a:ext cx="3034680" cy="3394472"/>
          </a:xfrm>
        </p:spPr>
        <p:txBody>
          <a:bodyPr>
            <a:normAutofit/>
          </a:bodyPr>
          <a:lstStyle/>
          <a:p>
            <a:r>
              <a:rPr lang="en-GB" sz="1600" dirty="0">
                <a:solidFill>
                  <a:srgbClr val="FFFFFF"/>
                </a:solidFill>
                <a:latin typeface="Source Sans Pro Semibold" panose="020B0603030403020204" pitchFamily="34" charset="0"/>
              </a:rPr>
              <a:t>Other types of neurotransmitters </a:t>
            </a:r>
          </a:p>
          <a:p>
            <a:endParaRPr lang="en-GB" sz="1600" dirty="0">
              <a:solidFill>
                <a:srgbClr val="FFFFFF"/>
              </a:solidFill>
              <a:latin typeface="Source Sans Pro Semibold" panose="020B0603030403020204" pitchFamily="34" charset="0"/>
            </a:endParaRPr>
          </a:p>
          <a:p>
            <a:r>
              <a:rPr lang="en-GB" sz="1600" dirty="0" smtClean="0">
                <a:solidFill>
                  <a:srgbClr val="FFFFFF"/>
                </a:solidFill>
                <a:latin typeface="Source Sans Pro Semibold" panose="020B0603030403020204" pitchFamily="34" charset="0"/>
              </a:rPr>
              <a:t>Deficit of serotonin symptoms</a:t>
            </a:r>
          </a:p>
          <a:p>
            <a:endParaRPr lang="en-GB" sz="1600" dirty="0">
              <a:solidFill>
                <a:srgbClr val="FFFFFF"/>
              </a:solidFill>
              <a:latin typeface="Source Sans Pro Semibold" panose="020B0603030403020204" pitchFamily="34" charset="0"/>
            </a:endParaRPr>
          </a:p>
          <a:p>
            <a:r>
              <a:rPr lang="en-GB" sz="1600" dirty="0" smtClean="0">
                <a:solidFill>
                  <a:srgbClr val="FFFFFF"/>
                </a:solidFill>
                <a:latin typeface="Source Sans Pro Semibold" panose="020B0603030403020204" pitchFamily="34" charset="0"/>
              </a:rPr>
              <a:t>Neurotransmitter deficiency or </a:t>
            </a:r>
            <a:r>
              <a:rPr lang="en-GB" sz="1600" dirty="0">
                <a:solidFill>
                  <a:srgbClr val="FFFFFF"/>
                </a:solidFill>
                <a:latin typeface="Source Sans Pro Semibold" panose="020B0603030403020204" pitchFamily="34" charset="0"/>
              </a:rPr>
              <a:t>suboptimal nerve cell communication</a:t>
            </a:r>
          </a:p>
          <a:p>
            <a:endParaRPr lang="en-GB" sz="1600" dirty="0">
              <a:solidFill>
                <a:srgbClr val="FFFFFF"/>
              </a:solidFill>
              <a:latin typeface="Source Sans Pro Semibold" panose="020B0603030403020204" pitchFamily="34" charset="0"/>
            </a:endParaRPr>
          </a:p>
          <a:p>
            <a:endParaRPr lang="en-GB" sz="1600" dirty="0">
              <a:solidFill>
                <a:srgbClr val="FFFFFF"/>
              </a:solidFill>
              <a:latin typeface="Source Sans Pro Semibold" panose="020B0603030403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633" y="477896"/>
            <a:ext cx="4321691" cy="4110078"/>
          </a:xfrm>
          <a:prstGeom prst="rect">
            <a:avLst/>
          </a:prstGeom>
        </p:spPr>
      </p:pic>
    </p:spTree>
    <p:extLst>
      <p:ext uri="{BB962C8B-B14F-4D97-AF65-F5344CB8AC3E}">
        <p14:creationId xmlns:p14="http://schemas.microsoft.com/office/powerpoint/2010/main" val="190442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fade">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fade">
                                      <p:cBhvr>
                                        <p:cTn id="1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theme/theme1.xml><?xml version="1.0" encoding="utf-8"?>
<a:theme xmlns:a="http://schemas.openxmlformats.org/drawingml/2006/main" name="Office Theme">
  <a:themeElements>
    <a:clrScheme name="ben">
      <a:dk1>
        <a:srgbClr val="364245"/>
      </a:dk1>
      <a:lt1>
        <a:srgbClr val="F5F5F5"/>
      </a:lt1>
      <a:dk2>
        <a:srgbClr val="149545"/>
      </a:dk2>
      <a:lt2>
        <a:srgbClr val="D2DADB"/>
      </a:lt2>
      <a:accent1>
        <a:srgbClr val="F37324"/>
      </a:accent1>
      <a:accent2>
        <a:srgbClr val="808183"/>
      </a:accent2>
      <a:accent3>
        <a:srgbClr val="157CBF"/>
      </a:accent3>
      <a:accent4>
        <a:srgbClr val="449B00"/>
      </a:accent4>
      <a:accent5>
        <a:srgbClr val="A3CA61"/>
      </a:accent5>
      <a:accent6>
        <a:srgbClr val="144824"/>
      </a:accent6>
      <a:hlink>
        <a:srgbClr val="F0F0F0"/>
      </a:hlink>
      <a:folHlink>
        <a:srgbClr val="6493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dirty="0">
            <a:solidFill>
              <a:srgbClr val="FF0000"/>
            </a:solidFill>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TotalTime>
  <Words>4090</Words>
  <Application>Microsoft Macintosh PowerPoint</Application>
  <PresentationFormat>On-screen Show (16:9)</PresentationFormat>
  <Paragraphs>686</Paragraphs>
  <Slides>38</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Source Sans Pro Black</vt:lpstr>
      <vt:lpstr>Source Sans Pro</vt:lpstr>
      <vt:lpstr>Calibri</vt:lpstr>
      <vt:lpstr>Source Sans Pro Semibold</vt:lpstr>
      <vt:lpstr>Open Sans Semibold</vt:lpstr>
      <vt:lpstr>Office Theme</vt:lpstr>
      <vt:lpstr>UNBEATABLE BRAIN</vt:lpstr>
      <vt:lpstr>PowerPoint Presentation</vt:lpstr>
      <vt:lpstr>THE CENTRAL GOVERNOR MODEL OF FATIGUE</vt:lpstr>
      <vt:lpstr>DECISION-MAKING FATIGUE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HPA AXIS DYSFUNCTION?</vt:lpstr>
      <vt:lpstr>WHAT IS HPA AXIS DYSFUNCTION?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dc:creator>
  <cp:lastModifiedBy>Ben Greenfield</cp:lastModifiedBy>
  <cp:revision>160</cp:revision>
  <dcterms:created xsi:type="dcterms:W3CDTF">2015-11-16T16:07:49Z</dcterms:created>
  <dcterms:modified xsi:type="dcterms:W3CDTF">2015-11-24T20:21:01Z</dcterms:modified>
</cp:coreProperties>
</file>