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72" r:id="rId4"/>
    <p:sldId id="282" r:id="rId5"/>
    <p:sldId id="286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0"/>
  </p:normalViewPr>
  <p:slideViewPr>
    <p:cSldViewPr snapToGrid="0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0C8D4-543E-E642-831C-F6B84A0F195E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3EF9E-4B82-5B4C-BFE7-B3222EA6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3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B3E5-3AB1-D259-CD9D-0A1B64CE5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12042-9524-D47D-8B09-A253B6FA9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4308F-45D6-32AB-F3A7-16139EB3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0AF70-8C2D-967A-21CF-38346C48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5A42F-0673-A01E-4DF5-44049AEE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BD72-2401-E31A-5455-5E0103F4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36CA9-A43C-5F8F-9D9D-FE2D8B73C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75372-92D2-EA9A-94A4-4475F385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265B-71DA-D63A-1C59-7CBFAA07B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77DC0-3198-F12B-E83A-48B3E155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73E6B-01AD-1802-C9CB-B79FC3DC1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3086E-BF10-4E6C-18AB-05A8B3661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9C3A-FCE1-D430-4D33-A5C1D79E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9467-75CA-71DC-7649-FC6A0994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A555-BDBE-7BE2-5C22-FBE01ACE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9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1B85-4180-CAE3-37FC-DA651042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70519-DD3C-6BE7-8742-66D5FA259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19201-C0D0-4ED0-F778-E9DD7B7D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BAF51-A26F-0A36-E3E2-8F209EFA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89DC9-42DE-D5CB-72BB-861FB9F6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B098-0789-E77A-70F3-08039AF8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FAF03-2D27-C864-A9E7-945268318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8C3F1-98C4-0993-40FD-85DE0901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323AB-61AA-CEFA-F4FA-7388A9AA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895A8-AEFA-F5E5-6F7C-BBB994A7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9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6539-5BC4-93BA-BE29-A59075A5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387E3-EFC9-DD46-89B4-9E6FDFB5D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F79B3-4C7C-D1AE-47FC-0CD70EE37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2EB50-2101-284D-5C07-2A592C8D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6FF43-11BD-D182-2830-27AE23FD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33F22-4B7C-F2F3-E802-4B3C1401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8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791A-B47B-E22F-6078-C50F0F49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8364A-D561-762A-B106-6AB124DF7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518EC-72FE-40C9-58EE-ED1B9E754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940E1-3E07-36C3-B1D7-849B40DC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DF346-D303-DAD6-D276-4F98BA60C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AEE0BF-B5C5-1182-6D10-41674E7E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FE630-8DFB-3180-5402-F0674C42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52BAE-EADB-A152-832E-D32A20AE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3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01D9-C343-94BD-CEFF-1D1B9433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6BD05-EF1F-796E-4184-1CAA4E6B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6B85F-40FF-AF42-7CE3-96BEFCC7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66CBB-9618-D8AF-20E4-C2EC9CCB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3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3F56C-CF73-49EB-670E-AB3EFCE8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5556-CA24-A735-4742-1D5FD3E0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60C91-F43F-7306-888B-0994FA44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9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AFCCC-95A9-48B7-3B58-69073199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B460A-E1B0-0FF0-DA15-3E3D3C79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9A9F5-5D9F-6CB2-8DB6-19E42794B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5DF9B-AE96-6A99-38F5-449C15A2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ADF38-7932-ACA1-6133-BC47BF6E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8245E-871C-ED97-C8CC-750984B4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4A37-1A42-C645-ED78-5AC4368E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0532D-1197-199F-30F9-47540239B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B7737-D8D2-7644-AABF-07B341FAE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A9D4F-887E-EF86-0BF1-AF5B178D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04FCC-499D-F8D0-4925-E5B00899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67102-7CAC-EE42-ACE2-8969ED49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0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DA3E3-E64B-1A37-0597-275BB40F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6A4ED-3217-1417-83CD-FFE7E32E2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0AC14-9ACA-97CC-A196-665CE21EC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60E6-70D3-6C48-9435-84F280754012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485D2-DEC4-F0D1-A0E5-3BC35FB3B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09D42-8D90-923C-5F6D-E34CFEC93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515E-F8FD-1D44-8643-2AD5974E1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2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2FAE-A32F-9B5A-BD79-1164D143E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Quantum Upgrade July 20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169187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0"/>
          <p:cNvPicPr preferRelativeResize="0"/>
          <p:nvPr/>
        </p:nvPicPr>
        <p:blipFill rotWithShape="1">
          <a:blip r:embed="rId3">
            <a:alphaModFix/>
          </a:blip>
          <a:srcRect l="24024" r="32089"/>
          <a:stretch/>
        </p:blipFill>
        <p:spPr>
          <a:xfrm>
            <a:off x="-1274575" y="-412377"/>
            <a:ext cx="5731620" cy="7346577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0"/>
          <p:cNvSpPr txBox="1"/>
          <p:nvPr/>
        </p:nvSpPr>
        <p:spPr>
          <a:xfrm>
            <a:off x="5392271" y="1033414"/>
            <a:ext cx="6113929" cy="98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5334" b="1" dirty="0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ATP Production</a:t>
            </a:r>
            <a:endParaRPr sz="1200" dirty="0"/>
          </a:p>
        </p:txBody>
      </p:sp>
      <p:sp>
        <p:nvSpPr>
          <p:cNvPr id="377" name="Google Shape;377;p40"/>
          <p:cNvSpPr txBox="1"/>
          <p:nvPr/>
        </p:nvSpPr>
        <p:spPr>
          <a:xfrm>
            <a:off x="5392271" y="2541142"/>
            <a:ext cx="6397787" cy="342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99047"/>
              </a:lnSpc>
            </a:pPr>
            <a:r>
              <a:rPr lang="en-US" sz="223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 university lab did a </a:t>
            </a:r>
            <a:r>
              <a:rPr lang="en-US" sz="2239" b="1" dirty="0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randomized, double-blind study with human cells</a:t>
            </a:r>
            <a:r>
              <a:rPr lang="en-US" sz="223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It showed and proved with statistical significance an increase of ATP production of up to </a:t>
            </a:r>
            <a:r>
              <a:rPr lang="en-US" sz="2239" b="1" dirty="0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20-29%</a:t>
            </a:r>
            <a:r>
              <a:rPr lang="en-US" sz="2239" dirty="0">
                <a:latin typeface="Montserrat"/>
                <a:ea typeface="Montserrat"/>
                <a:cs typeface="Montserrat"/>
                <a:sym typeface="Montserrat"/>
              </a:rPr>
              <a:t> by human cells.</a:t>
            </a: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1"/>
          <p:cNvPicPr preferRelativeResize="0"/>
          <p:nvPr/>
        </p:nvPicPr>
        <p:blipFill rotWithShape="1">
          <a:blip r:embed="rId3">
            <a:alphaModFix/>
          </a:blip>
          <a:srcRect l="36029" r="36029"/>
          <a:stretch/>
        </p:blipFill>
        <p:spPr>
          <a:xfrm>
            <a:off x="9319614" y="0"/>
            <a:ext cx="28723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1"/>
          <p:cNvSpPr txBox="1"/>
          <p:nvPr/>
        </p:nvSpPr>
        <p:spPr>
          <a:xfrm>
            <a:off x="1753997" y="4232124"/>
            <a:ext cx="5497600" cy="155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3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has very positive implications in regard to athletic performance, recovery, and any healing processes</a:t>
            </a:r>
            <a:endParaRPr sz="1200" dirty="0"/>
          </a:p>
        </p:txBody>
      </p:sp>
      <p:sp>
        <p:nvSpPr>
          <p:cNvPr id="387" name="Google Shape;387;p41"/>
          <p:cNvSpPr txBox="1"/>
          <p:nvPr/>
        </p:nvSpPr>
        <p:spPr>
          <a:xfrm>
            <a:off x="1753997" y="1855669"/>
            <a:ext cx="5497600" cy="2067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39" dirty="0">
                <a:latin typeface="Montserrat"/>
                <a:sym typeface="Montserrat"/>
              </a:rPr>
              <a:t>85-100% acceleration of wound-healing of human cells shown in University lab by Associate Professor Dr. Robert Sheaf</a:t>
            </a:r>
            <a:endParaRPr sz="1200" dirty="0"/>
          </a:p>
        </p:txBody>
      </p:sp>
      <p:pic>
        <p:nvPicPr>
          <p:cNvPr id="388" name="Google Shape;38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63" y="2014200"/>
            <a:ext cx="1153471" cy="99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63" y="4278621"/>
            <a:ext cx="1153471" cy="9932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6;p40">
            <a:extLst>
              <a:ext uri="{FF2B5EF4-FFF2-40B4-BE49-F238E27FC236}">
                <a16:creationId xmlns:a16="http://schemas.microsoft.com/office/drawing/2014/main" id="{2252BF15-A74C-A7DA-A48C-8740670BFF10}"/>
              </a:ext>
            </a:extLst>
          </p:cNvPr>
          <p:cNvSpPr txBox="1"/>
          <p:nvPr/>
        </p:nvSpPr>
        <p:spPr>
          <a:xfrm>
            <a:off x="1355535" y="408951"/>
            <a:ext cx="6113929" cy="98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5334" b="1" dirty="0">
                <a:solidFill>
                  <a:srgbClr val="9C169F"/>
                </a:solidFill>
                <a:latin typeface="Montserrat"/>
                <a:sym typeface="Montserrat"/>
              </a:rPr>
              <a:t>Wound-healing</a:t>
            </a:r>
            <a:endParaRPr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51"/>
          <p:cNvPicPr preferRelativeResize="0"/>
          <p:nvPr/>
        </p:nvPicPr>
        <p:blipFill rotWithShape="1">
          <a:blip r:embed="rId3">
            <a:alphaModFix/>
          </a:blip>
          <a:srcRect l="1641" t="6204" r="67494" b="16719"/>
          <a:stretch/>
        </p:blipFill>
        <p:spPr>
          <a:xfrm>
            <a:off x="455247" y="3874870"/>
            <a:ext cx="3233638" cy="238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1"/>
          <p:cNvPicPr preferRelativeResize="0"/>
          <p:nvPr/>
        </p:nvPicPr>
        <p:blipFill rotWithShape="1">
          <a:blip r:embed="rId3">
            <a:alphaModFix/>
          </a:blip>
          <a:srcRect l="34046" t="4819" r="35089" b="17668"/>
          <a:stretch/>
        </p:blipFill>
        <p:spPr>
          <a:xfrm>
            <a:off x="4293234" y="3888344"/>
            <a:ext cx="3233638" cy="239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1"/>
          <p:cNvPicPr preferRelativeResize="0"/>
          <p:nvPr/>
        </p:nvPicPr>
        <p:blipFill rotWithShape="1">
          <a:blip r:embed="rId3">
            <a:alphaModFix/>
          </a:blip>
          <a:srcRect l="66719" t="5402" r="2415" b="17086"/>
          <a:stretch/>
        </p:blipFill>
        <p:spPr>
          <a:xfrm>
            <a:off x="8130122" y="3874870"/>
            <a:ext cx="3233638" cy="2398282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1"/>
          <p:cNvSpPr txBox="1"/>
          <p:nvPr/>
        </p:nvSpPr>
        <p:spPr>
          <a:xfrm>
            <a:off x="550429" y="6284110"/>
            <a:ext cx="1730200" cy="4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5977"/>
              </a:lnSpc>
            </a:pPr>
            <a:r>
              <a:rPr lang="en-US" sz="1654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Baseline Blood</a:t>
            </a:r>
            <a:endParaRPr sz="1200"/>
          </a:p>
        </p:txBody>
      </p:sp>
      <p:sp>
        <p:nvSpPr>
          <p:cNvPr id="483" name="Google Shape;483;p51"/>
          <p:cNvSpPr txBox="1"/>
          <p:nvPr/>
        </p:nvSpPr>
        <p:spPr>
          <a:xfrm>
            <a:off x="4293233" y="6297583"/>
            <a:ext cx="2858800" cy="4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5977"/>
              </a:lnSpc>
            </a:pPr>
            <a:r>
              <a:rPr lang="en-US" sz="1654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Wi-Fi Exposure Blood</a:t>
            </a:r>
            <a:endParaRPr sz="1200"/>
          </a:p>
        </p:txBody>
      </p:sp>
      <p:sp>
        <p:nvSpPr>
          <p:cNvPr id="484" name="Google Shape;484;p51"/>
          <p:cNvSpPr txBox="1"/>
          <p:nvPr/>
        </p:nvSpPr>
        <p:spPr>
          <a:xfrm>
            <a:off x="8130121" y="6297583"/>
            <a:ext cx="3606600" cy="44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75977"/>
              </a:lnSpc>
            </a:pPr>
            <a:r>
              <a:rPr lang="en-US" sz="1654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Quantum Bloc Exposure Blood</a:t>
            </a:r>
            <a:endParaRPr sz="1200"/>
          </a:p>
        </p:txBody>
      </p:sp>
      <p:sp>
        <p:nvSpPr>
          <p:cNvPr id="2" name="Google Shape;376;p40">
            <a:extLst>
              <a:ext uri="{FF2B5EF4-FFF2-40B4-BE49-F238E27FC236}">
                <a16:creationId xmlns:a16="http://schemas.microsoft.com/office/drawing/2014/main" id="{52555E03-2FA1-877A-D175-B48FBC0DE4C4}"/>
              </a:ext>
            </a:extLst>
          </p:cNvPr>
          <p:cNvSpPr txBox="1"/>
          <p:nvPr/>
        </p:nvSpPr>
        <p:spPr>
          <a:xfrm>
            <a:off x="1355535" y="408951"/>
            <a:ext cx="658413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4400" b="1" dirty="0">
                <a:solidFill>
                  <a:srgbClr val="9C169F"/>
                </a:solidFill>
                <a:latin typeface="Montserrat"/>
                <a:sym typeface="Montserrat"/>
              </a:rPr>
              <a:t>Live-Blood Analysis</a:t>
            </a:r>
            <a:endParaRPr sz="4400" dirty="0"/>
          </a:p>
        </p:txBody>
      </p:sp>
      <p:sp>
        <p:nvSpPr>
          <p:cNvPr id="3" name="Google Shape;387;p41">
            <a:extLst>
              <a:ext uri="{FF2B5EF4-FFF2-40B4-BE49-F238E27FC236}">
                <a16:creationId xmlns:a16="http://schemas.microsoft.com/office/drawing/2014/main" id="{E2B7D28B-5D88-2FD4-67E4-EED163E4C138}"/>
              </a:ext>
            </a:extLst>
          </p:cNvPr>
          <p:cNvSpPr txBox="1"/>
          <p:nvPr/>
        </p:nvSpPr>
        <p:spPr>
          <a:xfrm>
            <a:off x="783840" y="1319780"/>
            <a:ext cx="10579919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Montserrat"/>
                <a:sym typeface="Montserrat"/>
              </a:rPr>
              <a:t>Quantum Upgrade shown to improve human blood and blood flow in a significant way in placebo-controlled, double-blind studies: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Montserrat"/>
                <a:sym typeface="Montserrat"/>
              </a:rPr>
              <a:t>-  Reversal of stage 1 &amp; 2 of blood clotting within minutes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Montserrat"/>
                <a:sym typeface="Montserrat"/>
              </a:rPr>
              <a:t>Increase of white blood cell activity and motility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Montserrat"/>
                <a:sym typeface="Montserrat"/>
              </a:rPr>
              <a:t>Reduction in parasitic load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600" dirty="0">
                <a:latin typeface="Montserrat"/>
                <a:sym typeface="Montserrat"/>
              </a:rPr>
              <a:t>More oxygenated</a:t>
            </a:r>
            <a:endParaRPr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55"/>
          <p:cNvPicPr preferRelativeResize="0"/>
          <p:nvPr/>
        </p:nvPicPr>
        <p:blipFill rotWithShape="1">
          <a:blip r:embed="rId3">
            <a:alphaModFix/>
          </a:blip>
          <a:srcRect t="9487" b="9486"/>
          <a:stretch/>
        </p:blipFill>
        <p:spPr>
          <a:xfrm>
            <a:off x="0" y="0"/>
            <a:ext cx="56392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5"/>
          <p:cNvSpPr txBox="1"/>
          <p:nvPr/>
        </p:nvSpPr>
        <p:spPr>
          <a:xfrm>
            <a:off x="6096000" y="444500"/>
            <a:ext cx="6116935" cy="6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730" b="1">
                <a:solidFill>
                  <a:srgbClr val="2A2859"/>
                </a:solidFill>
                <a:latin typeface="Montserrat"/>
                <a:ea typeface="Montserrat"/>
                <a:cs typeface="Montserrat"/>
                <a:sym typeface="Montserrat"/>
              </a:rPr>
              <a:t>Clinical Study with</a:t>
            </a:r>
            <a:endParaRPr sz="1200"/>
          </a:p>
        </p:txBody>
      </p:sp>
      <p:sp>
        <p:nvSpPr>
          <p:cNvPr id="526" name="Google Shape;526;p55"/>
          <p:cNvSpPr txBox="1"/>
          <p:nvPr/>
        </p:nvSpPr>
        <p:spPr>
          <a:xfrm>
            <a:off x="6096000" y="1006645"/>
            <a:ext cx="6011710" cy="65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9996"/>
              </a:lnSpc>
            </a:pPr>
            <a:r>
              <a:rPr lang="en-US" sz="3561" b="1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Autistic Children, India</a:t>
            </a:r>
            <a:endParaRPr sz="1200"/>
          </a:p>
        </p:txBody>
      </p:sp>
      <p:sp>
        <p:nvSpPr>
          <p:cNvPr id="527" name="Google Shape;527;p55"/>
          <p:cNvSpPr txBox="1"/>
          <p:nvPr/>
        </p:nvSpPr>
        <p:spPr>
          <a:xfrm>
            <a:off x="6096000" y="1845962"/>
            <a:ext cx="5770200" cy="435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83640" lvl="1" indent="-241820">
              <a:lnSpc>
                <a:spcPct val="115000"/>
              </a:lnSpc>
              <a:buClr>
                <a:srgbClr val="000000"/>
              </a:buClr>
              <a:buSzPts val="3359"/>
              <a:buFont typeface="Arial"/>
              <a:buChar char="•"/>
            </a:pPr>
            <a:r>
              <a:rPr lang="en-US" sz="223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Midterm results: </a:t>
            </a:r>
            <a:endParaRPr sz="1200" dirty="0"/>
          </a:p>
          <a:p>
            <a:pPr marL="967280" lvl="2" indent="-322426">
              <a:lnSpc>
                <a:spcPct val="115000"/>
              </a:lnSpc>
              <a:buClr>
                <a:srgbClr val="000000"/>
              </a:buClr>
              <a:buSzPts val="3359"/>
              <a:buFont typeface="Arial"/>
              <a:buChar char="⚬"/>
            </a:pPr>
            <a:r>
              <a:rPr lang="en-US" sz="223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70% of kids showed significant improvement</a:t>
            </a:r>
            <a:endParaRPr sz="1200" dirty="0"/>
          </a:p>
          <a:p>
            <a:pPr marL="967280" lvl="2" indent="-322426">
              <a:lnSpc>
                <a:spcPct val="115000"/>
              </a:lnSpc>
              <a:buClr>
                <a:srgbClr val="000000"/>
              </a:buClr>
              <a:buSzPts val="3359"/>
              <a:buFont typeface="Arial"/>
              <a:buChar char="⚬"/>
            </a:pPr>
            <a:r>
              <a:rPr lang="en-US" sz="223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30% showed at least “improvement” in all areas (incl speech, attention span, and bowel movement)</a:t>
            </a:r>
            <a:endParaRPr sz="1200" dirty="0"/>
          </a:p>
          <a:p>
            <a:pPr marL="483640" lvl="1" indent="-241820">
              <a:lnSpc>
                <a:spcPct val="115000"/>
              </a:lnSpc>
              <a:buClr>
                <a:srgbClr val="000000"/>
              </a:buClr>
              <a:buSzPts val="3359"/>
              <a:buFont typeface="Arial"/>
              <a:buChar char="•"/>
            </a:pPr>
            <a:r>
              <a:rPr lang="en-US" sz="223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Reduced ATEC scores by </a:t>
            </a:r>
            <a:r>
              <a:rPr lang="en-US" sz="2239" b="1" dirty="0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20 basis points</a:t>
            </a:r>
            <a:endParaRPr sz="1200" dirty="0"/>
          </a:p>
          <a:p>
            <a:pPr marL="483640" lvl="1" indent="-241820">
              <a:lnSpc>
                <a:spcPct val="115000"/>
              </a:lnSpc>
              <a:buClr>
                <a:srgbClr val="000000"/>
              </a:buClr>
              <a:buSzPts val="3359"/>
              <a:buFont typeface="Arial"/>
              <a:buChar char="•"/>
            </a:pPr>
            <a:r>
              <a:rPr lang="en-US" sz="223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Will be published soon (currently being peer-reviewed)</a:t>
            </a:r>
            <a:endParaRPr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0"/>
          <p:cNvSpPr txBox="1"/>
          <p:nvPr/>
        </p:nvSpPr>
        <p:spPr>
          <a:xfrm>
            <a:off x="685800" y="679450"/>
            <a:ext cx="3962832" cy="65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9996"/>
              </a:lnSpc>
            </a:pPr>
            <a:r>
              <a:rPr lang="en-US" sz="3561" b="1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Trusted by...</a:t>
            </a:r>
            <a:endParaRPr sz="1200"/>
          </a:p>
        </p:txBody>
      </p:sp>
      <p:sp>
        <p:nvSpPr>
          <p:cNvPr id="587" name="Google Shape;587;p60"/>
          <p:cNvSpPr txBox="1"/>
          <p:nvPr/>
        </p:nvSpPr>
        <p:spPr>
          <a:xfrm>
            <a:off x="685800" y="1277133"/>
            <a:ext cx="4881800" cy="508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1370" lvl="1">
              <a:lnSpc>
                <a:spcPct val="132000"/>
              </a:lnSpc>
              <a:buClr>
                <a:srgbClr val="9C169F"/>
              </a:buClr>
              <a:buSzPts val="2500"/>
            </a:pPr>
            <a:endParaRPr lang="en-US" sz="1667" b="1" dirty="0">
              <a:solidFill>
                <a:srgbClr val="9C169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5004" lvl="1" indent="-203634">
              <a:lnSpc>
                <a:spcPct val="132000"/>
              </a:lnSpc>
              <a:buClr>
                <a:srgbClr val="9C169F"/>
              </a:buClr>
              <a:buSzPts val="2500"/>
              <a:buFont typeface="Arial"/>
              <a:buChar char="•"/>
            </a:pPr>
            <a:r>
              <a:rPr lang="en-US" sz="1667" b="1" dirty="0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Blaine McConnell</a:t>
            </a:r>
            <a:r>
              <a:rPr lang="en-US" sz="16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(World Cup Champion Bobsled)</a:t>
            </a:r>
            <a:endParaRPr sz="1667" dirty="0"/>
          </a:p>
          <a:p>
            <a:pPr marL="475004" lvl="1" indent="-203634">
              <a:lnSpc>
                <a:spcPct val="132000"/>
              </a:lnSpc>
              <a:buClr>
                <a:srgbClr val="9C169F"/>
              </a:buClr>
              <a:buSzPts val="2500"/>
              <a:buFont typeface="Arial"/>
              <a:buChar char="•"/>
            </a:pPr>
            <a:r>
              <a:rPr lang="en-US" sz="1667" b="1" dirty="0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Mark Samuels</a:t>
            </a:r>
            <a:r>
              <a:rPr lang="en-US" sz="166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(7-times Baja 1000 Winner)</a:t>
            </a:r>
            <a:endParaRPr sz="1667" dirty="0"/>
          </a:p>
          <a:p>
            <a:pPr marL="475004" lvl="1" indent="-203634">
              <a:lnSpc>
                <a:spcPct val="132000"/>
              </a:lnSpc>
              <a:buClr>
                <a:srgbClr val="9C169F"/>
              </a:buClr>
              <a:buSzPts val="2500"/>
              <a:buFont typeface="Arial"/>
              <a:buChar char="•"/>
            </a:pPr>
            <a:r>
              <a:rPr lang="en-US" sz="1667" b="1" dirty="0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SLR Honda Motocross Team</a:t>
            </a:r>
            <a:endParaRPr sz="1667" b="1" dirty="0">
              <a:solidFill>
                <a:srgbClr val="9C169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5004" lvl="1" indent="-203634">
              <a:lnSpc>
                <a:spcPct val="132000"/>
              </a:lnSpc>
              <a:buClr>
                <a:srgbClr val="9C169F"/>
              </a:buClr>
              <a:buSzPts val="2500"/>
              <a:buFont typeface="Montserrat"/>
              <a:buChar char="•"/>
            </a:pPr>
            <a:r>
              <a:rPr lang="en-US" sz="1667" b="1" dirty="0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Maggie </a:t>
            </a:r>
            <a:r>
              <a:rPr lang="en-US" sz="1667" b="1" dirty="0" err="1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Voisin</a:t>
            </a:r>
            <a:r>
              <a:rPr lang="en-US" sz="1667" b="1" dirty="0">
                <a:solidFill>
                  <a:srgbClr val="9C169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(7x </a:t>
            </a:r>
            <a:r>
              <a:rPr lang="en-US" sz="1667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Xgames</a:t>
            </a:r>
            <a:r>
              <a:rPr lang="en-US" sz="1667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medalist and 3x Olympian)</a:t>
            </a:r>
          </a:p>
          <a:p>
            <a:pPr marL="475002" lvl="1" indent="-237500">
              <a:lnSpc>
                <a:spcPct val="132009"/>
              </a:lnSpc>
              <a:buClr>
                <a:srgbClr val="9C169F"/>
              </a:buClr>
              <a:buSzPts val="3299"/>
              <a:buFont typeface="Arial"/>
              <a:buChar char="•"/>
            </a:pPr>
            <a:r>
              <a:rPr lang="en-US" sz="1670" b="1" dirty="0">
                <a:solidFill>
                  <a:srgbClr val="9C16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Carson Waters</a:t>
            </a:r>
            <a:r>
              <a:rPr lang="en-US" sz="1670" dirty="0">
                <a:solidFill>
                  <a:srgbClr val="000000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(5.71 meters US pole vaulter)</a:t>
            </a:r>
            <a:endParaRPr lang="en-US" sz="1670" dirty="0">
              <a:latin typeface="Montserrat" pitchFamily="2" charset="77"/>
            </a:endParaRPr>
          </a:p>
          <a:p>
            <a:pPr marL="475002" lvl="1" indent="-237500">
              <a:lnSpc>
                <a:spcPct val="132009"/>
              </a:lnSpc>
              <a:buClr>
                <a:srgbClr val="000000"/>
              </a:buClr>
              <a:buSzPts val="3299"/>
              <a:buFont typeface="Arial"/>
              <a:buChar char="•"/>
            </a:pPr>
            <a:r>
              <a:rPr lang="en-US" sz="1670" dirty="0">
                <a:solidFill>
                  <a:srgbClr val="000000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Major league </a:t>
            </a:r>
            <a:r>
              <a:rPr lang="en-US" sz="1670" b="1" dirty="0">
                <a:solidFill>
                  <a:srgbClr val="9C16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Baseball Players</a:t>
            </a:r>
            <a:r>
              <a:rPr lang="en-US" sz="1670" dirty="0">
                <a:solidFill>
                  <a:srgbClr val="000000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, professional </a:t>
            </a:r>
            <a:r>
              <a:rPr lang="en-US" sz="1670" b="1" dirty="0">
                <a:solidFill>
                  <a:srgbClr val="9C16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Tennis Players</a:t>
            </a:r>
            <a:r>
              <a:rPr lang="en-US" sz="1670" dirty="0">
                <a:solidFill>
                  <a:srgbClr val="000000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, and a top </a:t>
            </a:r>
            <a:r>
              <a:rPr lang="en-US" sz="1670" b="1" dirty="0">
                <a:solidFill>
                  <a:srgbClr val="9C16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US Pro Golfers</a:t>
            </a:r>
            <a:endParaRPr lang="en-US" sz="1670" dirty="0">
              <a:latin typeface="Montserrat" pitchFamily="2" charset="77"/>
            </a:endParaRPr>
          </a:p>
          <a:p>
            <a:pPr marL="532577" lvl="1" indent="-266287">
              <a:lnSpc>
                <a:spcPct val="132008"/>
              </a:lnSpc>
              <a:buClr>
                <a:srgbClr val="9C169F"/>
              </a:buClr>
              <a:buSzPts val="3699"/>
              <a:buFont typeface="Arial"/>
              <a:buChar char="•"/>
            </a:pPr>
            <a:r>
              <a:rPr lang="en-US" sz="1670" b="1" dirty="0">
                <a:solidFill>
                  <a:srgbClr val="9C169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Thousands of the Customers</a:t>
            </a:r>
            <a:endParaRPr lang="en-US" sz="1670" dirty="0">
              <a:latin typeface="Montserrat" pitchFamily="2" charset="77"/>
            </a:endParaRPr>
          </a:p>
          <a:p>
            <a:pPr marL="475004" lvl="1" indent="-203634">
              <a:lnSpc>
                <a:spcPct val="132000"/>
              </a:lnSpc>
              <a:buClr>
                <a:srgbClr val="9C169F"/>
              </a:buClr>
              <a:buSzPts val="2500"/>
              <a:buFont typeface="Montserrat"/>
              <a:buChar char="•"/>
            </a:pPr>
            <a:endParaRPr sz="1667" b="1" dirty="0">
              <a:solidFill>
                <a:srgbClr val="9C169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8" name="Google Shape;58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517" y="308567"/>
            <a:ext cx="3763234" cy="2341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60"/>
          <p:cNvSpPr txBox="1"/>
          <p:nvPr/>
        </p:nvSpPr>
        <p:spPr>
          <a:xfrm>
            <a:off x="5696083" y="447184"/>
            <a:ext cx="4053000" cy="28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2000"/>
              </a:lnSpc>
            </a:pPr>
            <a:r>
              <a:rPr lang="en-U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Blaine McConnell</a:t>
            </a:r>
            <a:endParaRPr sz="133">
              <a:solidFill>
                <a:schemeClr val="lt1"/>
              </a:solidFill>
            </a:endParaRPr>
          </a:p>
        </p:txBody>
      </p:sp>
      <p:sp>
        <p:nvSpPr>
          <p:cNvPr id="591" name="Google Shape;591;p60"/>
          <p:cNvSpPr txBox="1"/>
          <p:nvPr/>
        </p:nvSpPr>
        <p:spPr>
          <a:xfrm>
            <a:off x="6066872" y="6266590"/>
            <a:ext cx="2000000" cy="42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lnSpc>
                <a:spcPct val="132000"/>
              </a:lnSpc>
            </a:pPr>
            <a:r>
              <a:rPr lang="en-US" sz="1467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Maggie </a:t>
            </a:r>
            <a:r>
              <a:rPr lang="en-US" sz="1467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Voisin</a:t>
            </a:r>
            <a:endParaRPr sz="100" dirty="0">
              <a:solidFill>
                <a:schemeClr val="dk1"/>
              </a:solidFill>
            </a:endParaRPr>
          </a:p>
        </p:txBody>
      </p:sp>
      <p:pic>
        <p:nvPicPr>
          <p:cNvPr id="1026" name="Picture 2" descr="mark samuels ranch">
            <a:extLst>
              <a:ext uri="{FF2B5EF4-FFF2-40B4-BE49-F238E27FC236}">
                <a16:creationId xmlns:a16="http://schemas.microsoft.com/office/drawing/2014/main" id="{FA8974BA-4482-E86B-03E5-B6824348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61" y="2649568"/>
            <a:ext cx="4711919" cy="31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2" name="Google Shape;59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7517" y="2649568"/>
            <a:ext cx="2467900" cy="370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91;p60">
            <a:extLst>
              <a:ext uri="{FF2B5EF4-FFF2-40B4-BE49-F238E27FC236}">
                <a16:creationId xmlns:a16="http://schemas.microsoft.com/office/drawing/2014/main" id="{510E06EC-56DA-6471-10F6-9463534372E5}"/>
              </a:ext>
            </a:extLst>
          </p:cNvPr>
          <p:cNvSpPr txBox="1"/>
          <p:nvPr/>
        </p:nvSpPr>
        <p:spPr>
          <a:xfrm>
            <a:off x="8081517" y="5727622"/>
            <a:ext cx="2000000" cy="42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lnSpc>
                <a:spcPct val="132000"/>
              </a:lnSpc>
            </a:pPr>
            <a:r>
              <a:rPr lang="en-US" sz="1467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 Samuels</a:t>
            </a:r>
            <a:endParaRPr sz="100" dirty="0">
              <a:solidFill>
                <a:schemeClr val="dk1"/>
              </a:solidFill>
            </a:endParaRPr>
          </a:p>
        </p:txBody>
      </p:sp>
      <p:pic>
        <p:nvPicPr>
          <p:cNvPr id="3" name="Google Shape;611;p61">
            <a:extLst>
              <a:ext uri="{FF2B5EF4-FFF2-40B4-BE49-F238E27FC236}">
                <a16:creationId xmlns:a16="http://schemas.microsoft.com/office/drawing/2014/main" id="{920CECDF-140F-DF58-68D5-A48F65168DF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7691" b="18502"/>
          <a:stretch/>
        </p:blipFill>
        <p:spPr>
          <a:xfrm>
            <a:off x="10426676" y="3627043"/>
            <a:ext cx="1689744" cy="272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13;p61">
            <a:extLst>
              <a:ext uri="{FF2B5EF4-FFF2-40B4-BE49-F238E27FC236}">
                <a16:creationId xmlns:a16="http://schemas.microsoft.com/office/drawing/2014/main" id="{B409BC43-8B7D-2665-ECBA-508B0204B8A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94992" y="308567"/>
            <a:ext cx="2167200" cy="21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91;p60">
            <a:extLst>
              <a:ext uri="{FF2B5EF4-FFF2-40B4-BE49-F238E27FC236}">
                <a16:creationId xmlns:a16="http://schemas.microsoft.com/office/drawing/2014/main" id="{397DE415-5C99-E1BE-760D-EFA8FCDBC5BE}"/>
              </a:ext>
            </a:extLst>
          </p:cNvPr>
          <p:cNvSpPr txBox="1"/>
          <p:nvPr/>
        </p:nvSpPr>
        <p:spPr>
          <a:xfrm>
            <a:off x="10352639" y="6326069"/>
            <a:ext cx="2000000" cy="42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lnSpc>
                <a:spcPct val="132000"/>
              </a:lnSpc>
            </a:pPr>
            <a:r>
              <a:rPr lang="en-US" sz="1467" b="1" dirty="0">
                <a:solidFill>
                  <a:schemeClr val="dk1"/>
                </a:solidFill>
                <a:latin typeface="Montserrat"/>
                <a:sym typeface="Montserrat"/>
              </a:rPr>
              <a:t>Alejandra </a:t>
            </a:r>
            <a:r>
              <a:rPr lang="en-US" sz="1467" b="1" dirty="0" err="1">
                <a:solidFill>
                  <a:schemeClr val="dk1"/>
                </a:solidFill>
                <a:latin typeface="Montserrat"/>
                <a:sym typeface="Montserrat"/>
              </a:rPr>
              <a:t>Llaneza</a:t>
            </a:r>
            <a:endParaRPr sz="100" dirty="0">
              <a:solidFill>
                <a:schemeClr val="dk1"/>
              </a:solidFill>
            </a:endParaRPr>
          </a:p>
        </p:txBody>
      </p:sp>
      <p:sp>
        <p:nvSpPr>
          <p:cNvPr id="6" name="Google Shape;591;p60">
            <a:extLst>
              <a:ext uri="{FF2B5EF4-FFF2-40B4-BE49-F238E27FC236}">
                <a16:creationId xmlns:a16="http://schemas.microsoft.com/office/drawing/2014/main" id="{98326627-08F3-E324-5BC2-BF638363954B}"/>
              </a:ext>
            </a:extLst>
          </p:cNvPr>
          <p:cNvSpPr txBox="1"/>
          <p:nvPr/>
        </p:nvSpPr>
        <p:spPr>
          <a:xfrm>
            <a:off x="9999535" y="2105425"/>
            <a:ext cx="2000000" cy="42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lnSpc>
                <a:spcPct val="132000"/>
              </a:lnSpc>
            </a:pPr>
            <a:r>
              <a:rPr lang="en-US" sz="1467" b="1" dirty="0">
                <a:solidFill>
                  <a:schemeClr val="dk1"/>
                </a:solidFill>
                <a:latin typeface="Montserrat"/>
                <a:sym typeface="Montserrat"/>
              </a:rPr>
              <a:t>Carson Waters</a:t>
            </a:r>
            <a:endParaRPr sz="100" dirty="0">
              <a:solidFill>
                <a:schemeClr val="dk1"/>
              </a:solidFill>
            </a:endParaRPr>
          </a:p>
        </p:txBody>
      </p:sp>
      <p:sp>
        <p:nvSpPr>
          <p:cNvPr id="7" name="Google Shape;591;p60">
            <a:extLst>
              <a:ext uri="{FF2B5EF4-FFF2-40B4-BE49-F238E27FC236}">
                <a16:creationId xmlns:a16="http://schemas.microsoft.com/office/drawing/2014/main" id="{188F7551-7E34-1636-68ED-FF41582EF815}"/>
              </a:ext>
            </a:extLst>
          </p:cNvPr>
          <p:cNvSpPr txBox="1"/>
          <p:nvPr/>
        </p:nvSpPr>
        <p:spPr>
          <a:xfrm>
            <a:off x="6219272" y="6418990"/>
            <a:ext cx="2000000" cy="42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>
              <a:lnSpc>
                <a:spcPct val="132000"/>
              </a:lnSpc>
            </a:pPr>
            <a:r>
              <a:rPr lang="en-US" sz="1467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Maggie </a:t>
            </a:r>
            <a:r>
              <a:rPr lang="en-US" sz="1467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Voisin</a:t>
            </a:r>
            <a:endParaRPr sz="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264</Words>
  <Application>Microsoft Macintosh PowerPoint</Application>
  <PresentationFormat>Widescreen</PresentationFormat>
  <Paragraphs>37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Office Theme</vt:lpstr>
      <vt:lpstr>Quantum Upgrade July 20th, 2023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Leela Quantum Tech July 20th, 2023</dc:title>
  <dc:creator>Philipp von Holtzendorff-Fehling</dc:creator>
  <cp:lastModifiedBy>Philipp von Holtzendorff-Fehling</cp:lastModifiedBy>
  <cp:revision>3</cp:revision>
  <dcterms:created xsi:type="dcterms:W3CDTF">2023-07-05T17:50:49Z</dcterms:created>
  <dcterms:modified xsi:type="dcterms:W3CDTF">2023-07-22T01:16:03Z</dcterms:modified>
</cp:coreProperties>
</file>